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2,450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ה-77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22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י'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14:30)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900">
                <a:solidFill>
                  <a:schemeClr val="lt1"/>
                </a:solidFill>
                <a:latin typeface="Assistant"/>
                <a:ea typeface="Assistant"/>
                <a:cs typeface="Assistant"/>
                <a:sym typeface="Assistant"/>
              </a:rPr>
              <a:t>השבוע האחד עשר למלחמה</a:t>
            </a:r>
            <a:endParaRPr b="1" sz="1350">
              <a:solidFill>
                <a:srgbClr val="30323F"/>
              </a:solidFill>
              <a:highlight>
                <a:srgbClr val="F1F6FB"/>
              </a:highlight>
            </a:endParaRPr>
          </a:p>
          <a:p>
            <a:pPr indent="0" lvl="0" marL="0" rtl="1" algn="ctr">
              <a:lnSpc>
                <a:spcPct val="115000"/>
              </a:lnSpc>
              <a:spcBef>
                <a:spcPts val="0"/>
              </a:spcBef>
              <a:spcAft>
                <a:spcPts val="0"/>
              </a:spcAft>
              <a:buClr>
                <a:schemeClr val="dk1"/>
              </a:buClr>
              <a:buSzPts val="1100"/>
              <a:buFont typeface="Arial"/>
              <a:buNone/>
            </a:pPr>
            <a:r>
              <a:rPr b="1" lang="en-US" sz="1100">
                <a:solidFill>
                  <a:schemeClr val="dk1"/>
                </a:solidFill>
                <a:latin typeface="Assistant"/>
                <a:ea typeface="Assistant"/>
                <a:cs typeface="Assistant"/>
                <a:sym typeface="Assistant"/>
              </a:rPr>
              <a:t>"בתוך סיפורי הגבורה הרבים של המלחמה, שזורים סיפוריהם של חיילי וחיילות צה"ל שנפצעו בקרבות וכעת הם מחלימים ומשתקמים בבתי החולים. גבורתם וכוחם של הפצועים שהקריבו מגופם ומנפשם למען הלחימה מוערכת לאין שיעור ונוסכת בנו ביטחון להמשיך ולהיות נחושים. אנחנו מבקשים לחזק את פצועי צה"ל ואת משפחותיהם".</a:t>
            </a:r>
            <a:endParaRPr b="1" sz="11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דובר צה"ל, תא"ל דניאל הגרי</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הדרום:</a:t>
            </a:r>
            <a:endParaRPr sz="9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כוחות אוגדה 36 השיגו אחיזה מבצעית בשכונת שג׳עייה.</a:t>
            </a:r>
            <a:r>
              <a:rPr lang="en-US" sz="1000">
                <a:solidFill>
                  <a:schemeClr val="dk1"/>
                </a:solidFill>
                <a:latin typeface="Assistant"/>
                <a:ea typeface="Assistant"/>
                <a:cs typeface="Assistant"/>
                <a:sym typeface="Assistant"/>
              </a:rPr>
              <a:t> כוחות צה״ל ימשיכו לאחוז במרחב ולבצע פעולות ממוקדות בשכונה על פי צורך מבצעי. במהלך הלחימה בשכונה נתקלו הכוחות פנים אל פנים במחבלים וחיסלו אותם בקרבות עצימים תוך הסתערות </a:t>
            </a:r>
            <a:r>
              <a:rPr b="1" lang="en-US" sz="1000">
                <a:solidFill>
                  <a:schemeClr val="dk1"/>
                </a:solidFill>
                <a:latin typeface="Assistant"/>
                <a:ea typeface="Assistant"/>
                <a:cs typeface="Assistant"/>
                <a:sym typeface="Assistant"/>
              </a:rPr>
              <a:t>ופיקוד מלפנים</a:t>
            </a:r>
            <a:r>
              <a:rPr lang="en-US" sz="1000">
                <a:solidFill>
                  <a:schemeClr val="dk1"/>
                </a:solidFill>
                <a:latin typeface="Assistant"/>
                <a:ea typeface="Assistant"/>
                <a:cs typeface="Assistant"/>
                <a:sym typeface="Assistant"/>
              </a:rPr>
              <a:t>. כוחות האוגדה ביצעו תקיפות נרחבות בשכונה- מאות מטרות נתקפו בסיוע אש, ועשרות פירי מנהרות נחשפו. במספר בתים אזרחיים בשכונה איתרו הלוחמים אמל"ח רבים ואמצעי הדרכה של ארגון הטרור חמאס.</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פלגת לוחמים של יחידת לוט"ר מחטיבת המרום נלחמת לראשונה בעזה </a:t>
            </a:r>
            <a:r>
              <a:rPr lang="en-US" sz="1000">
                <a:solidFill>
                  <a:schemeClr val="dk1"/>
                </a:solidFill>
                <a:latin typeface="Assistant"/>
                <a:ea typeface="Assistant"/>
                <a:cs typeface="Assistant"/>
                <a:sym typeface="Assistant"/>
              </a:rPr>
              <a:t>כחלק מצק"חים ועושה שימוש ביכולות מבצעיות הכוללות פריצה, חבלה וצליפה.</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לאחר </a:t>
            </a:r>
            <a:r>
              <a:rPr b="1" lang="en-US" sz="1000">
                <a:solidFill>
                  <a:schemeClr val="dk1"/>
                </a:solidFill>
                <a:latin typeface="Assistant"/>
                <a:ea typeface="Assistant"/>
                <a:cs typeface="Assistant"/>
                <a:sym typeface="Assistant"/>
              </a:rPr>
              <a:t>שנחשף ״רובע הבכירים״ של חמאס בעיר עזה</a:t>
            </a:r>
            <a:r>
              <a:rPr lang="en-US" sz="1000">
                <a:solidFill>
                  <a:schemeClr val="dk1"/>
                </a:solidFill>
                <a:latin typeface="Assistant"/>
                <a:ea typeface="Assistant"/>
                <a:cs typeface="Assistant"/>
                <a:sym typeface="Assistant"/>
              </a:rPr>
              <a:t>, מתחם הכולל רשת מנהרות מסועפת המחברת בין דירות מסתור, לשכות, ומשרדים של בכירי הזרוע הצבאית והמדינית של חמאס, </a:t>
            </a:r>
            <a:r>
              <a:rPr b="1" lang="en-US" sz="1000">
                <a:solidFill>
                  <a:schemeClr val="dk1"/>
                </a:solidFill>
                <a:latin typeface="Assistant"/>
                <a:ea typeface="Assistant"/>
                <a:cs typeface="Assistant"/>
                <a:sym typeface="Assistant"/>
              </a:rPr>
              <a:t>הושמד תוואי המנהרות.</a:t>
            </a:r>
            <a:endParaRPr b="1"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ב-3 השבועות האחרונים, </a:t>
            </a:r>
            <a:r>
              <a:rPr b="1" lang="en-US" sz="1000">
                <a:solidFill>
                  <a:schemeClr val="dk1"/>
                </a:solidFill>
                <a:latin typeface="Assistant"/>
                <a:ea typeface="Assistant"/>
                <a:cs typeface="Assistant"/>
                <a:sym typeface="Assistant"/>
              </a:rPr>
              <a:t>לוחמי אוגדה 98 נמצאים בהתקפה על מרחב חאן יונס</a:t>
            </a:r>
            <a:r>
              <a:rPr lang="en-US" sz="1000">
                <a:solidFill>
                  <a:schemeClr val="dk1"/>
                </a:solidFill>
                <a:latin typeface="Assistant"/>
                <a:ea typeface="Assistant"/>
                <a:cs typeface="Assistant"/>
                <a:sym typeface="Assistant"/>
              </a:rPr>
              <a:t>, במהלכה משמידים אויב ותשתיות טרור. הכוחות חיסלו בקרבות פנים אל פנים מחבלים רבים, איתרו עשרות פירי מנהרות שמושמדים וחשפו חומרים מודיעינים משמעותיים</a:t>
            </a:r>
            <a:r>
              <a:rPr b="1" lang="en-US" sz="1000">
                <a:solidFill>
                  <a:schemeClr val="dk1"/>
                </a:solidFill>
                <a:latin typeface="Assistant"/>
                <a:ea typeface="Assistant"/>
                <a:cs typeface="Assistant"/>
                <a:sym typeface="Assistant"/>
              </a:rPr>
              <a:t> שתרמו להעמקת אפקטיביות התמרון</a:t>
            </a:r>
            <a:r>
              <a:rPr lang="en-US" sz="1000">
                <a:solidFill>
                  <a:schemeClr val="dk1"/>
                </a:solidFill>
                <a:latin typeface="Assistant"/>
                <a:ea typeface="Assistant"/>
                <a:cs typeface="Assistant"/>
                <a:sym typeface="Assistant"/>
              </a:rPr>
              <a:t>.</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בשבוע האחרון </a:t>
            </a:r>
            <a:r>
              <a:rPr b="1" lang="en-US" sz="1000">
                <a:solidFill>
                  <a:schemeClr val="dk1"/>
                </a:solidFill>
                <a:latin typeface="Assistant"/>
                <a:ea typeface="Assistant"/>
                <a:cs typeface="Assistant"/>
                <a:sym typeface="Assistant"/>
              </a:rPr>
              <a:t>התרחב התמרון בחאן יונס וחטיבת כפיר הצטרפה להתקפה האוגדתית לחטיבות השריון, החי"ר והקומנדו. </a:t>
            </a:r>
            <a:r>
              <a:rPr lang="en-US" sz="1000">
                <a:solidFill>
                  <a:schemeClr val="dk1"/>
                </a:solidFill>
                <a:latin typeface="Assistant"/>
                <a:ea typeface="Assistant"/>
                <a:cs typeface="Assistant"/>
                <a:sym typeface="Assistant"/>
              </a:rPr>
              <a:t>התמרון מלווה בתוכנית אש צמודה ומדויקת המכונה </a:t>
            </a:r>
            <a:r>
              <a:rPr b="1" lang="en-US" sz="1000">
                <a:solidFill>
                  <a:schemeClr val="dk1"/>
                </a:solidFill>
                <a:latin typeface="Assistant"/>
                <a:ea typeface="Assistant"/>
                <a:cs typeface="Assistant"/>
                <a:sym typeface="Assistant"/>
              </a:rPr>
              <a:t>"חגורת האש".</a:t>
            </a:r>
            <a:r>
              <a:rPr lang="en-US" sz="1000">
                <a:solidFill>
                  <a:schemeClr val="dk1"/>
                </a:solidFill>
                <a:latin typeface="Assistant"/>
                <a:ea typeface="Assistant"/>
                <a:cs typeface="Assistant"/>
                <a:sym typeface="Assistant"/>
              </a:rPr>
              <a:t>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כוחות צה"ל ושב"כ חיסלו </a:t>
            </a:r>
            <a:r>
              <a:rPr lang="en-US" sz="1000">
                <a:solidFill>
                  <a:schemeClr val="dk1"/>
                </a:solidFill>
                <a:latin typeface="Assistant"/>
                <a:ea typeface="Assistant"/>
                <a:cs typeface="Assistant"/>
                <a:sym typeface="Assistant"/>
              </a:rPr>
              <a:t>באמצעות תקיפות אוויריות את</a:t>
            </a:r>
            <a:r>
              <a:rPr b="1" lang="en-US" sz="1000">
                <a:solidFill>
                  <a:schemeClr val="dk1"/>
                </a:solidFill>
                <a:latin typeface="Assistant"/>
                <a:ea typeface="Assistant"/>
                <a:cs typeface="Assistant"/>
                <a:sym typeface="Assistant"/>
              </a:rPr>
              <a:t> ראש מערך הכטמ"ם של חאן יונס, מפקד פלוגת התצפיות ומפקדי נוח׳בה בדרג השטח בחטיבת חאן יונס.</a:t>
            </a:r>
            <a:r>
              <a:rPr lang="en-US" sz="1000">
                <a:solidFill>
                  <a:schemeClr val="dk1"/>
                </a:solidFill>
                <a:latin typeface="Assistant"/>
                <a:ea typeface="Assistant"/>
                <a:cs typeface="Assistant"/>
                <a:sym typeface="Assistant"/>
              </a:rPr>
              <a:t>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כוחות צק"ח 401 יחד עם כוחות מיחידת שלדג ושייטת 13 </a:t>
            </a:r>
            <a:r>
              <a:rPr lang="en-US" sz="1000">
                <a:solidFill>
                  <a:schemeClr val="dk1"/>
                </a:solidFill>
                <a:latin typeface="Assistant"/>
                <a:ea typeface="Assistant"/>
                <a:cs typeface="Assistant"/>
                <a:sym typeface="Assistant"/>
              </a:rPr>
              <a:t>לחמו </a:t>
            </a:r>
            <a:r>
              <a:rPr b="1" lang="en-US" sz="1000">
                <a:solidFill>
                  <a:schemeClr val="dk1"/>
                </a:solidFill>
                <a:latin typeface="Assistant"/>
                <a:ea typeface="Assistant"/>
                <a:cs typeface="Assistant"/>
                <a:sym typeface="Assistant"/>
              </a:rPr>
              <a:t>במרחב שכונת רימאל בעיר עזה</a:t>
            </a:r>
            <a:r>
              <a:rPr lang="en-US" sz="1000">
                <a:solidFill>
                  <a:schemeClr val="dk1"/>
                </a:solidFill>
                <a:latin typeface="Assistant"/>
                <a:ea typeface="Assistant"/>
                <a:cs typeface="Assistant"/>
                <a:sym typeface="Assistant"/>
              </a:rPr>
              <a:t>, בה נמצאת כיכר פלסטין. לוחמי הצק"ח השיגו שליטה מבצעית על המרחב. במהלך סריקות שבוצעו במרחב </a:t>
            </a:r>
            <a:r>
              <a:rPr b="1" lang="en-US" sz="1000">
                <a:solidFill>
                  <a:schemeClr val="dk1"/>
                </a:solidFill>
                <a:latin typeface="Assistant"/>
                <a:ea typeface="Assistant"/>
                <a:cs typeface="Assistant"/>
                <a:sym typeface="Assistant"/>
              </a:rPr>
              <a:t>חשפו הכוחות עיר טרור תת-קרקעית</a:t>
            </a:r>
            <a:r>
              <a:rPr lang="en-US" sz="1000">
                <a:solidFill>
                  <a:schemeClr val="dk1"/>
                </a:solidFill>
                <a:latin typeface="Assistant"/>
                <a:ea typeface="Assistant"/>
                <a:cs typeface="Assistant"/>
                <a:sym typeface="Assistant"/>
              </a:rPr>
              <a:t> שהינה חלק ממערך המנהרות של ארגון הטרור חמאס וכוללת תוואי מנהרות אסטרטגי המחובר לתשתיות תת קרקע משמעותיות נוספות ברצועה.</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בפעילות של צק"ח 646 במרחב ג'חר א דיק</a:t>
            </a:r>
            <a:r>
              <a:rPr lang="en-US" sz="1000">
                <a:solidFill>
                  <a:schemeClr val="dk1"/>
                </a:solidFill>
                <a:latin typeface="Assistant"/>
                <a:ea typeface="Assistant"/>
                <a:cs typeface="Assistant"/>
                <a:sym typeface="Assistant"/>
              </a:rPr>
              <a:t>, איתרו הלוחמים מחסן אמל"ח ובו אמצעי לחימה רבים. במהלך הפעילות </a:t>
            </a:r>
            <a:r>
              <a:rPr b="1" lang="en-US" sz="1000">
                <a:solidFill>
                  <a:schemeClr val="dk1"/>
                </a:solidFill>
                <a:latin typeface="Assistant"/>
                <a:ea typeface="Assistant"/>
                <a:cs typeface="Assistant"/>
                <a:sym typeface="Assistant"/>
              </a:rPr>
              <a:t>איתרו כוחות האיסוף של החטיבה</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משגרי רקטות</a:t>
            </a:r>
            <a:r>
              <a:rPr lang="en-US" sz="1000">
                <a:solidFill>
                  <a:schemeClr val="dk1"/>
                </a:solidFill>
                <a:latin typeface="Assistant"/>
                <a:ea typeface="Assistant"/>
                <a:cs typeface="Assistant"/>
                <a:sym typeface="Assistant"/>
              </a:rPr>
              <a:t> לטווח ארוך מהם בוצעו שיגורים לאחרונה לשטח ישראל. המשגרים הושמדו בתקיפה אווירית.</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מטוס קרב של חיל האוויר חיסל בהכוונת חטיבה 215 פעיל הנדסה של ארגון הטרור חמאס </a:t>
            </a:r>
            <a:r>
              <a:rPr lang="en-US" sz="1000">
                <a:solidFill>
                  <a:schemeClr val="dk1"/>
                </a:solidFill>
                <a:latin typeface="Assistant"/>
                <a:ea typeface="Assistant"/>
                <a:cs typeface="Assistant"/>
                <a:sym typeface="Assistant"/>
              </a:rPr>
              <a:t>שעסק בהנחת מטענים כנגד כוחותינו וחוליית מחבלים שסיכנה את כוחותינו במרחב הרצועה הותקפה.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צק"ח 5 פשט על מתחם הקסבה בבית חאנון</a:t>
            </a:r>
            <a:r>
              <a:rPr lang="en-US" sz="1000">
                <a:solidFill>
                  <a:schemeClr val="dk1"/>
                </a:solidFill>
                <a:latin typeface="Assistant"/>
                <a:ea typeface="Assistant"/>
                <a:cs typeface="Assistant"/>
                <a:sym typeface="Assistant"/>
              </a:rPr>
              <a:t>. לוחמי הצק"ח יחד עם סיוע אש אווירי, תצפיות וכוחות הנדסה- </a:t>
            </a:r>
            <a:r>
              <a:rPr b="1" lang="en-US" sz="1000">
                <a:solidFill>
                  <a:schemeClr val="dk1"/>
                </a:solidFill>
                <a:latin typeface="Assistant"/>
                <a:ea typeface="Assistant"/>
                <a:cs typeface="Assistant"/>
                <a:sym typeface="Assistant"/>
              </a:rPr>
              <a:t>טיהרו את מרחב הקסבה</a:t>
            </a:r>
            <a:r>
              <a:rPr lang="en-US" sz="1000">
                <a:solidFill>
                  <a:schemeClr val="dk1"/>
                </a:solidFill>
                <a:latin typeface="Assistant"/>
                <a:ea typeface="Assistant"/>
                <a:cs typeface="Assistant"/>
                <a:sym typeface="Assistant"/>
              </a:rPr>
              <a:t>, חיסלו מחבלים, תקפו עשרות מטרות ותשתיות טרור באמצעות הפעלת אש.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צק"ח 5</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השלימו את משימת ההגנה על היישובים והקיבוצים במרכז עוטף עזה,</a:t>
            </a:r>
            <a:r>
              <a:rPr lang="en-US" sz="1000">
                <a:solidFill>
                  <a:schemeClr val="dk1"/>
                </a:solidFill>
                <a:latin typeface="Assistant"/>
                <a:ea typeface="Assistant"/>
                <a:cs typeface="Assistant"/>
                <a:sym typeface="Assistant"/>
              </a:rPr>
              <a:t> במסגרתה הייתה החטיבה שותפה למאמץ טיהור המרחב ממחבלים החל מהימים הראשונים ללחימה, הוצאת מספר פעולות פשיטה חוצות גדר </a:t>
            </a:r>
            <a:r>
              <a:rPr b="1" lang="en-US" sz="1000">
                <a:solidFill>
                  <a:schemeClr val="dk1"/>
                </a:solidFill>
                <a:latin typeface="Assistant"/>
                <a:ea typeface="Assistant"/>
                <a:cs typeface="Assistant"/>
                <a:sym typeface="Assistant"/>
              </a:rPr>
              <a:t>לחשיפת פירים ותשתיות טרור והשמדתן, מאמץ איתור חללים, אבטחת עבודות על הגדר ותיקון אמצעי תצפית, אבטחת חקלאים בעוטף ותמיכה בעורף.</a:t>
            </a:r>
            <a:endParaRPr b="1" sz="1350">
              <a:solidFill>
                <a:srgbClr val="30323F"/>
              </a:solidFill>
              <a:highlight>
                <a:srgbClr val="F1F6FB"/>
              </a:highlight>
            </a:endParaRPr>
          </a:p>
          <a:p>
            <a:pPr indent="0" lvl="0" marL="0" rtl="1" algn="just">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הצפון:</a:t>
            </a:r>
            <a:endParaRPr sz="1350">
              <a:solidFill>
                <a:schemeClr val="dk1"/>
              </a:solidFill>
              <a:highlight>
                <a:srgbClr val="F1F6FB"/>
              </a:highligh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000">
                <a:solidFill>
                  <a:schemeClr val="dk1"/>
                </a:solidFill>
                <a:latin typeface="Assistant"/>
                <a:ea typeface="Assistant"/>
                <a:cs typeface="Assistant"/>
                <a:sym typeface="Assistant"/>
              </a:rPr>
              <a:t>מטוסי קרב של חיל האוויר תקפו שורת מטרות של ארגון הטרור חיזבאללה</a:t>
            </a:r>
            <a:r>
              <a:rPr lang="en-US" sz="1000">
                <a:solidFill>
                  <a:schemeClr val="dk1"/>
                </a:solidFill>
                <a:latin typeface="Assistant"/>
                <a:ea typeface="Assistant"/>
                <a:cs typeface="Assistant"/>
                <a:sym typeface="Assistant"/>
              </a:rPr>
              <a:t>. בין המטרות שנתקפו - אתרים צבאיים בהם פעלו מחבלי הארגון לצד תשתיות טרור. כמו כן, זוהו מספר שיגורים משטח לבנון לעבר צפון הארץ.</a:t>
            </a:r>
            <a:r>
              <a:rPr b="1" lang="en-US" sz="1000">
                <a:solidFill>
                  <a:schemeClr val="dk1"/>
                </a:solidFill>
                <a:latin typeface="Assistant"/>
                <a:ea typeface="Assistant"/>
                <a:cs typeface="Assistant"/>
                <a:sym typeface="Assistant"/>
              </a:rPr>
              <a:t> כוחות צה"ל תקפו בארטילריה את מקורות הירי</a:t>
            </a:r>
            <a:r>
              <a:rPr lang="en-US" sz="1000">
                <a:solidFill>
                  <a:schemeClr val="dk1"/>
                </a:solidFill>
                <a:latin typeface="Assistant"/>
                <a:ea typeface="Assistant"/>
                <a:cs typeface="Assistant"/>
                <a:sym typeface="Assistant"/>
              </a:rPr>
              <a:t>.</a:t>
            </a:r>
            <a:endParaRPr b="1"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יהודה ושמרון:</a:t>
            </a:r>
            <a:endParaRPr b="1" sz="13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כוחות הביטחון עצרו במהלך הלילה 11</a:t>
            </a:r>
            <a:r>
              <a:rPr b="1" lang="en-US" sz="1000">
                <a:solidFill>
                  <a:schemeClr val="dk1"/>
                </a:solidFill>
                <a:latin typeface="Assistant"/>
                <a:ea typeface="Assistant"/>
                <a:cs typeface="Assistant"/>
                <a:sym typeface="Assistant"/>
              </a:rPr>
              <a:t> מבוקשים ברחבי יהודה ושומרון.</a:t>
            </a:r>
            <a:r>
              <a:rPr lang="en-US" sz="1000">
                <a:solidFill>
                  <a:schemeClr val="dk1"/>
                </a:solidFill>
                <a:latin typeface="Assistant"/>
                <a:ea typeface="Assistant"/>
                <a:cs typeface="Assistant"/>
                <a:sym typeface="Assistant"/>
              </a:rPr>
              <a:t> במבצע חטיבתי בכפר דורא ביהודה, </a:t>
            </a:r>
            <a:r>
              <a:rPr b="1" lang="en-US" sz="1000">
                <a:solidFill>
                  <a:schemeClr val="dk1"/>
                </a:solidFill>
                <a:latin typeface="Assistant"/>
                <a:ea typeface="Assistant"/>
                <a:cs typeface="Assistant"/>
                <a:sym typeface="Assistant"/>
              </a:rPr>
              <a:t>עצרו לוחמי צה"ל במילואים 8 מבוקשים ובנוסף איתרו והחרימו אמל"ח</a:t>
            </a:r>
            <a:r>
              <a:rPr lang="en-US" sz="1000">
                <a:solidFill>
                  <a:schemeClr val="dk1"/>
                </a:solidFill>
                <a:latin typeface="Assistant"/>
                <a:ea typeface="Assistant"/>
                <a:cs typeface="Assistant"/>
                <a:sym typeface="Assistant"/>
              </a:rPr>
              <a:t>.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עד כה נעצרו מתחילת המלחמה כ-2,450 מבוקשים ברחבי אוגדת יהודה ושומרון וחטיבת הבקעה והעמקים, כ-1,210 מהם משויכים לחמאס.</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