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7" r:id="rId2"/>
    <p:sldId id="268" r:id="rId3"/>
    <p:sldId id="260" r:id="rId4"/>
    <p:sldId id="283" r:id="rId5"/>
    <p:sldId id="284" r:id="rId6"/>
    <p:sldId id="279" r:id="rId7"/>
    <p:sldId id="264" r:id="rId8"/>
    <p:sldId id="280" r:id="rId9"/>
    <p:sldId id="275" r:id="rId10"/>
    <p:sldId id="281" r:id="rId11"/>
    <p:sldId id="276" r:id="rId12"/>
    <p:sldId id="277" r:id="rId13"/>
    <p:sldId id="278" r:id="rId14"/>
    <p:sldId id="274" r:id="rId15"/>
    <p:sldId id="282" r:id="rId16"/>
    <p:sldId id="285" r:id="rId17"/>
    <p:sldId id="270" r:id="rId18"/>
    <p:sldId id="271" r:id="rId19"/>
    <p:sldId id="273" r:id="rId2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421" autoAdjust="0"/>
    <p:restoredTop sz="90295" autoAdjust="0"/>
  </p:normalViewPr>
  <p:slideViewPr>
    <p:cSldViewPr>
      <p:cViewPr>
        <p:scale>
          <a:sx n="90" d="100"/>
          <a:sy n="90" d="100"/>
        </p:scale>
        <p:origin x="-672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D0D993C-CE4D-487A-9767-05D66672D83B}" type="datetimeFigureOut">
              <a:rPr lang="he-IL" smtClean="0"/>
              <a:pPr/>
              <a:t>י"א/תמוז/תשע"ה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8652095-C11E-4F7D-B34B-A800165DEE6F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הרקע</a:t>
            </a:r>
            <a:r>
              <a:rPr lang="he-IL" sz="1400" u="sng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למערכה- תמונות</a:t>
            </a:r>
            <a:r>
              <a:rPr lang="he-IL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:</a:t>
            </a:r>
          </a:p>
          <a:p>
            <a:endParaRPr lang="he-IL" sz="1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 marL="342900" indent="-342900">
              <a:buFont typeface="+mj-lt"/>
              <a:buAutoNum type="arabicPeriod"/>
            </a:pPr>
            <a:r>
              <a:rPr lang="he-IL" sz="1400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עליית </a:t>
            </a:r>
            <a:r>
              <a:rPr lang="he-IL" sz="1400" b="1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גנרל א- סיסי </a:t>
            </a:r>
            <a:r>
              <a:rPr lang="he-IL" sz="1400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לשלטון ופגיעה בתשתיות החמאס</a:t>
            </a:r>
          </a:p>
          <a:p>
            <a:pPr marL="342900" indent="-342900">
              <a:buFont typeface="+mj-lt"/>
              <a:buAutoNum type="arabicPeriod"/>
            </a:pPr>
            <a:r>
              <a:rPr lang="he-IL" sz="1400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חמאס- הקמת ממשלת אחדות עם הרשות הפלסטינית </a:t>
            </a:r>
            <a:r>
              <a:rPr lang="he-IL" sz="1400" b="1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(אבו מאזן- פת"ח, אסמאעיל הניה- חמאס)</a:t>
            </a:r>
          </a:p>
          <a:p>
            <a:pPr marL="342900" indent="-342900">
              <a:buFont typeface="+mj-lt"/>
              <a:buAutoNum type="arabicPeriod"/>
            </a:pPr>
            <a:r>
              <a:rPr lang="he-IL" sz="1400" b="0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שלושת החטופים והיציאה למבצע </a:t>
            </a:r>
            <a:r>
              <a:rPr lang="he-IL" sz="1400" b="1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"שובו אחים"</a:t>
            </a:r>
            <a:endParaRPr lang="he-IL" sz="1400" b="0" u="non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 marL="342900" indent="-342900">
              <a:buFont typeface="+mj-lt"/>
              <a:buAutoNum type="arabicPeriod"/>
            </a:pPr>
            <a:r>
              <a:rPr lang="he-IL" sz="1400" b="0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גילוי </a:t>
            </a:r>
            <a:r>
              <a:rPr lang="he-IL" sz="1400" b="1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מצבורי נשק גדולים ופירים תת קרקעיים </a:t>
            </a:r>
            <a:r>
              <a:rPr lang="he-IL" sz="1400" b="0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ע"י לוחמי </a:t>
            </a:r>
            <a:r>
              <a:rPr lang="he-IL" sz="1400" b="1" u="none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יהל"ם</a:t>
            </a:r>
            <a:r>
              <a:rPr lang="he-IL" sz="1400" b="1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</a:t>
            </a:r>
            <a:endParaRPr lang="he-IL" sz="1400" b="0" u="non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 marL="342900" indent="-342900">
              <a:buFont typeface="+mj-lt"/>
              <a:buAutoNum type="arabicPeriod"/>
            </a:pPr>
            <a:r>
              <a:rPr lang="he-IL" sz="1400" b="0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</a:t>
            </a:r>
            <a:r>
              <a:rPr lang="he-IL" sz="1400" b="1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תחילת שיגור רקטות</a:t>
            </a:r>
            <a:r>
              <a:rPr lang="he-IL" sz="1400" b="0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מרצועת עזה לעבר ישראל </a:t>
            </a:r>
            <a:r>
              <a:rPr lang="he-IL" sz="1400" b="1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(יירוט הרקטות ע"י כיפת ברזל)</a:t>
            </a:r>
          </a:p>
          <a:p>
            <a:pPr marL="342900" indent="-342900">
              <a:buFont typeface="+mj-lt"/>
              <a:buAutoNum type="arabicPeriod"/>
            </a:pPr>
            <a:r>
              <a:rPr lang="he-IL" sz="1400" b="0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</a:t>
            </a:r>
            <a:r>
              <a:rPr lang="he-IL" sz="1400" b="1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יידוי אבנים: </a:t>
            </a:r>
            <a:r>
              <a:rPr lang="he-IL" sz="1400" b="0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מהומות במזרח בירושלים בעקבות רצח הנער הערבי מוחמד אבו </a:t>
            </a:r>
            <a:r>
              <a:rPr lang="he-IL" sz="1400" b="0" u="none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ח'דיר</a:t>
            </a:r>
            <a:r>
              <a:rPr lang="he-IL" sz="1400" b="0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ז"ל</a:t>
            </a:r>
            <a:endParaRPr lang="he-IL" sz="1400" b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 marL="514350" indent="-514350">
              <a:buFont typeface="+mj-lt"/>
              <a:buNone/>
            </a:pPr>
            <a:r>
              <a:rPr lang="he-IL" sz="1200" dirty="0" smtClean="0">
                <a:latin typeface="David" pitchFamily="34" charset="-79"/>
                <a:cs typeface="David" pitchFamily="34" charset="-79"/>
              </a:rPr>
              <a:t>7.     תחילת מערכת</a:t>
            </a:r>
            <a:r>
              <a:rPr lang="he-IL" sz="1200" baseline="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200" b="1" baseline="0" dirty="0" smtClean="0">
                <a:latin typeface="David" pitchFamily="34" charset="-79"/>
                <a:cs typeface="David" pitchFamily="34" charset="-79"/>
              </a:rPr>
              <a:t>"צוק איתן"</a:t>
            </a:r>
            <a:endParaRPr lang="he-IL" sz="1200" b="1" dirty="0" smtClean="0">
              <a:latin typeface="David" pitchFamily="34" charset="-79"/>
              <a:cs typeface="David" pitchFamily="34" charset="-79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13</a:t>
            </a:fld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19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מאפייני האויב- תמונות:</a:t>
            </a:r>
          </a:p>
          <a:p>
            <a:endParaRPr lang="he-IL" sz="1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 marL="514350" indent="-514350">
              <a:buFont typeface="+mj-lt"/>
              <a:buAutoNum type="arabicPeriod"/>
            </a:pPr>
            <a:r>
              <a:rPr lang="he-IL" sz="1200" b="1" dirty="0" smtClean="0">
                <a:latin typeface="David" pitchFamily="34" charset="-79"/>
                <a:cs typeface="David" pitchFamily="34" charset="-79"/>
              </a:rPr>
              <a:t>גדודי עז</a:t>
            </a:r>
            <a:r>
              <a:rPr lang="he-IL" sz="1200" b="1" baseline="0" dirty="0" smtClean="0">
                <a:latin typeface="David" pitchFamily="34" charset="-79"/>
                <a:cs typeface="David" pitchFamily="34" charset="-79"/>
              </a:rPr>
              <a:t> א-דין אל-קסאם</a:t>
            </a:r>
            <a:r>
              <a:rPr lang="he-IL" sz="1200" b="0" baseline="0" dirty="0" smtClean="0">
                <a:latin typeface="David" pitchFamily="34" charset="-79"/>
                <a:cs typeface="David" pitchFamily="34" charset="-79"/>
              </a:rPr>
              <a:t> (סד"כ האויב)</a:t>
            </a:r>
            <a:endParaRPr lang="he-IL" sz="1200" b="1" dirty="0" smtClean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Font typeface="+mj-lt"/>
              <a:buAutoNum type="arabicPeriod"/>
            </a:pPr>
            <a:r>
              <a:rPr lang="he-IL" sz="1200" b="1" dirty="0" smtClean="0">
                <a:latin typeface="David" pitchFamily="34" charset="-79"/>
                <a:cs typeface="David" pitchFamily="34" charset="-79"/>
              </a:rPr>
              <a:t>טיל</a:t>
            </a:r>
            <a:r>
              <a:rPr lang="he-IL" sz="1200" b="1" baseline="0" dirty="0" smtClean="0">
                <a:latin typeface="David" pitchFamily="34" charset="-79"/>
                <a:cs typeface="David" pitchFamily="34" charset="-79"/>
              </a:rPr>
              <a:t> נ"ט </a:t>
            </a:r>
            <a:r>
              <a:rPr lang="he-IL" sz="1200" b="0" baseline="0" dirty="0" smtClean="0">
                <a:latin typeface="David" pitchFamily="34" charset="-79"/>
                <a:cs typeface="David" pitchFamily="34" charset="-79"/>
              </a:rPr>
              <a:t>(</a:t>
            </a:r>
            <a:r>
              <a:rPr lang="he-IL" sz="1200" b="0" dirty="0" smtClean="0">
                <a:latin typeface="David" pitchFamily="34" charset="-79"/>
                <a:cs typeface="David" pitchFamily="34" charset="-79"/>
              </a:rPr>
              <a:t>אמל"ח)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1200" b="0" u="sng" dirty="0" smtClean="0">
                <a:latin typeface="David" pitchFamily="34" charset="-79"/>
                <a:cs typeface="David" pitchFamily="34" charset="-79"/>
              </a:rPr>
              <a:t>הרחקת</a:t>
            </a:r>
            <a:r>
              <a:rPr lang="he-IL" sz="1200" b="0" u="sng" baseline="0" dirty="0" smtClean="0">
                <a:latin typeface="David" pitchFamily="34" charset="-79"/>
                <a:cs typeface="David" pitchFamily="34" charset="-79"/>
              </a:rPr>
              <a:t> מקור פעולות הטרור</a:t>
            </a:r>
            <a:r>
              <a:rPr lang="he-IL" sz="1200" b="0" u="none" baseline="0" dirty="0" smtClean="0">
                <a:latin typeface="David" pitchFamily="34" charset="-79"/>
                <a:cs typeface="David" pitchFamily="34" charset="-79"/>
              </a:rPr>
              <a:t> מחוץ לתחומי רצועת עזה </a:t>
            </a:r>
            <a:r>
              <a:rPr lang="he-IL" sz="1200" b="1" u="none" baseline="0" dirty="0" smtClean="0">
                <a:latin typeface="David" pitchFamily="34" charset="-79"/>
                <a:cs typeface="David" pitchFamily="34" charset="-79"/>
              </a:rPr>
              <a:t>וחיזוק תשתיות החמאס באיו"ש</a:t>
            </a:r>
            <a:endParaRPr lang="he-IL" sz="1200" b="1" u="none" dirty="0" smtClean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Font typeface="+mj-lt"/>
              <a:buAutoNum type="arabicPeriod"/>
            </a:pPr>
            <a:r>
              <a:rPr lang="he-IL" sz="1200" b="0" i="0" u="sng" dirty="0" smtClean="0">
                <a:latin typeface="David" pitchFamily="34" charset="-79"/>
                <a:cs typeface="David" pitchFamily="34" charset="-79"/>
              </a:rPr>
              <a:t>פיתוח התווך</a:t>
            </a:r>
            <a:r>
              <a:rPr lang="he-IL" sz="1200" b="0" i="0" u="sng" baseline="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200" b="0" i="0" u="sng" baseline="0" dirty="0" err="1" smtClean="0">
                <a:latin typeface="David" pitchFamily="34" charset="-79"/>
                <a:cs typeface="David" pitchFamily="34" charset="-79"/>
              </a:rPr>
              <a:t>התת</a:t>
            </a:r>
            <a:r>
              <a:rPr lang="he-IL" sz="1200" b="0" i="0" u="sng" baseline="0" dirty="0" smtClean="0">
                <a:latin typeface="David" pitchFamily="34" charset="-79"/>
                <a:cs typeface="David" pitchFamily="34" charset="-79"/>
              </a:rPr>
              <a:t>- קרקעי</a:t>
            </a:r>
            <a:r>
              <a:rPr lang="he-IL" sz="1200" b="0" i="0" u="none" baseline="0" dirty="0" smtClean="0">
                <a:latin typeface="David" pitchFamily="34" charset="-79"/>
                <a:cs typeface="David" pitchFamily="34" charset="-79"/>
              </a:rPr>
              <a:t>:</a:t>
            </a:r>
            <a:r>
              <a:rPr lang="he-IL" sz="1200" b="0" i="0" baseline="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200" b="1" baseline="0" dirty="0" smtClean="0">
                <a:latin typeface="David" pitchFamily="34" charset="-79"/>
                <a:cs typeface="David" pitchFamily="34" charset="-79"/>
              </a:rPr>
              <a:t>כלי נשק שנמצאו במנהרות החמאס </a:t>
            </a:r>
            <a:r>
              <a:rPr lang="he-IL" sz="1200" baseline="0" dirty="0" smtClean="0">
                <a:latin typeface="David" pitchFamily="34" charset="-79"/>
                <a:cs typeface="David" pitchFamily="34" charset="-79"/>
              </a:rPr>
              <a:t>(התעצמות החמאס)</a:t>
            </a:r>
            <a:endParaRPr lang="he-IL" sz="1200" dirty="0" smtClean="0">
              <a:latin typeface="David" pitchFamily="34" charset="-79"/>
              <a:cs typeface="David" pitchFamily="34" charset="-79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11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י"א/תמוז/תשע"ה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י"א/תמוז/תשע"ה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י"א/תמוז/תשע"ה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י"א/תמוז/תשע"ה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י"א/תמוז/תשע"ה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י"א/תמוז/תשע"ה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י"א/תמוז/תשע"ה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י"א/תמוז/תשע"ה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י"א/תמוז/תשע"ה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י"א/תמוז/תשע"ה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י"א/תמוז/תשע"ה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13BB5-F63F-4C77-B4C8-D6E33331F26A}" type="datetimeFigureOut">
              <a:rPr lang="he-IL" smtClean="0"/>
              <a:pPr/>
              <a:t>י"א/תמוז/תשע"ה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57158" y="500042"/>
            <a:ext cx="84296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ctr"/>
            <a:r>
              <a:rPr lang="he-IL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שלב ב'- המערכה הקרקעית </a:t>
            </a:r>
          </a:p>
          <a:p>
            <a:pPr lvl="0" algn="ctr"/>
            <a:endParaRPr lang="he-IL" sz="3600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143108" y="1071546"/>
            <a:ext cx="485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17 ביולי- 5 באוגוסט 2014</a:t>
            </a:r>
            <a:endParaRPr lang="he-IL" sz="28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82760">
            <a:off x="126631" y="1703571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3647">
            <a:off x="5972875" y="1675848"/>
            <a:ext cx="2857500" cy="197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72336">
            <a:off x="736578" y="4504677"/>
            <a:ext cx="2985164" cy="1990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56976">
            <a:off x="4913111" y="4548146"/>
            <a:ext cx="3760326" cy="1842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Z:\Moria\מורשת צהל\עדן\מצגת צוק איתן\לוחם 2 =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2786058"/>
            <a:ext cx="264320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1714480" y="4452002"/>
            <a:ext cx="650085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</a:t>
            </a:r>
            <a:r>
              <a:rPr lang="he-IL" dirty="0" smtClean="0">
                <a:cs typeface="David" pitchFamily="2" charset="-79"/>
              </a:rPr>
              <a:t>ב- </a:t>
            </a:r>
            <a:r>
              <a:rPr lang="he-IL" dirty="0" smtClean="0">
                <a:cs typeface="David" pitchFamily="2" charset="-79"/>
              </a:rPr>
              <a:t>11 באוגוסט הושגה </a:t>
            </a:r>
            <a:r>
              <a:rPr lang="he-IL" u="sng" dirty="0" smtClean="0">
                <a:cs typeface="David" pitchFamily="2" charset="-79"/>
              </a:rPr>
              <a:t>הפסקת אש בת 72 שעות.</a:t>
            </a:r>
            <a:endParaRPr lang="he-IL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משלחות ישראל, החמאס והרשות הפלסטינית הגיעו למצרים לדון   </a:t>
            </a:r>
            <a:r>
              <a:rPr lang="en-US" dirty="0" smtClean="0">
                <a:cs typeface="David" pitchFamily="2" charset="-79"/>
              </a:rPr>
              <a:t/>
            </a:r>
            <a:br>
              <a:rPr lang="en-US" dirty="0" smtClean="0">
                <a:cs typeface="David" pitchFamily="2" charset="-79"/>
              </a:rPr>
            </a:br>
            <a:r>
              <a:rPr lang="he-IL" dirty="0" smtClean="0">
                <a:cs typeface="David" pitchFamily="2" charset="-79"/>
              </a:rPr>
              <a:t>   בהסדר ארוך טווח. 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הארכת הפסקת האש ל-24 שעות נוספות על מנת להשלים את המשא ומתן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</a:t>
            </a:r>
            <a:r>
              <a:rPr lang="he-IL" dirty="0" smtClean="0">
                <a:cs typeface="David" pitchFamily="2" charset="-79"/>
              </a:rPr>
              <a:t>ב- </a:t>
            </a:r>
            <a:r>
              <a:rPr lang="he-IL" dirty="0" smtClean="0">
                <a:cs typeface="David" pitchFamily="2" charset="-79"/>
              </a:rPr>
              <a:t>19 באוגוסט אחר הצהריים הופרה הפסקת האש על ידי מחבלי החמאס.</a:t>
            </a:r>
            <a:endParaRPr lang="he-IL" b="1" dirty="0" smtClean="0">
              <a:cs typeface="David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500042"/>
            <a:ext cx="84296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ctr"/>
            <a:r>
              <a:rPr lang="he-IL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שלב ג'- הפסקת האש</a:t>
            </a:r>
          </a:p>
          <a:p>
            <a:pPr lvl="0" algn="ctr"/>
            <a:endParaRPr lang="he-IL" sz="3600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2571736" y="1071546"/>
            <a:ext cx="4000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5-19 באוגוסט 2014</a:t>
            </a:r>
            <a:endParaRPr lang="he-IL" sz="28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t="32031" b="28956"/>
          <a:stretch>
            <a:fillRect/>
          </a:stretch>
        </p:blipFill>
        <p:spPr bwMode="auto">
          <a:xfrm>
            <a:off x="3143240" y="2071678"/>
            <a:ext cx="2846530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57224" y="1928802"/>
            <a:ext cx="778674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</a:t>
            </a:r>
            <a:endParaRPr lang="he-IL" sz="3200" dirty="0" smtClean="0"/>
          </a:p>
          <a:p>
            <a:pPr marL="514350" indent="-514350">
              <a:buAutoNum type="arabicPeriod"/>
            </a:pPr>
            <a:endParaRPr lang="he-I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sz="4400" u="sng" dirty="0" smtClean="0">
              <a:cs typeface="David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034" y="4643446"/>
            <a:ext cx="828680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שבוע הלחימה הנוסף, התאפיין </a:t>
            </a:r>
            <a:r>
              <a:rPr lang="he-IL" u="sng" dirty="0" smtClean="0">
                <a:cs typeface="David" pitchFamily="2" charset="-79"/>
              </a:rPr>
              <a:t>בהמשך החלפת המהלומות האוויריות</a:t>
            </a:r>
            <a:r>
              <a:rPr lang="he-IL" dirty="0" smtClean="0">
                <a:cs typeface="David" pitchFamily="2" charset="-79"/>
              </a:rPr>
              <a:t>. המחבלים ירו רקטות </a:t>
            </a:r>
            <a:r>
              <a:rPr lang="en-US" dirty="0" smtClean="0">
                <a:cs typeface="David" pitchFamily="2" charset="-79"/>
              </a:rPr>
              <a:t/>
            </a:r>
            <a:br>
              <a:rPr lang="en-US" dirty="0" smtClean="0">
                <a:cs typeface="David" pitchFamily="2" charset="-79"/>
              </a:rPr>
            </a:br>
            <a:r>
              <a:rPr lang="he-IL" dirty="0" smtClean="0">
                <a:cs typeface="David" pitchFamily="2" charset="-79"/>
              </a:rPr>
              <a:t>   ופצמ"רים וצה"ל השיב בתקיפות אוויריות, לרבות על מבנים רבי-קומות, וגרם להרס רב ומוחשי.</a:t>
            </a:r>
          </a:p>
          <a:p>
            <a:endParaRPr lang="he-IL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כוחות צה"ל </a:t>
            </a:r>
            <a:r>
              <a:rPr lang="he-IL" dirty="0" smtClean="0">
                <a:cs typeface="David" pitchFamily="2" charset="-79"/>
              </a:rPr>
              <a:t>שרוכזו לקראת הפשיטה הקרקעית פוזרו והוחזרו לשגרה </a:t>
            </a:r>
            <a:r>
              <a:rPr lang="he-IL" dirty="0" smtClean="0">
                <a:cs typeface="David" pitchFamily="2" charset="-79"/>
              </a:rPr>
              <a:t>את מקומם </a:t>
            </a:r>
            <a:r>
              <a:rPr lang="he-IL" dirty="0" smtClean="0">
                <a:cs typeface="David" pitchFamily="2" charset="-79"/>
              </a:rPr>
              <a:t>תפסו 20,000 אנשי מילואים.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58" y="500042"/>
            <a:ext cx="84296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ctr"/>
            <a:r>
              <a:rPr lang="he-IL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שלב ד'- חידוש הלחימה</a:t>
            </a:r>
          </a:p>
          <a:p>
            <a:pPr lvl="0" algn="ctr"/>
            <a:endParaRPr lang="he-IL" sz="3600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2571736" y="1071546"/>
            <a:ext cx="4000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19-26 באוגוסט 2014</a:t>
            </a:r>
            <a:endParaRPr lang="he-IL" sz="28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071678"/>
            <a:ext cx="2643206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1612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28728" y="500042"/>
            <a:ext cx="6286544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תום המערכה</a:t>
            </a:r>
            <a:endParaRPr lang="he-IL" sz="4400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928802"/>
            <a:ext cx="778674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</a:t>
            </a:r>
            <a:endParaRPr lang="he-IL" sz="3200" dirty="0" smtClean="0"/>
          </a:p>
          <a:p>
            <a:pPr marL="514350" indent="-514350">
              <a:buAutoNum type="arabicPeriod"/>
            </a:pPr>
            <a:endParaRPr lang="he-I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sz="4400" u="sng" dirty="0" smtClean="0">
              <a:cs typeface="David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57290" y="3000372"/>
            <a:ext cx="7215238" cy="19697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u="sng" dirty="0" smtClean="0">
                <a:solidFill>
                  <a:srgbClr val="C00000"/>
                </a:solidFill>
                <a:cs typeface="David" pitchFamily="2" charset="-79"/>
              </a:rPr>
              <a:t>הפסקת האש</a:t>
            </a:r>
            <a:endParaRPr lang="he-IL" sz="2400" b="1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sz="2000" dirty="0" smtClean="0">
                <a:cs typeface="David" pitchFamily="2" charset="-79"/>
              </a:rPr>
              <a:t> בתום חמישים ימי הלחימה, נכנסה לתוקפה הפסקת אש בלתי מוגבלת בזמן.</a:t>
            </a:r>
          </a:p>
          <a:p>
            <a:pPr>
              <a:buFont typeface="Arial" pitchFamily="34" charset="0"/>
              <a:buChar char="•"/>
            </a:pPr>
            <a:r>
              <a:rPr lang="he-IL" sz="2000" dirty="0" smtClean="0">
                <a:cs typeface="David" pitchFamily="2" charset="-79"/>
              </a:rPr>
              <a:t> ישראל התחייבה לפתוח מיידית את המעברים ולאפשר הכנסת ציוד </a:t>
            </a:r>
            <a:r>
              <a:rPr lang="en-US" sz="2000" dirty="0" smtClean="0">
                <a:cs typeface="David" pitchFamily="2" charset="-79"/>
              </a:rPr>
              <a:t/>
            </a:r>
            <a:br>
              <a:rPr lang="en-US" sz="2000" dirty="0" smtClean="0">
                <a:cs typeface="David" pitchFamily="2" charset="-79"/>
              </a:rPr>
            </a:br>
            <a:r>
              <a:rPr lang="he-IL" sz="2000" dirty="0" smtClean="0">
                <a:cs typeface="David" pitchFamily="2" charset="-79"/>
              </a:rPr>
              <a:t>  הומניטארי וציוד שיקום לרצועה, תחת פיקוח ישראלי.</a:t>
            </a:r>
          </a:p>
          <a:p>
            <a:pPr>
              <a:buFont typeface="Arial" pitchFamily="34" charset="0"/>
              <a:buChar char="•"/>
            </a:pPr>
            <a:r>
              <a:rPr lang="he-IL" sz="2000" dirty="0" smtClean="0">
                <a:cs typeface="David" pitchFamily="2" charset="-79"/>
              </a:rPr>
              <a:t> עד מועד ההכרזה על הפסקת האש נמשך הירי המאסיבי לעבר ישראל.</a:t>
            </a:r>
            <a:endParaRPr lang="he-IL" sz="2000" i="1" dirty="0" smtClean="0">
              <a:cs typeface="David" pitchFamily="2" charset="-79"/>
            </a:endParaRPr>
          </a:p>
          <a:p>
            <a:endParaRPr lang="he-IL" b="1" dirty="0" smtClean="0">
              <a:cs typeface="David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3504" y="1714488"/>
            <a:ext cx="192882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תחילת המערכה </a:t>
            </a: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8.7.2014</a:t>
            </a: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28860" y="1714488"/>
            <a:ext cx="150019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סיום המערכה </a:t>
            </a: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26.8.2014</a:t>
            </a: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://aka.idf/sites/hinuch/33668324/w3y/DocLib/מפת%20פריסת%20הכוחות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3" y="0"/>
            <a:ext cx="4786345" cy="68417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06" y="5500702"/>
            <a:ext cx="1643042" cy="83099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avid" pitchFamily="34" charset="-79"/>
                <a:cs typeface="David" pitchFamily="34" charset="-79"/>
                <a:hlinkClick r:id="rId2" action="ppaction://hlinksldjump"/>
              </a:rPr>
              <a:t>לחזרה לשקופית הקודמת- </a:t>
            </a:r>
          </a:p>
          <a:p>
            <a:pPr algn="ctr"/>
            <a:r>
              <a:rPr lang="he-IL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avid" pitchFamily="34" charset="-79"/>
                <a:cs typeface="David" pitchFamily="34" charset="-79"/>
                <a:hlinkClick r:id="rId2" action="ppaction://hlinksldjump"/>
              </a:rPr>
              <a:t>לחץ כאן</a:t>
            </a:r>
            <a:endParaRPr lang="he-IL" sz="1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6357950" y="1357298"/>
            <a:ext cx="2643206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במפה- </a:t>
            </a:r>
          </a:p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פריסת כוחותינו וכוחות האויב במהלך הקרקעי:</a:t>
            </a:r>
          </a:p>
          <a:p>
            <a:endParaRPr lang="he-IL" dirty="0" smtClean="0">
              <a:cs typeface="David" pitchFamily="2" charset="-79"/>
            </a:endParaRPr>
          </a:p>
          <a:p>
            <a:r>
              <a:rPr lang="he-IL" b="1" dirty="0" smtClean="0">
                <a:cs typeface="David" pitchFamily="2" charset="-79"/>
              </a:rPr>
              <a:t>כוחותינו: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חלוקת השטח </a:t>
            </a:r>
            <a:r>
              <a:rPr lang="he-IL" dirty="0" smtClean="0">
                <a:cs typeface="David" pitchFamily="2" charset="-79"/>
              </a:rPr>
              <a:t>לשלוש </a:t>
            </a:r>
            <a:r>
              <a:rPr lang="he-IL" dirty="0" smtClean="0">
                <a:cs typeface="David" pitchFamily="2" charset="-79"/>
              </a:rPr>
              <a:t>גזרות </a:t>
            </a:r>
            <a:r>
              <a:rPr lang="en-US" dirty="0" smtClean="0">
                <a:cs typeface="David" pitchFamily="2" charset="-79"/>
              </a:rPr>
              <a:t/>
            </a:r>
            <a:br>
              <a:rPr lang="en-US" dirty="0" smtClean="0">
                <a:cs typeface="David" pitchFamily="2" charset="-79"/>
              </a:rPr>
            </a:br>
            <a:r>
              <a:rPr lang="he-IL" dirty="0" smtClean="0">
                <a:cs typeface="David" pitchFamily="2" charset="-79"/>
              </a:rPr>
              <a:t>  </a:t>
            </a:r>
            <a:r>
              <a:rPr lang="he-IL" dirty="0" smtClean="0">
                <a:cs typeface="David" pitchFamily="2" charset="-79"/>
              </a:rPr>
              <a:t>אוגדתיות</a:t>
            </a:r>
            <a:endParaRPr lang="he-IL" dirty="0" smtClean="0">
              <a:cs typeface="David" pitchFamily="2" charset="-79"/>
            </a:endParaRPr>
          </a:p>
          <a:p>
            <a:endParaRPr lang="he-IL" dirty="0" smtClean="0">
              <a:cs typeface="David" pitchFamily="2" charset="-79"/>
            </a:endParaRPr>
          </a:p>
          <a:p>
            <a:r>
              <a:rPr lang="he-IL" b="1" dirty="0" smtClean="0">
                <a:cs typeface="David" pitchFamily="2" charset="-79"/>
              </a:rPr>
              <a:t>כוחות האויב: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היערכות האויב </a:t>
            </a:r>
            <a:r>
              <a:rPr lang="en-US" dirty="0" smtClean="0">
                <a:cs typeface="David" pitchFamily="2" charset="-79"/>
              </a:rPr>
              <a:t/>
            </a:r>
            <a:br>
              <a:rPr lang="en-US" dirty="0" smtClean="0">
                <a:cs typeface="David" pitchFamily="2" charset="-79"/>
              </a:rPr>
            </a:br>
            <a:r>
              <a:rPr lang="he-IL" dirty="0" smtClean="0">
                <a:cs typeface="David" pitchFamily="2" charset="-79"/>
              </a:rPr>
              <a:t>  בחלוקה לשש </a:t>
            </a:r>
            <a:r>
              <a:rPr lang="en-US" dirty="0" smtClean="0">
                <a:cs typeface="David" pitchFamily="2" charset="-79"/>
              </a:rPr>
              <a:t/>
            </a:r>
            <a:br>
              <a:rPr lang="en-US" dirty="0" smtClean="0">
                <a:cs typeface="David" pitchFamily="2" charset="-79"/>
              </a:rPr>
            </a:br>
            <a:r>
              <a:rPr lang="he-IL" dirty="0" smtClean="0">
                <a:cs typeface="David" pitchFamily="2" charset="-79"/>
              </a:rPr>
              <a:t>  חטיבות מרחביות</a:t>
            </a:r>
            <a:endParaRPr lang="he-IL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28728" y="500042"/>
            <a:ext cx="6286544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העורף במערכה</a:t>
            </a:r>
            <a:endParaRPr lang="he-IL" sz="4400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10501">
            <a:off x="452352" y="1688507"/>
            <a:ext cx="3615111" cy="202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t="34375"/>
          <a:stretch>
            <a:fillRect/>
          </a:stretch>
        </p:blipFill>
        <p:spPr bwMode="auto">
          <a:xfrm rot="21091540">
            <a:off x="4817535" y="4382917"/>
            <a:ext cx="3372630" cy="1643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 t="23333" b="20000"/>
          <a:stretch>
            <a:fillRect/>
          </a:stretch>
        </p:blipFill>
        <p:spPr bwMode="auto">
          <a:xfrm rot="414912">
            <a:off x="5039877" y="1664461"/>
            <a:ext cx="3593385" cy="2055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05571">
            <a:off x="311528" y="4362509"/>
            <a:ext cx="3834393" cy="1878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28728" y="500042"/>
            <a:ext cx="6286544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העורף במערכה</a:t>
            </a:r>
            <a:endParaRPr lang="he-IL" sz="4400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6357950" y="2643182"/>
            <a:ext cx="264320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sz="1700" dirty="0" smtClean="0">
                <a:cs typeface="David" pitchFamily="2" charset="-79"/>
              </a:rPr>
              <a:t> </a:t>
            </a:r>
            <a:r>
              <a:rPr lang="he-IL" dirty="0" smtClean="0">
                <a:cs typeface="David" pitchFamily="2" charset="-79"/>
              </a:rPr>
              <a:t>במשך 50 יום, </a:t>
            </a:r>
            <a:r>
              <a:rPr lang="he-IL" u="sng" dirty="0" smtClean="0">
                <a:cs typeface="David" pitchFamily="2" charset="-79"/>
              </a:rPr>
              <a:t>למעלה ממיליון ישראלים שהו בחדרי ביטחון</a:t>
            </a:r>
            <a:r>
              <a:rPr lang="he-IL" dirty="0" smtClean="0">
                <a:cs typeface="David" pitchFamily="2" charset="-79"/>
              </a:rPr>
              <a:t> והיוו יעד לירי רקטות ופצצות מרגמה. </a:t>
            </a:r>
          </a:p>
          <a:p>
            <a:pPr>
              <a:buFont typeface="Arial" pitchFamily="34" charset="0"/>
              <a:buChar char="•"/>
            </a:pPr>
            <a:endParaRPr lang="he-IL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שגרת </a:t>
            </a:r>
            <a:r>
              <a:rPr lang="he-IL" dirty="0" smtClean="0">
                <a:cs typeface="David" pitchFamily="2" charset="-79"/>
              </a:rPr>
              <a:t>החיים במרבית יישובי הדרום ובחלק מיישובי המרכז נפגעה. כמו כן, נגרם </a:t>
            </a:r>
            <a:r>
              <a:rPr lang="he-IL" u="sng" dirty="0" smtClean="0">
                <a:cs typeface="David" pitchFamily="2" charset="-79"/>
              </a:rPr>
              <a:t>נזק חברתי-כלכלי </a:t>
            </a:r>
            <a:r>
              <a:rPr lang="he-IL" dirty="0" smtClean="0">
                <a:cs typeface="David" pitchFamily="2" charset="-79"/>
              </a:rPr>
              <a:t>רחב היקף (בין היתר בתחומי התיירות והחקלאות).</a:t>
            </a:r>
          </a:p>
        </p:txBody>
      </p:sp>
      <p:pic>
        <p:nvPicPr>
          <p:cNvPr id="5" name="תמונה 3" descr="cid:image001.png@01D0ACEB.4C6601F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71678"/>
            <a:ext cx="2643206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500430" y="1357298"/>
            <a:ext cx="24288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זמני כניסה למרחב המוגן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1357298"/>
            <a:ext cx="26432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מפת נפילות בשטח ישראל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0830" t="6016" b="5748"/>
          <a:stretch>
            <a:fillRect/>
          </a:stretch>
        </p:blipFill>
        <p:spPr bwMode="auto">
          <a:xfrm>
            <a:off x="3428992" y="2071678"/>
            <a:ext cx="2643206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57422" y="587857"/>
            <a:ext cx="4606816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השלכות ותוצאות</a:t>
            </a:r>
            <a:endParaRPr lang="he-IL" sz="4400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785926"/>
            <a:ext cx="8072494" cy="46166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3,852 רקטות נורו לשטח מדינת ישראל, </a:t>
            </a:r>
            <a:r>
              <a:rPr lang="he-IL" dirty="0" smtClean="0">
                <a:cs typeface="David" pitchFamily="2" charset="-79"/>
              </a:rPr>
              <a:t>2,660 רקטות נפלו בשטח </a:t>
            </a:r>
            <a:r>
              <a:rPr lang="he-IL" dirty="0" smtClean="0">
                <a:cs typeface="David" pitchFamily="2" charset="-79"/>
              </a:rPr>
              <a:t>ישראל (בשטחים פתוחים ובנויים).</a:t>
            </a:r>
            <a:endParaRPr lang="he-IL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735 רקטות יורטו </a:t>
            </a:r>
            <a:r>
              <a:rPr lang="he-IL" dirty="0" smtClean="0">
                <a:cs typeface="David" pitchFamily="2" charset="-79"/>
              </a:rPr>
              <a:t>על ידי </a:t>
            </a:r>
            <a:r>
              <a:rPr lang="he-IL" u="sng" dirty="0" smtClean="0">
                <a:cs typeface="David" pitchFamily="2" charset="-79"/>
              </a:rPr>
              <a:t>סוללות "כיפת ברזל"</a:t>
            </a:r>
            <a:r>
              <a:rPr lang="he-IL" dirty="0" smtClean="0">
                <a:cs typeface="David" pitchFamily="2" charset="-79"/>
              </a:rPr>
              <a:t>. ייעודן של </a:t>
            </a:r>
            <a:r>
              <a:rPr lang="he-IL" dirty="0" smtClean="0">
                <a:cs typeface="David" pitchFamily="2" charset="-79"/>
              </a:rPr>
              <a:t>הסוללות - </a:t>
            </a:r>
            <a:r>
              <a:rPr lang="he-IL" dirty="0" smtClean="0">
                <a:cs typeface="David" pitchFamily="2" charset="-79"/>
              </a:rPr>
              <a:t>יירוט רקטות המכוונות לשטח בנוי בלבד. </a:t>
            </a:r>
          </a:p>
          <a:p>
            <a:pPr>
              <a:buFont typeface="Arial" pitchFamily="34" charset="0"/>
              <a:buChar char="•"/>
            </a:pPr>
            <a:endParaRPr lang="he-IL" u="sng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u="sng" dirty="0" smtClean="0">
                <a:cs typeface="David" pitchFamily="2" charset="-79"/>
              </a:rPr>
              <a:t> חיל האוויר</a:t>
            </a:r>
            <a:r>
              <a:rPr lang="he-IL" dirty="0" smtClean="0">
                <a:cs typeface="David" pitchFamily="2" charset="-79"/>
              </a:rPr>
              <a:t> ביצע יותר מ-5,262 תקיפות נגד יעדי טרור ברחבי רצועת עזה.</a:t>
            </a:r>
          </a:p>
          <a:p>
            <a:pPr>
              <a:buFont typeface="Arial" pitchFamily="34" charset="0"/>
              <a:buChar char="•"/>
            </a:pPr>
            <a:r>
              <a:rPr lang="he-IL" u="sng" dirty="0" smtClean="0">
                <a:cs typeface="David" pitchFamily="2" charset="-79"/>
              </a:rPr>
              <a:t> החמאס</a:t>
            </a:r>
            <a:r>
              <a:rPr lang="he-IL" dirty="0" smtClean="0">
                <a:cs typeface="David" pitchFamily="2" charset="-79"/>
              </a:rPr>
              <a:t> נשאר בשלטון ברצועת עזה.</a:t>
            </a:r>
          </a:p>
          <a:p>
            <a:pPr>
              <a:buFont typeface="Arial" pitchFamily="34" charset="0"/>
              <a:buChar char="•"/>
            </a:pPr>
            <a:endParaRPr lang="he-IL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u="sng" dirty="0" smtClean="0">
                <a:cs typeface="David" pitchFamily="2" charset="-79"/>
              </a:rPr>
              <a:t> הרוגים </a:t>
            </a:r>
            <a:r>
              <a:rPr lang="he-IL" u="sng" dirty="0" smtClean="0">
                <a:cs typeface="David" pitchFamily="2" charset="-79"/>
              </a:rPr>
              <a:t>במדינת ישראל</a:t>
            </a:r>
            <a:r>
              <a:rPr lang="he-IL" dirty="0" smtClean="0">
                <a:cs typeface="David" pitchFamily="2" charset="-79"/>
              </a:rPr>
              <a:t>: 67 חיילים ו-6 אזרחים. </a:t>
            </a:r>
          </a:p>
          <a:p>
            <a:pPr>
              <a:buFont typeface="Arial" pitchFamily="34" charset="0"/>
              <a:buChar char="•"/>
            </a:pPr>
            <a:r>
              <a:rPr lang="he-IL" u="sng" dirty="0" smtClean="0">
                <a:cs typeface="David" pitchFamily="2" charset="-79"/>
              </a:rPr>
              <a:t> הרוגים </a:t>
            </a:r>
            <a:r>
              <a:rPr lang="he-IL" u="sng" dirty="0" smtClean="0">
                <a:cs typeface="David" pitchFamily="2" charset="-79"/>
              </a:rPr>
              <a:t>ברצועת עזה</a:t>
            </a:r>
            <a:r>
              <a:rPr lang="he-IL" dirty="0" smtClean="0">
                <a:cs typeface="David" pitchFamily="2" charset="-79"/>
              </a:rPr>
              <a:t>: 2,157 פלסטינים נהרגו ברצועת עזה, למעלה ממחציתם מחבלים.</a:t>
            </a:r>
          </a:p>
          <a:p>
            <a:endParaRPr lang="he-IL" dirty="0" smtClean="0">
              <a:cs typeface="David" pitchFamily="2" charset="-79"/>
            </a:endParaRPr>
          </a:p>
          <a:p>
            <a:endParaRPr lang="he-IL" dirty="0" smtClean="0">
              <a:cs typeface="David" pitchFamily="2" charset="-79"/>
            </a:endParaRPr>
          </a:p>
          <a:p>
            <a:endParaRPr lang="he-IL" dirty="0" smtClean="0">
              <a:cs typeface="David" pitchFamily="2" charset="-79"/>
            </a:endParaRPr>
          </a:p>
          <a:p>
            <a:endParaRPr lang="he-IL" sz="2000" dirty="0" smtClean="0"/>
          </a:p>
          <a:p>
            <a:endParaRPr lang="he-IL" sz="2000" dirty="0" smtClean="0"/>
          </a:p>
          <a:p>
            <a:endParaRPr lang="he-IL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4786322"/>
            <a:ext cx="800105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b="1" dirty="0" smtClean="0">
                <a:cs typeface="David" pitchFamily="2" charset="-79"/>
              </a:rPr>
              <a:t> ביום </a:t>
            </a:r>
            <a:r>
              <a:rPr lang="he-IL" b="1" dirty="0" smtClean="0">
                <a:cs typeface="David" pitchFamily="2" charset="-79"/>
              </a:rPr>
              <a:t>ב', 2 בפברואר 2015, נערך טקס </a:t>
            </a:r>
            <a:r>
              <a:rPr lang="he-IL" b="1" dirty="0" smtClean="0">
                <a:cs typeface="David" pitchFamily="2" charset="-79"/>
              </a:rPr>
              <a:t>שבמהלכו </a:t>
            </a:r>
            <a:r>
              <a:rPr lang="he-IL" b="1" dirty="0" smtClean="0">
                <a:cs typeface="David" pitchFamily="2" charset="-79"/>
              </a:rPr>
              <a:t>הוענקו עיטור המופת, צל"ש הרמטכ"ל ואות הערכה אישי לחיילים ולמפקדים שנטלו חלק במערכת "צוק איתן", ונמצאו ראויים לכך בהתאם להחלטת הוועדה המקצועית המטכ"לית.</a:t>
            </a:r>
          </a:p>
          <a:p>
            <a:endParaRPr lang="he-IL" sz="800" b="1" dirty="0" smtClean="0">
              <a:cs typeface="David" pitchFamily="2" charset="-79"/>
            </a:endParaRPr>
          </a:p>
          <a:p>
            <a:r>
              <a:rPr lang="he-IL" b="1" dirty="0" smtClean="0">
                <a:cs typeface="David" pitchFamily="2" charset="-79"/>
              </a:rPr>
              <a:t>בטקס חולקו 11 עיטורים וצל"שים מטעם הרמטכ"ל.</a:t>
            </a:r>
            <a:endParaRPr lang="he-IL" b="1" dirty="0">
              <a:cs typeface="David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57422" y="642918"/>
            <a:ext cx="4606816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הישגים</a:t>
            </a:r>
            <a:endParaRPr lang="he-IL" sz="4400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357298"/>
            <a:ext cx="8358246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2000" b="1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sz="2000" b="1" dirty="0" smtClean="0">
                <a:cs typeface="David" pitchFamily="2" charset="-79"/>
              </a:rPr>
              <a:t> </a:t>
            </a:r>
            <a:r>
              <a:rPr lang="he-IL" sz="2000" dirty="0" smtClean="0">
                <a:cs typeface="David" pitchFamily="2" charset="-79"/>
              </a:rPr>
              <a:t>סוכלו כל ניסיונות התקיפה של מחבלי </a:t>
            </a:r>
            <a:r>
              <a:rPr lang="he-IL" sz="2000" dirty="0" smtClean="0">
                <a:cs typeface="David" pitchFamily="2" charset="-79"/>
              </a:rPr>
              <a:t>החמאס.</a:t>
            </a:r>
            <a:endParaRPr lang="he-IL" sz="2000" dirty="0" smtClean="0">
              <a:cs typeface="David" pitchFamily="2" charset="-79"/>
            </a:endParaRPr>
          </a:p>
          <a:p>
            <a:endParaRPr lang="he-IL" sz="1400" b="1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sz="2000" b="1" dirty="0" smtClean="0">
                <a:cs typeface="David" pitchFamily="2" charset="-79"/>
              </a:rPr>
              <a:t> </a:t>
            </a:r>
            <a:r>
              <a:rPr lang="he-IL" sz="2000" dirty="0" smtClean="0">
                <a:cs typeface="David" pitchFamily="2" charset="-79"/>
              </a:rPr>
              <a:t>מערכת ההתראה של פיקוד העורף וההגנה הפעילה של "כיפת ברזל" סיפקו הגנה </a:t>
            </a:r>
            <a:r>
              <a:rPr lang="he-IL" sz="2000" dirty="0" smtClean="0">
                <a:cs typeface="David" pitchFamily="2" charset="-79"/>
              </a:rPr>
              <a:t>כוללת.</a:t>
            </a:r>
            <a:endParaRPr lang="he-IL" sz="2000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sz="1400" b="1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sz="2000" b="1" dirty="0" smtClean="0">
                <a:cs typeface="David" pitchFamily="2" charset="-79"/>
              </a:rPr>
              <a:t> </a:t>
            </a:r>
            <a:r>
              <a:rPr lang="he-IL" sz="2000" dirty="0" smtClean="0">
                <a:cs typeface="David" pitchFamily="2" charset="-79"/>
              </a:rPr>
              <a:t>17 ממפקדי המחבלים </a:t>
            </a:r>
            <a:r>
              <a:rPr lang="he-IL" sz="2000" dirty="0" err="1" smtClean="0">
                <a:cs typeface="David" pitchFamily="2" charset="-79"/>
              </a:rPr>
              <a:t>וכ</a:t>
            </a:r>
            <a:r>
              <a:rPr lang="he-IL" sz="2000" dirty="0" smtClean="0">
                <a:cs typeface="David" pitchFamily="2" charset="-79"/>
              </a:rPr>
              <a:t>-1000 מחבלים </a:t>
            </a:r>
            <a:r>
              <a:rPr lang="he-IL" sz="2000" dirty="0" smtClean="0">
                <a:cs typeface="David" pitchFamily="2" charset="-79"/>
              </a:rPr>
              <a:t>נהרגו.</a:t>
            </a:r>
            <a:endParaRPr lang="he-IL" sz="2000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sz="1400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sz="2000" dirty="0" smtClean="0">
                <a:cs typeface="David" pitchFamily="2" charset="-79"/>
              </a:rPr>
              <a:t> תשתיות הטרור של ארגון החמאס </a:t>
            </a:r>
            <a:r>
              <a:rPr lang="he-IL" sz="2000" dirty="0" smtClean="0">
                <a:cs typeface="David" pitchFamily="2" charset="-79"/>
              </a:rPr>
              <a:t>נפגעו - </a:t>
            </a:r>
            <a:r>
              <a:rPr lang="he-IL" sz="2000" dirty="0" smtClean="0">
                <a:cs typeface="David" pitchFamily="2" charset="-79"/>
              </a:rPr>
              <a:t>כשליש מהיקפן </a:t>
            </a:r>
            <a:r>
              <a:rPr lang="he-IL" sz="2000" dirty="0" smtClean="0">
                <a:cs typeface="David" pitchFamily="2" charset="-79"/>
              </a:rPr>
              <a:t>הושמד. </a:t>
            </a:r>
            <a:endParaRPr lang="he-IL" sz="2000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sz="1400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sz="2000" dirty="0" smtClean="0">
                <a:cs typeface="David" pitchFamily="2" charset="-79"/>
              </a:rPr>
              <a:t> המנהרות ההתקפיות שאותרו נפגעו וחלקן הושמדו </a:t>
            </a:r>
            <a:r>
              <a:rPr lang="he-IL" sz="2000" dirty="0" smtClean="0">
                <a:cs typeface="David" pitchFamily="2" charset="-79"/>
              </a:rPr>
              <a:t>כליל.</a:t>
            </a:r>
            <a:endParaRPr lang="he-IL" sz="2000" dirty="0" smtClean="0">
              <a:cs typeface="David" pitchFamily="2" charset="-79"/>
            </a:endParaRPr>
          </a:p>
          <a:p>
            <a:endParaRPr lang="he-IL" sz="1600" dirty="0" smtClean="0">
              <a:cs typeface="David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4667446"/>
            <a:ext cx="7429552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sz="20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דעת הקהל העולמית:</a:t>
            </a:r>
          </a:p>
          <a:p>
            <a:pPr marL="266700" algn="just"/>
            <a:r>
              <a:rPr lang="he-IL" b="1" dirty="0" smtClean="0">
                <a:latin typeface="David" pitchFamily="34" charset="-79"/>
                <a:cs typeface="David" pitchFamily="34" charset="-79"/>
              </a:rPr>
              <a:t>- דה לגיטימציה של ישראל במדינות רבות </a:t>
            </a:r>
            <a:r>
              <a:rPr lang="he-IL" b="1" dirty="0" smtClean="0">
                <a:latin typeface="David" pitchFamily="34" charset="-79"/>
                <a:cs typeface="David" pitchFamily="34" charset="-79"/>
              </a:rPr>
              <a:t>במערב.</a:t>
            </a:r>
            <a:endParaRPr lang="he-IL" b="1" dirty="0" smtClean="0">
              <a:latin typeface="David" pitchFamily="34" charset="-79"/>
              <a:cs typeface="David" pitchFamily="34" charset="-79"/>
            </a:endParaRPr>
          </a:p>
          <a:p>
            <a:pPr marL="266700" algn="just"/>
            <a:r>
              <a:rPr lang="he-IL" b="1" dirty="0" smtClean="0">
                <a:latin typeface="David" pitchFamily="34" charset="-79"/>
                <a:cs typeface="David" pitchFamily="34" charset="-79"/>
              </a:rPr>
              <a:t>- מועצת האו"ם לזכויות האדם החליטה להקים ועדת </a:t>
            </a:r>
            <a:r>
              <a:rPr lang="he-IL" b="1" dirty="0" smtClean="0">
                <a:latin typeface="David" pitchFamily="34" charset="-79"/>
                <a:cs typeface="David" pitchFamily="34" charset="-79"/>
              </a:rPr>
              <a:t>חקירה.</a:t>
            </a:r>
            <a:endParaRPr lang="he-IL" b="1" dirty="0" smtClean="0">
              <a:latin typeface="David" pitchFamily="34" charset="-79"/>
              <a:cs typeface="David" pitchFamily="34" charset="-79"/>
            </a:endParaRPr>
          </a:p>
          <a:p>
            <a:pPr algn="just"/>
            <a:endParaRPr lang="he-IL" sz="2000" dirty="0" smtClean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285984" y="785794"/>
            <a:ext cx="4606816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אות המערכה</a:t>
            </a:r>
            <a:endParaRPr lang="he-IL" sz="4400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6" name="חץ שמאלה 5"/>
          <p:cNvSpPr/>
          <p:nvPr/>
        </p:nvSpPr>
        <p:spPr>
          <a:xfrm rot="2492704">
            <a:off x="5842742" y="4687920"/>
            <a:ext cx="639700" cy="19698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63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 dirty="0">
              <a:solidFill>
                <a:schemeClr val="tx2"/>
              </a:solidFill>
            </a:endParaRPr>
          </a:p>
        </p:txBody>
      </p:sp>
      <p:sp>
        <p:nvSpPr>
          <p:cNvPr id="7" name="חץ שמאלה 6"/>
          <p:cNvSpPr/>
          <p:nvPr/>
        </p:nvSpPr>
        <p:spPr>
          <a:xfrm rot="17939312">
            <a:off x="5638138" y="3488032"/>
            <a:ext cx="582369" cy="167359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63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 dirty="0">
              <a:solidFill>
                <a:schemeClr val="tx2"/>
              </a:solidFill>
            </a:endParaRPr>
          </a:p>
        </p:txBody>
      </p:sp>
      <p:sp>
        <p:nvSpPr>
          <p:cNvPr id="8" name="חץ שמאלה 7"/>
          <p:cNvSpPr/>
          <p:nvPr/>
        </p:nvSpPr>
        <p:spPr>
          <a:xfrm rot="8950476">
            <a:off x="4008413" y="4599877"/>
            <a:ext cx="730459" cy="232274"/>
          </a:xfrm>
          <a:prstGeom prst="leftArrow">
            <a:avLst>
              <a:gd name="adj1" fmla="val 3693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 w="63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 dirty="0">
              <a:solidFill>
                <a:schemeClr val="tx2"/>
              </a:solidFill>
            </a:endParaRPr>
          </a:p>
        </p:txBody>
      </p:sp>
      <p:sp>
        <p:nvSpPr>
          <p:cNvPr id="9" name="חץ שמאלה 8"/>
          <p:cNvSpPr/>
          <p:nvPr/>
        </p:nvSpPr>
        <p:spPr>
          <a:xfrm rot="13172590">
            <a:off x="4271691" y="3530941"/>
            <a:ext cx="606596" cy="172319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63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5918" y="3071810"/>
            <a:ext cx="2643206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 smtClean="0">
                <a:cs typeface="David" pitchFamily="2" charset="-79"/>
              </a:rPr>
              <a:t>במרכז האות: </a:t>
            </a:r>
          </a:p>
          <a:p>
            <a:pPr algn="ctr"/>
            <a:r>
              <a:rPr lang="he-IL" sz="1400" b="1" u="sng" dirty="0" smtClean="0">
                <a:cs typeface="David" pitchFamily="2" charset="-79"/>
              </a:rPr>
              <a:t>כחול לבן-</a:t>
            </a:r>
            <a:r>
              <a:rPr lang="he-IL" sz="1400" b="1" dirty="0" smtClean="0">
                <a:cs typeface="David" pitchFamily="2" charset="-79"/>
              </a:rPr>
              <a:t> </a:t>
            </a:r>
            <a:r>
              <a:rPr lang="he-IL" sz="1400" dirty="0" smtClean="0">
                <a:cs typeface="David" pitchFamily="2" charset="-79"/>
              </a:rPr>
              <a:t>דגלה של מדינת ישראל</a:t>
            </a:r>
          </a:p>
          <a:p>
            <a:pPr algn="ctr"/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2976" y="4714884"/>
            <a:ext cx="3316485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 smtClean="0">
                <a:cs typeface="David" pitchFamily="2" charset="-79"/>
              </a:rPr>
              <a:t>עוטף את הדגל משני צדדיו:</a:t>
            </a:r>
          </a:p>
          <a:p>
            <a:pPr algn="ctr"/>
            <a:r>
              <a:rPr lang="he-IL" sz="1400" b="1" u="sng" dirty="0" smtClean="0">
                <a:cs typeface="David" pitchFamily="2" charset="-79"/>
              </a:rPr>
              <a:t>האדום</a:t>
            </a:r>
            <a:r>
              <a:rPr lang="he-IL" sz="1400" b="1" dirty="0" smtClean="0">
                <a:cs typeface="David" pitchFamily="2" charset="-79"/>
              </a:rPr>
              <a:t>- </a:t>
            </a:r>
            <a:endParaRPr lang="he-IL" sz="1400" b="1" dirty="0" smtClean="0">
              <a:cs typeface="David" pitchFamily="2" charset="-79"/>
            </a:endParaRPr>
          </a:p>
          <a:p>
            <a:pPr algn="ctr"/>
            <a:r>
              <a:rPr lang="he-IL" sz="1400" dirty="0" smtClean="0">
                <a:cs typeface="David" pitchFamily="2" charset="-79"/>
              </a:rPr>
              <a:t>כצבע "דם המכבים", </a:t>
            </a:r>
          </a:p>
          <a:p>
            <a:pPr algn="ctr"/>
            <a:r>
              <a:rPr lang="he-IL" sz="1400" dirty="0" smtClean="0">
                <a:cs typeface="David" pitchFamily="2" charset="-79"/>
              </a:rPr>
              <a:t>דמם של הנופלים במערכה</a:t>
            </a:r>
          </a:p>
          <a:p>
            <a:pPr algn="ctr"/>
            <a:endParaRPr lang="he-IL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57950" y="4214818"/>
            <a:ext cx="221457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u="sng" dirty="0" smtClean="0">
                <a:cs typeface="David" pitchFamily="2" charset="-79"/>
              </a:rPr>
              <a:t>הכתום-</a:t>
            </a:r>
          </a:p>
          <a:p>
            <a:pPr algn="ctr"/>
            <a:r>
              <a:rPr lang="he-IL" sz="1400" dirty="0" smtClean="0">
                <a:cs typeface="David" pitchFamily="2" charset="-79"/>
              </a:rPr>
              <a:t>צבעו של העורף האזרחי </a:t>
            </a:r>
          </a:p>
          <a:p>
            <a:pPr algn="ctr"/>
            <a:r>
              <a:rPr lang="he-IL" sz="1400" dirty="0" smtClean="0">
                <a:cs typeface="David" pitchFamily="2" charset="-79"/>
              </a:rPr>
              <a:t>אשר עמד במערכת </a:t>
            </a:r>
          </a:p>
          <a:p>
            <a:pPr algn="ctr"/>
            <a:r>
              <a:rPr lang="he-IL" sz="1400" dirty="0" smtClean="0">
                <a:cs typeface="David" pitchFamily="2" charset="-79"/>
              </a:rPr>
              <a:t>"צוק איתן" בחזית. </a:t>
            </a:r>
          </a:p>
          <a:p>
            <a:pPr algn="ctr"/>
            <a:r>
              <a:rPr lang="he-IL" sz="1400" i="1" u="sng" dirty="0" smtClean="0">
                <a:cs typeface="David" pitchFamily="2" charset="-79"/>
              </a:rPr>
              <a:t>למענו ועבורו לחמו חיילי צה"ל</a:t>
            </a:r>
          </a:p>
          <a:p>
            <a:pPr algn="ctr"/>
            <a:endParaRPr lang="he-IL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29322" y="2857496"/>
            <a:ext cx="1571636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u="sng" dirty="0" smtClean="0">
                <a:cs typeface="David" pitchFamily="2" charset="-79"/>
              </a:rPr>
              <a:t>הצהוב-</a:t>
            </a:r>
          </a:p>
          <a:p>
            <a:pPr algn="ctr"/>
            <a:r>
              <a:rPr lang="he-IL" sz="1400" dirty="0" smtClean="0">
                <a:cs typeface="David" pitchFamily="2" charset="-79"/>
              </a:rPr>
              <a:t>צבעו של המדבר</a:t>
            </a:r>
          </a:p>
          <a:p>
            <a:pPr algn="ctr"/>
            <a:endParaRPr lang="he-IL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4282" y="1643050"/>
            <a:ext cx="85725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b="1" dirty="0" smtClean="0">
                <a:latin typeface="David" pitchFamily="34" charset="-79"/>
                <a:cs typeface="David" pitchFamily="34" charset="-79"/>
              </a:rPr>
              <a:t>ב-24 </a:t>
            </a:r>
            <a:r>
              <a:rPr lang="he-IL" b="1" dirty="0" smtClean="0">
                <a:latin typeface="David" pitchFamily="34" charset="-79"/>
                <a:cs typeface="David" pitchFamily="34" charset="-79"/>
              </a:rPr>
              <a:t>בדצמבר 2014 הוחלט על הענקת אות המערכה לכל החיילים, המפקדים ואנשי הגופים   </a:t>
            </a:r>
            <a:r>
              <a:rPr lang="en-US" b="1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b="1" dirty="0" smtClean="0">
                <a:latin typeface="David" pitchFamily="34" charset="-79"/>
                <a:cs typeface="David" pitchFamily="34" charset="-79"/>
              </a:rPr>
            </a:br>
            <a:r>
              <a:rPr lang="he-IL" b="1" dirty="0" smtClean="0">
                <a:latin typeface="David" pitchFamily="34" charset="-79"/>
                <a:cs typeface="David" pitchFamily="34" charset="-79"/>
              </a:rPr>
              <a:t>   האזרחיים שנטלו בה חלק.</a:t>
            </a:r>
            <a:endParaRPr lang="en-US" b="1" dirty="0" smtClean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תמונה 1" descr="OT_TzukEit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857628"/>
            <a:ext cx="2214578" cy="64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/>
      <p:bldP spid="13" grpId="0"/>
      <p:bldP spid="15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57224" y="1571612"/>
            <a:ext cx="7786742" cy="5693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</a:t>
            </a:r>
            <a:endParaRPr lang="he-IL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sz="2000" u="sng" dirty="0" smtClean="0">
              <a:cs typeface="David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500042"/>
            <a:ext cx="6072230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הרקע למערכה</a:t>
            </a:r>
            <a:endParaRPr lang="he-IL" sz="4400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pic>
        <p:nvPicPr>
          <p:cNvPr id="1028" name="Picture 4" descr="Z:\Moria\מורשת צהל\עדן\מצגת צוק איתן\א סיסי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1643050"/>
            <a:ext cx="1357321" cy="1571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Z:\Moria\מורשת צהל\עדן\מצגת צוק איתן\אבו מאזן ואיסמעיל הניה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643050"/>
            <a:ext cx="1571636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 descr="Z:\Moria\מורשת צהל\עדן\מצגת צוק איתן\החטופים.JPG"/>
          <p:cNvPicPr>
            <a:picLocks noChangeAspect="1" noChangeArrowheads="1"/>
          </p:cNvPicPr>
          <p:nvPr/>
        </p:nvPicPr>
        <p:blipFill>
          <a:blip r:embed="rId6" cstate="print"/>
          <a:srcRect t="22892" b="25150"/>
          <a:stretch>
            <a:fillRect/>
          </a:stretch>
        </p:blipFill>
        <p:spPr bwMode="auto">
          <a:xfrm>
            <a:off x="2571736" y="1643050"/>
            <a:ext cx="2180412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Z:\Moria\מורשת צהל\עדן\מצגת צוק איתן\פירים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571612"/>
            <a:ext cx="1643074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3" name="Picture 9" descr="Z:\Moria\מורשת צהל\עדן\מצגת צוק איתן\כיפת ברזל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4529144"/>
            <a:ext cx="1643074" cy="1971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חץ שמאלה 22"/>
          <p:cNvSpPr/>
          <p:nvPr/>
        </p:nvSpPr>
        <p:spPr>
          <a:xfrm>
            <a:off x="4857752" y="2428868"/>
            <a:ext cx="428628" cy="214314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63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24" name="חץ שמאלה 23"/>
          <p:cNvSpPr/>
          <p:nvPr/>
        </p:nvSpPr>
        <p:spPr>
          <a:xfrm rot="15015343">
            <a:off x="871737" y="3528304"/>
            <a:ext cx="549891" cy="265905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63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25" name="חץ שמאלה 24"/>
          <p:cNvSpPr/>
          <p:nvPr/>
        </p:nvSpPr>
        <p:spPr>
          <a:xfrm rot="10800000">
            <a:off x="2786051" y="5143512"/>
            <a:ext cx="571504" cy="285752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63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19" name="חץ שמאלה 18"/>
          <p:cNvSpPr/>
          <p:nvPr/>
        </p:nvSpPr>
        <p:spPr>
          <a:xfrm>
            <a:off x="2000232" y="2500306"/>
            <a:ext cx="428628" cy="214314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63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20" name="חץ שמאלה 19"/>
          <p:cNvSpPr/>
          <p:nvPr/>
        </p:nvSpPr>
        <p:spPr>
          <a:xfrm rot="10800000">
            <a:off x="5500694" y="5214949"/>
            <a:ext cx="571504" cy="285752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63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21" name="חץ שמאלה 20"/>
          <p:cNvSpPr/>
          <p:nvPr/>
        </p:nvSpPr>
        <p:spPr>
          <a:xfrm>
            <a:off x="7143768" y="2428868"/>
            <a:ext cx="428628" cy="214314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63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15272" y="3477284"/>
            <a:ext cx="12858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פגיעה כלכלית </a:t>
            </a:r>
          </a:p>
          <a:p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 </a:t>
            </a: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בחמאס.</a:t>
            </a:r>
            <a:endParaRPr lang="he-IL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14942" y="3475025"/>
            <a:ext cx="200026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ישראל מסכלת ניסיון סיוע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/>
            </a:r>
            <a:b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</a:b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 כלכלי של קטאר </a:t>
            </a: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לחמאס.</a:t>
            </a:r>
            <a:endParaRPr lang="he-IL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הסלמת פעילות החמאס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/>
            </a:r>
            <a:b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</a:b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 נגד </a:t>
            </a: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ישראל.</a:t>
            </a:r>
            <a:endParaRPr lang="he-I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57422" y="3476154"/>
            <a:ext cx="264320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צה"ל יוצא למבצע "שובו אחים" במטרה לאתרם ולפגוע בתשתיות </a:t>
            </a: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החמאס.</a:t>
            </a:r>
            <a:endParaRPr lang="he-IL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4282" y="4000504"/>
            <a:ext cx="26432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חשיפת פירים </a:t>
            </a: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תת- </a:t>
            </a: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קרקעיים</a:t>
            </a:r>
          </a:p>
          <a:p>
            <a:pPr algn="ctr"/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באזור </a:t>
            </a: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חברון.</a:t>
            </a:r>
            <a:endParaRPr lang="he-IL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</p:txBody>
      </p:sp>
      <p:pic>
        <p:nvPicPr>
          <p:cNvPr id="4" name="Picture 2" descr="Z:\מורשת צהל\עדן\מצגת צוק איתן\תמונות\אבו ח'דיר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0" y="4572008"/>
            <a:ext cx="1357322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Z:\מורשת צהל\עדן\מצגת צוק איתן\תמונות\חייל הסוואה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4562494"/>
            <a:ext cx="2704012" cy="1795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TextBox 26"/>
          <p:cNvSpPr txBox="1"/>
          <p:nvPr/>
        </p:nvSpPr>
        <p:spPr>
          <a:xfrm>
            <a:off x="7143768" y="1285860"/>
            <a:ext cx="228601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חילופי שלטון במצרים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00628" y="1285860"/>
            <a:ext cx="221457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ממשלת אחדות - חמאס ופת"ח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28860" y="1285860"/>
            <a:ext cx="242889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חטיפת שלושת הנערים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71868" y="6429396"/>
            <a:ext cx="185738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מוחמד אבו </a:t>
            </a:r>
            <a:r>
              <a:rPr lang="he-IL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ח'דיר</a:t>
            </a:r>
            <a:r>
              <a:rPr lang="he-I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(ז"ל)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71802" y="4286256"/>
            <a:ext cx="264320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מהומות בירושלים על רקע רצח הנער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357222" y="1142984"/>
            <a:ext cx="29289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פעילות החמאס באזור עזה,</a:t>
            </a:r>
          </a:p>
          <a:p>
            <a:pPr algn="ctr"/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יהודה ושומרון</a:t>
            </a:r>
          </a:p>
        </p:txBody>
      </p:sp>
      <p:sp>
        <p:nvSpPr>
          <p:cNvPr id="36" name="מלבן 35"/>
          <p:cNvSpPr/>
          <p:nvPr/>
        </p:nvSpPr>
        <p:spPr>
          <a:xfrm>
            <a:off x="428596" y="4286256"/>
            <a:ext cx="24769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שיגור רקטות לעבר ישראל </a:t>
            </a:r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מרצועת </a:t>
            </a:r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עזה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43636" y="4286256"/>
            <a:ext cx="264320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יציאת צה"ל למערכת "צוק איתן"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57554" y="4852112"/>
            <a:ext cx="1857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תקיפות חיל האוויר </a:t>
            </a: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ברצועה.</a:t>
            </a:r>
            <a:endParaRPr lang="he-I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</p:txBody>
      </p:sp>
      <p:sp>
        <p:nvSpPr>
          <p:cNvPr id="38" name="מלבן 37"/>
          <p:cNvSpPr/>
          <p:nvPr/>
        </p:nvSpPr>
        <p:spPr>
          <a:xfrm>
            <a:off x="7937881" y="3143248"/>
            <a:ext cx="9092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גנרל א-סיסי</a:t>
            </a:r>
          </a:p>
        </p:txBody>
      </p:sp>
      <p:sp>
        <p:nvSpPr>
          <p:cNvPr id="39" name="מלבן 38"/>
          <p:cNvSpPr/>
          <p:nvPr/>
        </p:nvSpPr>
        <p:spPr>
          <a:xfrm>
            <a:off x="5369599" y="3059668"/>
            <a:ext cx="1677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</a:t>
            </a:r>
            <a:r>
              <a:rPr lang="he-I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אבו מאזן ואסמאעיל הניה</a:t>
            </a:r>
          </a:p>
        </p:txBody>
      </p:sp>
      <p:sp>
        <p:nvSpPr>
          <p:cNvPr id="40" name="מלבן 39"/>
          <p:cNvSpPr/>
          <p:nvPr/>
        </p:nvSpPr>
        <p:spPr>
          <a:xfrm>
            <a:off x="2357422" y="3143248"/>
            <a:ext cx="25907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איל יפרח, גיל-עד שער ונפתלי פרנקל (ז"ל)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14810" y="6621685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19" grpId="0" animBg="1"/>
      <p:bldP spid="20" grpId="0" uiExpand="1" animBg="1"/>
      <p:bldP spid="21" grpId="0" animBg="1"/>
      <p:bldP spid="22" grpId="0" build="p"/>
      <p:bldP spid="22" grpId="1" build="allAtOnce"/>
      <p:bldP spid="26" grpId="0" uiExpand="1" build="p"/>
      <p:bldP spid="26" grpId="1" build="allAtOnce"/>
      <p:bldP spid="28" grpId="0" uiExpand="1" build="p"/>
      <p:bldP spid="28" grpId="1" build="allAtOnce"/>
      <p:bldP spid="29" grpId="0" uiExpand="1" build="p"/>
      <p:bldP spid="29" grpId="1" uiExpand="1" build="allAtOnce"/>
      <p:bldP spid="27" grpId="0"/>
      <p:bldP spid="31" grpId="0"/>
      <p:bldP spid="32" grpId="0"/>
      <p:bldP spid="34" grpId="0" build="allAtOnce"/>
      <p:bldP spid="35" grpId="0"/>
      <p:bldP spid="36" grpId="0"/>
      <p:bldP spid="37" grpId="0" build="allAtOnce"/>
      <p:bldP spid="30" grpId="0" uiExpand="1" build="p"/>
      <p:bldP spid="30" grpId="1" uiExpand="1" build="allAtOnce"/>
      <p:bldP spid="38" grpId="0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1928802"/>
            <a:ext cx="778674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</a:t>
            </a:r>
            <a:endParaRPr lang="he-IL" sz="3200" dirty="0" smtClean="0"/>
          </a:p>
          <a:p>
            <a:pPr marL="514350" indent="-514350">
              <a:buAutoNum type="arabicPeriod"/>
            </a:pPr>
            <a:endParaRPr lang="he-I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sz="4400" u="sng" dirty="0" smtClean="0">
              <a:cs typeface="David" pitchFamily="2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3929058" y="285728"/>
            <a:ext cx="18565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האויב </a:t>
            </a:r>
            <a:endParaRPr lang="he-IL" dirty="0"/>
          </a:p>
        </p:txBody>
      </p:sp>
      <p:pic>
        <p:nvPicPr>
          <p:cNvPr id="2050" name="Picture 2" descr="Z:\Moria\מורשת צהל\עדן\מצגת צוק איתן\נט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500174"/>
            <a:ext cx="2143140" cy="1573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6" name="קבוצה 15"/>
          <p:cNvGrpSpPr/>
          <p:nvPr/>
        </p:nvGrpSpPr>
        <p:grpSpPr>
          <a:xfrm>
            <a:off x="6572264" y="1500174"/>
            <a:ext cx="2143140" cy="1571635"/>
            <a:chOff x="6286512" y="1571612"/>
            <a:chExt cx="2571768" cy="1946535"/>
          </a:xfrm>
        </p:grpSpPr>
        <p:pic>
          <p:nvPicPr>
            <p:cNvPr id="2052" name="Picture 4" descr="Z:\Moria\מורשת צהל\עדן\מצגת צוק איתן\חמאס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86512" y="1571612"/>
              <a:ext cx="2571768" cy="194653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53" name="Picture 5" descr="Z:\Moria\מורשת צהל\עדן\מצגת צוק איתן\עז א דין אל קסאם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01024" y="1643050"/>
              <a:ext cx="830879" cy="8572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055" name="Picture 7" descr="Z:\Moria\מורשת צהל\עדן\מצגת צוק איתן\נשק בפירים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3786190"/>
            <a:ext cx="2213657" cy="2758182"/>
          </a:xfrm>
          <a:prstGeom prst="roundRect">
            <a:avLst>
              <a:gd name="adj" fmla="val 141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4572000" y="1714488"/>
            <a:ext cx="185738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500" b="1" u="sng" dirty="0" smtClean="0">
                <a:latin typeface="David" pitchFamily="34" charset="-79"/>
                <a:cs typeface="David" pitchFamily="34" charset="-79"/>
              </a:rPr>
              <a:t>6 חטיבות-</a:t>
            </a:r>
            <a:r>
              <a:rPr lang="en-US" sz="1500" b="1" u="sng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z="1500" b="1" u="sng" dirty="0" smtClean="0">
                <a:latin typeface="David" pitchFamily="34" charset="-79"/>
                <a:cs typeface="David" pitchFamily="34" charset="-79"/>
              </a:rPr>
            </a:br>
            <a:r>
              <a:rPr lang="he-IL" sz="1500" b="1" u="sng" dirty="0" smtClean="0">
                <a:latin typeface="David" pitchFamily="34" charset="-79"/>
                <a:cs typeface="David" pitchFamily="34" charset="-79"/>
              </a:rPr>
              <a:t> 25,000 מחבלים: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86578" y="1071546"/>
            <a:ext cx="20717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e-IL" b="1" u="sng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 מאפיינים</a:t>
            </a:r>
            <a:endParaRPr lang="he-IL" b="1" u="sng" dirty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2" y="1785926"/>
            <a:ext cx="207170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sz="1500" b="1" u="sng" dirty="0" smtClean="0">
                <a:latin typeface="David" pitchFamily="34" charset="-79"/>
                <a:cs typeface="David" pitchFamily="34" charset="-79"/>
              </a:rPr>
              <a:t>10,000 רקטות </a:t>
            </a:r>
          </a:p>
          <a:p>
            <a:pPr algn="just"/>
            <a:r>
              <a:rPr lang="he-IL" sz="1200" dirty="0" smtClean="0">
                <a:latin typeface="David" pitchFamily="34" charset="-79"/>
                <a:cs typeface="David" pitchFamily="34" charset="-79"/>
              </a:rPr>
              <a:t>בינוניות </a:t>
            </a:r>
            <a:r>
              <a:rPr lang="he-IL" sz="1200" dirty="0" smtClean="0">
                <a:latin typeface="David" pitchFamily="34" charset="-79"/>
                <a:cs typeface="David" pitchFamily="34" charset="-79"/>
              </a:rPr>
              <a:t>וארוכות </a:t>
            </a:r>
            <a:r>
              <a:rPr lang="he-IL" sz="1200" dirty="0" smtClean="0">
                <a:latin typeface="David" pitchFamily="34" charset="-79"/>
                <a:cs typeface="David" pitchFamily="34" charset="-79"/>
              </a:rPr>
              <a:t>טווח</a:t>
            </a:r>
            <a:endParaRPr lang="he-IL" sz="1200" dirty="0" smtClean="0">
              <a:latin typeface="David" pitchFamily="34" charset="-79"/>
              <a:cs typeface="David" pitchFamily="34" charset="-79"/>
            </a:endParaRPr>
          </a:p>
          <a:p>
            <a:pPr algn="just"/>
            <a:endParaRPr lang="he-IL" sz="1500" dirty="0" smtClean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6578" y="3429000"/>
            <a:ext cx="20717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e-IL" b="1" u="sng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 תהליך ההתעצמות</a:t>
            </a:r>
            <a:endParaRPr lang="he-IL" b="1" u="sng" dirty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23" name="מחבר חץ ישר 22"/>
          <p:cNvCxnSpPr/>
          <p:nvPr/>
        </p:nvCxnSpPr>
        <p:spPr>
          <a:xfrm rot="5400000">
            <a:off x="4857752" y="2500306"/>
            <a:ext cx="428628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rot="5400000">
            <a:off x="5286777" y="2643579"/>
            <a:ext cx="57071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 rot="16200000" flipH="1">
            <a:off x="5893603" y="2536026"/>
            <a:ext cx="428628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572132" y="2786058"/>
            <a:ext cx="10001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>
                <a:cs typeface="David" pitchFamily="2" charset="-79"/>
              </a:rPr>
              <a:t>גדודי </a:t>
            </a:r>
            <a:r>
              <a:rPr lang="he-IL" sz="1200" dirty="0" smtClean="0">
                <a:cs typeface="David" pitchFamily="2" charset="-79"/>
              </a:rPr>
              <a:t>עז</a:t>
            </a:r>
          </a:p>
          <a:p>
            <a:r>
              <a:rPr lang="he-IL" sz="1200" dirty="0" smtClean="0">
                <a:cs typeface="David" pitchFamily="2" charset="-79"/>
              </a:rPr>
              <a:t> א-דין </a:t>
            </a:r>
            <a:r>
              <a:rPr lang="en-US" sz="1200" dirty="0" smtClean="0">
                <a:cs typeface="David" pitchFamily="2" charset="-79"/>
              </a:rPr>
              <a:t/>
            </a:r>
            <a:br>
              <a:rPr lang="en-US" sz="1200" dirty="0" smtClean="0">
                <a:cs typeface="David" pitchFamily="2" charset="-79"/>
              </a:rPr>
            </a:br>
            <a:r>
              <a:rPr lang="he-IL" sz="1200" dirty="0" smtClean="0">
                <a:cs typeface="David" pitchFamily="2" charset="-79"/>
              </a:rPr>
              <a:t>אל- קאסם</a:t>
            </a:r>
            <a:endParaRPr lang="he-IL" sz="1200" dirty="0">
              <a:cs typeface="David" pitchFamily="2" charset="-79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0628" y="3000372"/>
            <a:ext cx="78581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>
                <a:cs typeface="David" pitchFamily="2" charset="-79"/>
              </a:rPr>
              <a:t>הכוח המבצעי-התקפי</a:t>
            </a:r>
            <a:endParaRPr lang="he-IL" sz="1200" dirty="0">
              <a:cs typeface="David" pitchFamily="2" charset="-79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86248" y="2857496"/>
            <a:ext cx="100013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err="1" smtClean="0">
                <a:cs typeface="David" pitchFamily="2" charset="-79"/>
              </a:rPr>
              <a:t>ה"מוראביטון</a:t>
            </a:r>
            <a:r>
              <a:rPr lang="he-IL" sz="1200" dirty="0" smtClean="0">
                <a:cs typeface="David" pitchFamily="2" charset="-79"/>
              </a:rPr>
              <a:t>"</a:t>
            </a:r>
            <a:endParaRPr lang="he-IL" sz="1200" dirty="0">
              <a:cs typeface="David" pitchFamily="2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00166" y="4572008"/>
            <a:ext cx="307183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1400" b="1" u="sng" dirty="0" smtClean="0">
              <a:latin typeface="David" pitchFamily="34" charset="-79"/>
              <a:cs typeface="David" pitchFamily="34" charset="-79"/>
            </a:endParaRPr>
          </a:p>
          <a:p>
            <a:pPr algn="just">
              <a:buFont typeface="Arial" pitchFamily="34" charset="0"/>
              <a:buChar char="•"/>
            </a:pPr>
            <a:r>
              <a:rPr lang="he-IL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 פיתוח התווך </a:t>
            </a:r>
            <a:r>
              <a:rPr lang="he-IL" sz="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התת</a:t>
            </a:r>
            <a:r>
              <a:rPr lang="he-IL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- </a:t>
            </a:r>
            <a:r>
              <a:rPr lang="he-IL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קרקעי.</a:t>
            </a:r>
            <a:endParaRPr lang="he-IL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  <a:p>
            <a:pPr algn="just">
              <a:buFont typeface="Arial" pitchFamily="34" charset="0"/>
              <a:buChar char="•"/>
            </a:pPr>
            <a:r>
              <a:rPr lang="he-IL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 טרור שמקורו מחוץ לרצועת </a:t>
            </a:r>
            <a:r>
              <a:rPr lang="he-IL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עזה.</a:t>
            </a:r>
            <a:endParaRPr lang="he-IL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32" grpId="0"/>
      <p:bldP spid="33" grpId="0"/>
      <p:bldP spid="3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5984" y="857232"/>
            <a:ext cx="4606816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תחילת המערכה</a:t>
            </a:r>
            <a:endParaRPr lang="he-IL" sz="4400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214554"/>
            <a:ext cx="8286808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</a:t>
            </a:r>
            <a:r>
              <a:rPr lang="he-IL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12 ביוני</a:t>
            </a:r>
            <a:r>
              <a:rPr 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-</a:t>
            </a:r>
            <a:r>
              <a:rPr lang="he-IL" sz="2000" b="1" dirty="0" smtClean="0">
                <a:cs typeface="David" pitchFamily="2" charset="-79"/>
              </a:rPr>
              <a:t> </a:t>
            </a:r>
            <a:r>
              <a:rPr lang="he-IL" sz="2000" dirty="0" smtClean="0">
                <a:cs typeface="David" pitchFamily="2" charset="-79"/>
              </a:rPr>
              <a:t>חטיפת שלושת </a:t>
            </a:r>
            <a:r>
              <a:rPr lang="he-IL" sz="2000" dirty="0" smtClean="0">
                <a:cs typeface="David" pitchFamily="2" charset="-79"/>
              </a:rPr>
              <a:t>הנערים: </a:t>
            </a:r>
            <a:r>
              <a:rPr lang="he-IL" sz="2000" dirty="0" smtClean="0">
                <a:cs typeface="David" pitchFamily="2" charset="-79"/>
              </a:rPr>
              <a:t>איל יפרח, גיל-עד שער ונפתלי פרנקל (ז"ל</a:t>
            </a:r>
            <a:r>
              <a:rPr lang="he-IL" sz="2000" dirty="0" smtClean="0">
                <a:cs typeface="David" pitchFamily="2" charset="-79"/>
              </a:rPr>
              <a:t>).</a:t>
            </a:r>
            <a:endParaRPr lang="he-IL" sz="2000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sz="2000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</a:t>
            </a:r>
            <a:r>
              <a:rPr lang="he-IL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29 ביוני</a:t>
            </a:r>
            <a:r>
              <a:rPr 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- </a:t>
            </a:r>
            <a:r>
              <a:rPr lang="he-IL" sz="2000" dirty="0" smtClean="0">
                <a:cs typeface="David" pitchFamily="2" charset="-79"/>
              </a:rPr>
              <a:t>תחילת </a:t>
            </a:r>
            <a:r>
              <a:rPr lang="he-IL" sz="2000" dirty="0" smtClean="0">
                <a:cs typeface="David" pitchFamily="2" charset="-79"/>
              </a:rPr>
              <a:t>שיגור הרקטות לעבר </a:t>
            </a:r>
            <a:r>
              <a:rPr lang="he-IL" sz="2000" dirty="0" smtClean="0">
                <a:cs typeface="David" pitchFamily="2" charset="-79"/>
              </a:rPr>
              <a:t>ישראל.</a:t>
            </a:r>
            <a:endParaRPr lang="he-IL" sz="2000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sz="2000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</a:t>
            </a:r>
            <a:r>
              <a:rPr lang="he-IL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1 ביולי</a:t>
            </a:r>
            <a:r>
              <a:rPr 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- </a:t>
            </a:r>
            <a:r>
              <a:rPr lang="he-IL" sz="2000" dirty="0" smtClean="0">
                <a:cs typeface="David" pitchFamily="2" charset="-79"/>
              </a:rPr>
              <a:t>לאחר מציאת </a:t>
            </a:r>
            <a:r>
              <a:rPr lang="he-IL" sz="2000" dirty="0" smtClean="0">
                <a:cs typeface="David" pitchFamily="2" charset="-79"/>
              </a:rPr>
              <a:t>הגופות החל </a:t>
            </a:r>
            <a:r>
              <a:rPr lang="he-IL" sz="2000" dirty="0" smtClean="0">
                <a:cs typeface="David" pitchFamily="2" charset="-79"/>
              </a:rPr>
              <a:t>חיל האוויר הישראלי בתקיפות ברחבי </a:t>
            </a:r>
            <a:r>
              <a:rPr lang="he-IL" sz="2000" dirty="0" smtClean="0">
                <a:cs typeface="David" pitchFamily="2" charset="-79"/>
              </a:rPr>
              <a:t>הרצועה.</a:t>
            </a:r>
            <a:endParaRPr lang="he-IL" sz="2000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sz="2000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</a:t>
            </a:r>
            <a:r>
              <a:rPr lang="he-IL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2 ביולי</a:t>
            </a:r>
            <a:r>
              <a:rPr 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- </a:t>
            </a:r>
            <a:r>
              <a:rPr lang="he-IL" sz="2000" dirty="0" smtClean="0">
                <a:cs typeface="David" pitchFamily="2" charset="-79"/>
              </a:rPr>
              <a:t>רצח הנער מוחמד אבו </a:t>
            </a:r>
            <a:r>
              <a:rPr lang="he-IL" sz="2000" dirty="0" err="1" smtClean="0">
                <a:cs typeface="David" pitchFamily="2" charset="-79"/>
              </a:rPr>
              <a:t>ח'דיר</a:t>
            </a:r>
            <a:r>
              <a:rPr lang="he-IL" sz="2000" dirty="0" smtClean="0">
                <a:cs typeface="David" pitchFamily="2" charset="-79"/>
              </a:rPr>
              <a:t> (ז"ל) עורר מהומות במזרח </a:t>
            </a:r>
            <a:r>
              <a:rPr lang="he-IL" sz="2000" dirty="0" smtClean="0">
                <a:cs typeface="David" pitchFamily="2" charset="-79"/>
              </a:rPr>
              <a:t>ירושלים.</a:t>
            </a:r>
            <a:endParaRPr lang="he-IL" sz="2000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sz="2000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</a:t>
            </a:r>
            <a:r>
              <a:rPr lang="he-IL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8 ביולי</a:t>
            </a:r>
            <a:r>
              <a:rPr 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- </a:t>
            </a:r>
            <a:r>
              <a:rPr lang="he-IL" sz="2000" dirty="0" smtClean="0">
                <a:cs typeface="David" pitchFamily="2" charset="-79"/>
              </a:rPr>
              <a:t>תחילת מערכת "צוק איתן</a:t>
            </a:r>
            <a:r>
              <a:rPr lang="he-IL" sz="2000" dirty="0" smtClean="0">
                <a:cs typeface="David" pitchFamily="2" charset="-79"/>
              </a:rPr>
              <a:t>".</a:t>
            </a:r>
            <a:endParaRPr lang="he-IL" sz="2000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sz="2000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sz="2000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sz="2000" dirty="0" smtClean="0">
              <a:cs typeface="David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מלבן 11"/>
          <p:cNvSpPr/>
          <p:nvPr/>
        </p:nvSpPr>
        <p:spPr>
          <a:xfrm>
            <a:off x="142844" y="1718155"/>
            <a:ext cx="878687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dirty="0" smtClean="0">
              <a:cs typeface="David" pitchFamily="2" charset="-79"/>
            </a:endParaRPr>
          </a:p>
          <a:p>
            <a:r>
              <a:rPr lang="he-IL" sz="2000" b="1" u="sng" dirty="0" smtClean="0">
                <a:cs typeface="David" pitchFamily="2" charset="-79"/>
              </a:rPr>
              <a:t>מטרות המערכה</a:t>
            </a:r>
            <a:r>
              <a:rPr lang="he-IL" sz="2000" b="1" u="sng" dirty="0" smtClean="0">
                <a:cs typeface="David" pitchFamily="2" charset="-79"/>
              </a:rPr>
              <a:t>:</a:t>
            </a:r>
          </a:p>
          <a:p>
            <a:endParaRPr lang="he-IL" sz="800" b="1" u="sng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</a:t>
            </a:r>
            <a:r>
              <a:rPr lang="he-IL" u="sng" dirty="0" smtClean="0">
                <a:cs typeface="David" pitchFamily="2" charset="-79"/>
              </a:rPr>
              <a:t>הגנת מדינת ישראל </a:t>
            </a:r>
            <a:r>
              <a:rPr lang="he-IL" dirty="0" smtClean="0">
                <a:cs typeface="David" pitchFamily="2" charset="-79"/>
              </a:rPr>
              <a:t>בכלל </a:t>
            </a:r>
            <a:r>
              <a:rPr lang="he-IL" dirty="0" smtClean="0">
                <a:cs typeface="David" pitchFamily="2" charset="-79"/>
              </a:rPr>
              <a:t>ויישובי </a:t>
            </a:r>
            <a:r>
              <a:rPr lang="he-IL" dirty="0" smtClean="0">
                <a:cs typeface="David" pitchFamily="2" charset="-79"/>
              </a:rPr>
              <a:t>הדרום </a:t>
            </a:r>
            <a:r>
              <a:rPr lang="he-IL" dirty="0" smtClean="0">
                <a:cs typeface="David" pitchFamily="2" charset="-79"/>
              </a:rPr>
              <a:t>בפרט </a:t>
            </a:r>
            <a:r>
              <a:rPr lang="he-IL" u="sng" dirty="0" smtClean="0">
                <a:cs typeface="David" pitchFamily="2" charset="-79"/>
              </a:rPr>
              <a:t>מפעילות חבלנית עוינת </a:t>
            </a:r>
            <a:r>
              <a:rPr lang="he-IL" dirty="0" smtClean="0">
                <a:cs typeface="David" pitchFamily="2" charset="-79"/>
              </a:rPr>
              <a:t>היוצאת מרצועת עזה ובכלל זה: </a:t>
            </a:r>
            <a:r>
              <a:rPr lang="en-US" dirty="0" smtClean="0">
                <a:cs typeface="David" pitchFamily="2" charset="-79"/>
              </a:rPr>
              <a:t/>
            </a:r>
            <a:br>
              <a:rPr lang="en-US" dirty="0" smtClean="0">
                <a:cs typeface="David" pitchFamily="2" charset="-79"/>
              </a:rPr>
            </a:br>
            <a:r>
              <a:rPr lang="he-IL" dirty="0" smtClean="0">
                <a:cs typeface="David" pitchFamily="2" charset="-79"/>
              </a:rPr>
              <a:t>  ירי תלול </a:t>
            </a:r>
            <a:r>
              <a:rPr lang="he-IL" dirty="0" smtClean="0">
                <a:cs typeface="David" pitchFamily="2" charset="-79"/>
              </a:rPr>
              <a:t>מסלול </a:t>
            </a:r>
            <a:r>
              <a:rPr lang="he-IL" dirty="0" smtClean="0">
                <a:cs typeface="David" pitchFamily="2" charset="-79"/>
              </a:rPr>
              <a:t>וחדירות מחבלים מהים, </a:t>
            </a:r>
            <a:r>
              <a:rPr lang="he-IL" dirty="0" smtClean="0">
                <a:cs typeface="David" pitchFamily="2" charset="-79"/>
              </a:rPr>
              <a:t>מהאוויר ומהיבשה</a:t>
            </a:r>
            <a:r>
              <a:rPr lang="he-IL" dirty="0" smtClean="0">
                <a:cs typeface="David" pitchFamily="2" charset="-79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</a:t>
            </a:r>
            <a:r>
              <a:rPr lang="he-IL" u="sng" dirty="0" smtClean="0">
                <a:cs typeface="David" pitchFamily="2" charset="-79"/>
              </a:rPr>
              <a:t>הפסקת הירי תלול המסלול </a:t>
            </a:r>
            <a:r>
              <a:rPr lang="he-IL" dirty="0" smtClean="0">
                <a:cs typeface="David" pitchFamily="2" charset="-79"/>
              </a:rPr>
              <a:t>מרצועת עזה לעבר מדינת ישראל.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</a:t>
            </a:r>
            <a:r>
              <a:rPr lang="he-IL" u="sng" dirty="0" smtClean="0">
                <a:cs typeface="David" pitchFamily="2" charset="-79"/>
              </a:rPr>
              <a:t>השמדת מנהרות החמאס </a:t>
            </a:r>
            <a:r>
              <a:rPr lang="he-IL" dirty="0" smtClean="0">
                <a:cs typeface="David" pitchFamily="2" charset="-79"/>
              </a:rPr>
              <a:t>ברצועת </a:t>
            </a:r>
            <a:r>
              <a:rPr lang="he-IL" dirty="0" smtClean="0">
                <a:cs typeface="David" pitchFamily="2" charset="-79"/>
              </a:rPr>
              <a:t>עזה - </a:t>
            </a:r>
            <a:r>
              <a:rPr lang="he-IL" dirty="0" smtClean="0">
                <a:cs typeface="David" pitchFamily="2" charset="-79"/>
              </a:rPr>
              <a:t>מטרה שנוספה לקראת השלב הקרקעי של המבצע.</a:t>
            </a:r>
          </a:p>
          <a:p>
            <a:endParaRPr lang="he-IL" dirty="0" smtClean="0">
              <a:cs typeface="David" pitchFamily="2" charset="-79"/>
            </a:endParaRPr>
          </a:p>
          <a:p>
            <a:endParaRPr lang="he-IL" sz="2000" b="1" u="sng" dirty="0" smtClean="0">
              <a:cs typeface="David" pitchFamily="2" charset="-79"/>
            </a:endParaRPr>
          </a:p>
          <a:p>
            <a:r>
              <a:rPr lang="he-IL" sz="2000" b="1" u="sng" dirty="0" smtClean="0">
                <a:cs typeface="David" pitchFamily="2" charset="-79"/>
              </a:rPr>
              <a:t>המשימה</a:t>
            </a:r>
            <a:r>
              <a:rPr lang="he-IL" sz="2000" b="1" dirty="0" smtClean="0">
                <a:cs typeface="David" pitchFamily="2" charset="-79"/>
              </a:rPr>
              <a:t>: </a:t>
            </a:r>
            <a:endParaRPr lang="he-IL" sz="2000" b="1" dirty="0" smtClean="0">
              <a:cs typeface="David" pitchFamily="2" charset="-79"/>
            </a:endParaRPr>
          </a:p>
          <a:p>
            <a:endParaRPr lang="he-IL" sz="800" b="1" dirty="0" smtClean="0">
              <a:cs typeface="David" pitchFamily="2" charset="-79"/>
            </a:endParaRPr>
          </a:p>
          <a:p>
            <a:r>
              <a:rPr lang="he-IL" dirty="0" smtClean="0">
                <a:cs typeface="David" pitchFamily="2" charset="-79"/>
              </a:rPr>
              <a:t>פיקוד </a:t>
            </a:r>
            <a:r>
              <a:rPr lang="he-IL" dirty="0" smtClean="0">
                <a:cs typeface="David" pitchFamily="2" charset="-79"/>
              </a:rPr>
              <a:t>דרום יגן במרחבו, ישתלט על המנהרות ההתקפיות וישמיד אותן, על מנת לחזק את ההרתעה ולהקנות ביטחון לתושבי הדרום.</a:t>
            </a:r>
          </a:p>
          <a:p>
            <a:endParaRPr lang="he-IL" dirty="0" smtClean="0"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המערכה </a:t>
            </a:r>
            <a:r>
              <a:rPr lang="he-IL" dirty="0" smtClean="0">
                <a:cs typeface="David" pitchFamily="2" charset="-79"/>
              </a:rPr>
              <a:t>הוכרה </a:t>
            </a:r>
            <a:r>
              <a:rPr lang="he-IL" b="1" u="sng" dirty="0" smtClean="0">
                <a:cs typeface="David" pitchFamily="2" charset="-79"/>
              </a:rPr>
              <a:t>כמערכה </a:t>
            </a:r>
            <a:r>
              <a:rPr lang="he-IL" b="1" u="sng" dirty="0" smtClean="0">
                <a:cs typeface="David" pitchFamily="2" charset="-79"/>
              </a:rPr>
              <a:t>פיקודית</a:t>
            </a:r>
            <a:r>
              <a:rPr lang="he-IL" dirty="0" smtClean="0">
                <a:cs typeface="David" pitchFamily="2" charset="-79"/>
              </a:rPr>
              <a:t> </a:t>
            </a:r>
            <a:r>
              <a:rPr lang="he-IL" dirty="0" smtClean="0">
                <a:cs typeface="David" pitchFamily="2" charset="-79"/>
              </a:rPr>
              <a:t>- </a:t>
            </a:r>
            <a:r>
              <a:rPr lang="he-IL" dirty="0" smtClean="0">
                <a:cs typeface="David" pitchFamily="2" charset="-79"/>
              </a:rPr>
              <a:t>נוהלה </a:t>
            </a:r>
            <a:r>
              <a:rPr lang="he-IL" dirty="0" smtClean="0">
                <a:cs typeface="David" pitchFamily="2" charset="-79"/>
              </a:rPr>
              <a:t>על ידי מפקד פיקוד הדרום האלוף סמי תורג'מן.</a:t>
            </a:r>
          </a:p>
          <a:p>
            <a:endParaRPr lang="he-IL" dirty="0" smtClean="0">
              <a:cs typeface="David" pitchFamily="2" charset="-79"/>
            </a:endParaRPr>
          </a:p>
          <a:p>
            <a:endParaRPr lang="he-IL" sz="2400" dirty="0" smtClean="0">
              <a:cs typeface="David" pitchFamily="2" charset="-79"/>
            </a:endParaRPr>
          </a:p>
          <a:p>
            <a:endParaRPr lang="he-IL" sz="2400" dirty="0" smtClean="0">
              <a:cs typeface="David" pitchFamily="2" charset="-79"/>
            </a:endParaRPr>
          </a:p>
          <a:p>
            <a:endParaRPr lang="he-IL" sz="2400" dirty="0" smtClean="0">
              <a:cs typeface="David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714356"/>
            <a:ext cx="685804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תחילת המערכה- </a:t>
            </a:r>
          </a:p>
          <a:p>
            <a:pPr algn="ctr"/>
            <a:r>
              <a:rPr lang="he-IL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תוכנית הפעולה</a:t>
            </a:r>
            <a:endParaRPr lang="he-IL" sz="3600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85852" y="500042"/>
            <a:ext cx="6286544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שלבי מערכת "צוק איתן"</a:t>
            </a:r>
            <a:endParaRPr lang="he-IL" sz="4400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928802"/>
            <a:ext cx="778674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</a:t>
            </a:r>
            <a:endParaRPr lang="he-IL" sz="3200" dirty="0" smtClean="0"/>
          </a:p>
          <a:p>
            <a:pPr marL="514350" indent="-514350">
              <a:buAutoNum type="arabicPeriod"/>
            </a:pPr>
            <a:endParaRPr lang="he-I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sz="4400" u="sng" dirty="0" smtClean="0">
              <a:cs typeface="David" pitchFamily="2" charset="-79"/>
            </a:endParaRPr>
          </a:p>
        </p:txBody>
      </p:sp>
      <p:pic>
        <p:nvPicPr>
          <p:cNvPr id="16" name="Picture 4" descr="Z:\Moria\מורשת צהל\עדן\מצגת צוק איתן\פירים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9" y="1571612"/>
            <a:ext cx="2500330" cy="1670219"/>
          </a:xfrm>
          <a:prstGeom prst="roundRect">
            <a:avLst>
              <a:gd name="adj" fmla="val 8594"/>
            </a:avLst>
          </a:prstGeom>
        </p:spPr>
      </p:pic>
      <p:sp>
        <p:nvSpPr>
          <p:cNvPr id="20" name="חץ שמאלה 19"/>
          <p:cNvSpPr/>
          <p:nvPr/>
        </p:nvSpPr>
        <p:spPr>
          <a:xfrm>
            <a:off x="4423170" y="2143116"/>
            <a:ext cx="720333" cy="214314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63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21" name="חץ שמאלה 20"/>
          <p:cNvSpPr/>
          <p:nvPr/>
        </p:nvSpPr>
        <p:spPr>
          <a:xfrm rot="10800000">
            <a:off x="4357686" y="5072074"/>
            <a:ext cx="785818" cy="214314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63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17" name="חץ שמאלה 16"/>
          <p:cNvSpPr/>
          <p:nvPr/>
        </p:nvSpPr>
        <p:spPr>
          <a:xfrm rot="16200000">
            <a:off x="2214546" y="3786190"/>
            <a:ext cx="357190" cy="214314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63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5929322" y="3286124"/>
            <a:ext cx="22974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David" pitchFamily="2" charset="-79"/>
              </a:rPr>
              <a:t>שלב א'- המערכה האווירית </a:t>
            </a:r>
          </a:p>
        </p:txBody>
      </p:sp>
      <p:sp>
        <p:nvSpPr>
          <p:cNvPr id="24" name="מלבן 23"/>
          <p:cNvSpPr/>
          <p:nvPr/>
        </p:nvSpPr>
        <p:spPr>
          <a:xfrm>
            <a:off x="1155613" y="3357562"/>
            <a:ext cx="22733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David" pitchFamily="2" charset="-79"/>
              </a:rPr>
              <a:t>שלב ב'- המערכה הקרקעית</a:t>
            </a:r>
          </a:p>
        </p:txBody>
      </p:sp>
      <p:sp>
        <p:nvSpPr>
          <p:cNvPr id="25" name="מלבן 24"/>
          <p:cNvSpPr/>
          <p:nvPr/>
        </p:nvSpPr>
        <p:spPr>
          <a:xfrm>
            <a:off x="6071593" y="6000768"/>
            <a:ext cx="20008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David" pitchFamily="2" charset="-79"/>
              </a:rPr>
              <a:t>שלב ד'- חידוש הלחימה</a:t>
            </a:r>
          </a:p>
        </p:txBody>
      </p:sp>
      <p:sp>
        <p:nvSpPr>
          <p:cNvPr id="26" name="מלבן 25"/>
          <p:cNvSpPr/>
          <p:nvPr/>
        </p:nvSpPr>
        <p:spPr>
          <a:xfrm>
            <a:off x="1385331" y="6000768"/>
            <a:ext cx="18293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David" pitchFamily="2" charset="-79"/>
              </a:rPr>
              <a:t>שלב ג'- הפסקת האש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571612"/>
            <a:ext cx="2571768" cy="1690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 t="32031" b="27344"/>
          <a:stretch>
            <a:fillRect/>
          </a:stretch>
        </p:blipFill>
        <p:spPr bwMode="auto">
          <a:xfrm>
            <a:off x="1071538" y="4286257"/>
            <a:ext cx="2498711" cy="1714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4286256"/>
            <a:ext cx="2571768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500042"/>
            <a:ext cx="84296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ctr"/>
            <a:r>
              <a:rPr lang="he-IL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שלב א'- המערכה האווירית </a:t>
            </a:r>
          </a:p>
          <a:p>
            <a:pPr lvl="0" algn="ctr"/>
            <a:endParaRPr lang="he-IL" sz="3600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928802"/>
            <a:ext cx="778674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</a:t>
            </a:r>
            <a:endParaRPr lang="he-IL" sz="3200" dirty="0" smtClean="0"/>
          </a:p>
          <a:p>
            <a:pPr marL="514350" indent="-514350">
              <a:buAutoNum type="arabicPeriod"/>
            </a:pPr>
            <a:endParaRPr lang="he-I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sz="4400" u="sng" dirty="0" smtClean="0">
              <a:cs typeface="David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58" y="4129825"/>
            <a:ext cx="8286808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חיל האוויר הישראלי </a:t>
            </a:r>
            <a:r>
              <a:rPr lang="he-IL" sz="1600" u="sng" dirty="0" smtClean="0">
                <a:cs typeface="David" pitchFamily="2" charset="-79"/>
              </a:rPr>
              <a:t>הפציץ את המנהרה ההתקפית</a:t>
            </a:r>
            <a:r>
              <a:rPr lang="he-IL" sz="1600" dirty="0" smtClean="0">
                <a:cs typeface="David" pitchFamily="2" charset="-79"/>
              </a:rPr>
              <a:t> שהובילה לכרם שלום.</a:t>
            </a:r>
          </a:p>
          <a:p>
            <a:pPr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</a:t>
            </a:r>
            <a:r>
              <a:rPr lang="he-IL" sz="1600" dirty="0" smtClean="0">
                <a:cs typeface="David" pitchFamily="2" charset="-79"/>
              </a:rPr>
              <a:t>בתגובה שיגר </a:t>
            </a:r>
            <a:r>
              <a:rPr lang="he-IL" sz="1600" dirty="0" smtClean="0">
                <a:cs typeface="David" pitchFamily="2" charset="-79"/>
              </a:rPr>
              <a:t>החמאס </a:t>
            </a:r>
            <a:r>
              <a:rPr lang="he-IL" sz="1600" u="sng" dirty="0" smtClean="0">
                <a:cs typeface="David" pitchFamily="2" charset="-79"/>
              </a:rPr>
              <a:t>עשרות רקטות</a:t>
            </a:r>
            <a:r>
              <a:rPr lang="he-IL" sz="1600" dirty="0" smtClean="0">
                <a:cs typeface="David" pitchFamily="2" charset="-79"/>
              </a:rPr>
              <a:t> לשטח מדינת ישראל. </a:t>
            </a:r>
          </a:p>
          <a:p>
            <a:pPr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השלב הראשון מתאפיין בעיקר </a:t>
            </a:r>
            <a:r>
              <a:rPr lang="he-IL" sz="1600" u="sng" dirty="0" smtClean="0">
                <a:cs typeface="David" pitchFamily="2" charset="-79"/>
              </a:rPr>
              <a:t>בתקיפות </a:t>
            </a:r>
            <a:r>
              <a:rPr lang="he-IL" sz="1600" u="sng" dirty="0" smtClean="0">
                <a:cs typeface="David" pitchFamily="2" charset="-79"/>
              </a:rPr>
              <a:t>ובהפצצות </a:t>
            </a:r>
            <a:r>
              <a:rPr lang="he-IL" sz="1600" u="sng" dirty="0" smtClean="0">
                <a:cs typeface="David" pitchFamily="2" charset="-79"/>
              </a:rPr>
              <a:t>שביצע חיל האוויר הישראלי</a:t>
            </a:r>
            <a:r>
              <a:rPr lang="he-IL" sz="1600" dirty="0" smtClean="0">
                <a:cs typeface="David" pitchFamily="2" charset="-79"/>
              </a:rPr>
              <a:t>, וכן </a:t>
            </a:r>
            <a:r>
              <a:rPr lang="he-IL" sz="1600" dirty="0" smtClean="0">
                <a:cs typeface="David" pitchFamily="2" charset="-79"/>
              </a:rPr>
              <a:t>בהפגזות</a:t>
            </a:r>
            <a:r>
              <a:rPr lang="en-US" sz="1600" dirty="0" smtClean="0">
                <a:cs typeface="David" pitchFamily="2" charset="-79"/>
              </a:rPr>
              <a:t/>
            </a:r>
            <a:br>
              <a:rPr lang="en-US" sz="1600" dirty="0" smtClean="0">
                <a:cs typeface="David" pitchFamily="2" charset="-79"/>
              </a:rPr>
            </a:br>
            <a:r>
              <a:rPr lang="he-IL" sz="1600" dirty="0" smtClean="0">
                <a:cs typeface="David" pitchFamily="2" charset="-79"/>
              </a:rPr>
              <a:t>  ארטילריות </a:t>
            </a:r>
            <a:r>
              <a:rPr lang="he-IL" sz="1600" dirty="0" smtClean="0">
                <a:cs typeface="David" pitchFamily="2" charset="-79"/>
              </a:rPr>
              <a:t>ובתקיפות </a:t>
            </a:r>
            <a:r>
              <a:rPr lang="he-IL" sz="1600" dirty="0" smtClean="0">
                <a:cs typeface="David" pitchFamily="2" charset="-79"/>
              </a:rPr>
              <a:t>מהים. </a:t>
            </a:r>
          </a:p>
          <a:p>
            <a:pPr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תקיפות צה"ל כוונו אל עבר </a:t>
            </a:r>
            <a:r>
              <a:rPr lang="he-IL" sz="1600" u="sng" dirty="0" smtClean="0">
                <a:cs typeface="David" pitchFamily="2" charset="-79"/>
              </a:rPr>
              <a:t>תשתיות טרור</a:t>
            </a:r>
            <a:r>
              <a:rPr lang="he-IL" sz="1600" dirty="0" smtClean="0">
                <a:cs typeface="David" pitchFamily="2" charset="-79"/>
              </a:rPr>
              <a:t>, משגרים מוטמנים, מפקדות, מחסנים של אמצעי לחימה ומנהרות </a:t>
            </a:r>
            <a:r>
              <a:rPr lang="en-US" sz="1600" dirty="0" smtClean="0">
                <a:cs typeface="David" pitchFamily="2" charset="-79"/>
              </a:rPr>
              <a:t/>
            </a:r>
            <a:br>
              <a:rPr lang="en-US" sz="1600" dirty="0" smtClean="0">
                <a:cs typeface="David" pitchFamily="2" charset="-79"/>
              </a:rPr>
            </a:br>
            <a:r>
              <a:rPr lang="he-IL" sz="1600" dirty="0" smtClean="0">
                <a:cs typeface="David" pitchFamily="2" charset="-79"/>
              </a:rPr>
              <a:t>  תת קרקעיות, וכן אל </a:t>
            </a:r>
            <a:r>
              <a:rPr lang="he-IL" sz="1600" u="sng" dirty="0" smtClean="0">
                <a:cs typeface="David" pitchFamily="2" charset="-79"/>
              </a:rPr>
              <a:t>בתים של מחבלים בכירים</a:t>
            </a:r>
            <a:r>
              <a:rPr lang="he-IL" sz="1600" dirty="0" smtClean="0">
                <a:cs typeface="David" pitchFamily="2" charset="-79"/>
              </a:rPr>
              <a:t> בחמאס ובג'יהאד האסלאמי. </a:t>
            </a:r>
          </a:p>
          <a:p>
            <a:endParaRPr lang="he-IL" sz="1600" dirty="0" smtClean="0">
              <a:cs typeface="David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he-IL" sz="1600" b="1" dirty="0" smtClean="0">
                <a:cs typeface="David" pitchFamily="2" charset="-79"/>
              </a:rPr>
              <a:t> מספר שעות לפני תחילת הפסקת האש </a:t>
            </a:r>
            <a:r>
              <a:rPr lang="he-IL" sz="1600" b="1" dirty="0" err="1" smtClean="0">
                <a:cs typeface="David" pitchFamily="2" charset="-79"/>
              </a:rPr>
              <a:t>ההומניטרית</a:t>
            </a:r>
            <a:r>
              <a:rPr lang="he-IL" sz="1600" b="1" dirty="0" smtClean="0">
                <a:cs typeface="David" pitchFamily="2" charset="-79"/>
              </a:rPr>
              <a:t> שנקבעה </a:t>
            </a:r>
            <a:r>
              <a:rPr lang="he-IL" sz="1600" b="1" dirty="0" smtClean="0">
                <a:cs typeface="David" pitchFamily="2" charset="-79"/>
              </a:rPr>
              <a:t>תקף החמאס את ישראל דרך האוויר והיבשה. בתגובה </a:t>
            </a:r>
            <a:r>
              <a:rPr lang="he-IL" sz="1600" b="1" dirty="0" smtClean="0">
                <a:cs typeface="David" pitchFamily="2" charset="-79"/>
              </a:rPr>
              <a:t>לכך </a:t>
            </a:r>
            <a:r>
              <a:rPr lang="he-IL" sz="1600" b="1" dirty="0" smtClean="0">
                <a:cs typeface="David" pitchFamily="2" charset="-79"/>
              </a:rPr>
              <a:t>החליט הדרג המדיני על כניסת כוחות קרקעיים לרצועת עזה.</a:t>
            </a:r>
          </a:p>
          <a:p>
            <a:pPr>
              <a:buFont typeface="Wingdings" pitchFamily="2" charset="2"/>
              <a:buChar char="Ø"/>
            </a:pPr>
            <a:endParaRPr lang="he-IL" sz="1600" dirty="0" smtClean="0">
              <a:cs typeface="David" pitchFamily="2" charset="-79"/>
            </a:endParaRPr>
          </a:p>
          <a:p>
            <a:pPr>
              <a:buFont typeface="Wingdings" pitchFamily="2" charset="2"/>
              <a:buChar char="Ø"/>
            </a:pPr>
            <a:endParaRPr lang="he-IL" sz="1600" dirty="0"/>
          </a:p>
        </p:txBody>
      </p:sp>
      <p:sp>
        <p:nvSpPr>
          <p:cNvPr id="11" name="מלבן 10"/>
          <p:cNvSpPr/>
          <p:nvPr/>
        </p:nvSpPr>
        <p:spPr>
          <a:xfrm>
            <a:off x="2428860" y="1500174"/>
            <a:ext cx="4143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sz="2400" b="1" i="1" dirty="0" smtClean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  <a:cs typeface="David" pitchFamily="2" charset="-79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571736" y="1071546"/>
            <a:ext cx="4000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8-17 ביולי 2014</a:t>
            </a:r>
            <a:endParaRPr lang="he-IL" sz="28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928802"/>
            <a:ext cx="2717752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500042"/>
            <a:ext cx="84296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ctr"/>
            <a:r>
              <a:rPr lang="he-IL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שלב א'- המערכה האווירית </a:t>
            </a:r>
          </a:p>
          <a:p>
            <a:pPr lvl="0" algn="ctr"/>
            <a:endParaRPr lang="he-IL" sz="3600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928802"/>
            <a:ext cx="778674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</a:t>
            </a:r>
            <a:endParaRPr lang="he-IL" sz="3200" dirty="0" smtClean="0"/>
          </a:p>
          <a:p>
            <a:pPr marL="514350" indent="-514350">
              <a:buAutoNum type="arabicPeriod"/>
            </a:pPr>
            <a:endParaRPr lang="he-I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sz="4400" u="sng" dirty="0" smtClean="0">
              <a:cs typeface="David" pitchFamily="2" charset="-79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2428860" y="1500174"/>
            <a:ext cx="4143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sz="2400" b="1" i="1" dirty="0" smtClean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  <a:cs typeface="David" pitchFamily="2" charset="-79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571736" y="1071546"/>
            <a:ext cx="4000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8-17 ביולי 2014</a:t>
            </a:r>
            <a:endParaRPr lang="he-IL" sz="28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17694">
            <a:off x="1105098" y="1799414"/>
            <a:ext cx="2762868" cy="2089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9709">
            <a:off x="5102670" y="1733277"/>
            <a:ext cx="3044931" cy="2019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26802">
            <a:off x="5144665" y="4416862"/>
            <a:ext cx="3368435" cy="1962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16122">
            <a:off x="658173" y="4351739"/>
            <a:ext cx="3075552" cy="2029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Z:\Moria\מורשת צהל\עדן\מצגת צוק איתן\פירים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857364"/>
            <a:ext cx="2786082" cy="1861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3571868" y="3857628"/>
            <a:ext cx="2525050" cy="338554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avid" pitchFamily="34" charset="-79"/>
                <a:cs typeface="David" pitchFamily="34" charset="-79"/>
                <a:hlinkClick r:id="rId5" action="ppaction://hlinksldjump"/>
              </a:rPr>
              <a:t>למפת פריסת הכוחות- לחץ כאן</a:t>
            </a:r>
            <a:endParaRPr lang="he-IL" sz="1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4500570"/>
            <a:ext cx="821537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</a:t>
            </a:r>
            <a:r>
              <a:rPr lang="he-IL" sz="1600" u="sng" dirty="0" smtClean="0">
                <a:cs typeface="David" pitchFamily="2" charset="-79"/>
              </a:rPr>
              <a:t>כניסת כוחות קרקעיים</a:t>
            </a:r>
            <a:r>
              <a:rPr lang="he-IL" sz="1600" dirty="0" smtClean="0">
                <a:cs typeface="David" pitchFamily="2" charset="-79"/>
              </a:rPr>
              <a:t> לשטח רצועת עזה.</a:t>
            </a:r>
          </a:p>
          <a:p>
            <a:pPr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</a:t>
            </a:r>
            <a:r>
              <a:rPr lang="he-IL" sz="1600" u="sng" dirty="0" smtClean="0">
                <a:cs typeface="David" pitchFamily="2" charset="-79"/>
              </a:rPr>
              <a:t>כוחות ההנדסה</a:t>
            </a:r>
            <a:r>
              <a:rPr lang="he-IL" sz="1600" dirty="0" smtClean="0">
                <a:cs typeface="David" pitchFamily="2" charset="-79"/>
              </a:rPr>
              <a:t> היו בליבת הפעילות, באיתור, חשיפה והשמדה של המנהרות ההתקפיות.</a:t>
            </a:r>
          </a:p>
          <a:p>
            <a:pPr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המחבלים ניסו לבצע </a:t>
            </a:r>
            <a:r>
              <a:rPr lang="he-IL" sz="1600" dirty="0" smtClean="0">
                <a:cs typeface="David" pitchFamily="2" charset="-79"/>
              </a:rPr>
              <a:t>כמה פיגועי </a:t>
            </a:r>
            <a:r>
              <a:rPr lang="he-IL" sz="1600" dirty="0" smtClean="0">
                <a:cs typeface="David" pitchFamily="2" charset="-79"/>
              </a:rPr>
              <a:t>חדירה לשטח מדינת ישראל דרך </a:t>
            </a:r>
            <a:r>
              <a:rPr lang="he-IL" sz="1600" u="sng" dirty="0" smtClean="0">
                <a:cs typeface="David" pitchFamily="2" charset="-79"/>
              </a:rPr>
              <a:t>מנהרות </a:t>
            </a:r>
            <a:r>
              <a:rPr lang="he-IL" sz="1600" u="sng" dirty="0" smtClean="0">
                <a:cs typeface="David" pitchFamily="2" charset="-79"/>
              </a:rPr>
              <a:t>תת- </a:t>
            </a:r>
            <a:r>
              <a:rPr lang="he-IL" sz="1600" u="sng" dirty="0" smtClean="0">
                <a:cs typeface="David" pitchFamily="2" charset="-79"/>
              </a:rPr>
              <a:t>קרקעיות </a:t>
            </a:r>
            <a:r>
              <a:rPr lang="he-IL" sz="1600" dirty="0" smtClean="0">
                <a:cs typeface="David" pitchFamily="2" charset="-79"/>
              </a:rPr>
              <a:t>וגרמו לנפגעים.</a:t>
            </a:r>
          </a:p>
          <a:p>
            <a:pPr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ההפרה החמורה ביותר התרחשה ב-1 באוגוסט, אז </a:t>
            </a:r>
            <a:r>
              <a:rPr lang="he-IL" sz="1600" u="sng" dirty="0" smtClean="0">
                <a:cs typeface="David" pitchFamily="2" charset="-79"/>
              </a:rPr>
              <a:t>חמאס תקף שלושה חיילים וניסה לחטוף אחד מהם.</a:t>
            </a:r>
          </a:p>
          <a:p>
            <a:pPr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ב-3 באוגוסט </a:t>
            </a:r>
            <a:r>
              <a:rPr lang="he-IL" sz="1600" u="sng" dirty="0" smtClean="0">
                <a:cs typeface="David" pitchFamily="2" charset="-79"/>
              </a:rPr>
              <a:t>סיימו כוחות</a:t>
            </a:r>
            <a:r>
              <a:rPr lang="he-IL" sz="1600" dirty="0" smtClean="0">
                <a:cs typeface="David" pitchFamily="2" charset="-79"/>
              </a:rPr>
              <a:t> פיקוד הדרום להשמיד כמעט את כל מנהרות החדירה </a:t>
            </a:r>
            <a:r>
              <a:rPr lang="he-IL" sz="1600" u="sng" dirty="0" smtClean="0">
                <a:cs typeface="David" pitchFamily="2" charset="-79"/>
              </a:rPr>
              <a:t>ונערכו מחדש</a:t>
            </a:r>
            <a:r>
              <a:rPr lang="he-IL" sz="1600" dirty="0" smtClean="0">
                <a:cs typeface="David" pitchFamily="2" charset="-79"/>
              </a:rPr>
              <a:t> מסביב    </a:t>
            </a:r>
            <a:r>
              <a:rPr lang="en-US" sz="1600" dirty="0" smtClean="0">
                <a:cs typeface="David" pitchFamily="2" charset="-79"/>
              </a:rPr>
              <a:t/>
            </a:r>
            <a:br>
              <a:rPr lang="en-US" sz="1600" dirty="0" smtClean="0">
                <a:cs typeface="David" pitchFamily="2" charset="-79"/>
              </a:rPr>
            </a:br>
            <a:r>
              <a:rPr lang="he-IL" sz="1600" dirty="0" smtClean="0">
                <a:cs typeface="David" pitchFamily="2" charset="-79"/>
              </a:rPr>
              <a:t>   </a:t>
            </a:r>
            <a:r>
              <a:rPr lang="he-IL" sz="1600" dirty="0" smtClean="0">
                <a:cs typeface="David" pitchFamily="2" charset="-79"/>
              </a:rPr>
              <a:t>לרצועה. </a:t>
            </a:r>
            <a:r>
              <a:rPr lang="he-IL" sz="1600" dirty="0" smtClean="0">
                <a:cs typeface="David" pitchFamily="2" charset="-79"/>
              </a:rPr>
              <a:t>בכך תם חלק זה של המערכה.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58" y="500042"/>
            <a:ext cx="84296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ctr"/>
            <a:r>
              <a:rPr lang="he-IL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שלב ב'- המערכה הקרקעית </a:t>
            </a:r>
          </a:p>
          <a:p>
            <a:pPr lvl="0" algn="ctr"/>
            <a:endParaRPr lang="he-IL" sz="3600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143108" y="1071546"/>
            <a:ext cx="485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17 ביולי- 5 באוגוסט 2014</a:t>
            </a:r>
            <a:endParaRPr lang="he-IL" sz="28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תמונה" ma:contentTypeID="0x0101020029A608BB81C961428B244BF795314848" ma:contentTypeVersion="0" ma:contentTypeDescription="טען תמונה או צילום." ma:contentTypeScope="" ma:versionID="63c8441e0d57ae461a94a0aa76aebe8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306b2e1fc24ea162f0a9447124714a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7" nillable="true" ma:displayName="רוחב תמונה" ma:internalName="ImageWidth" ma:readOnly="true">
      <xsd:simpleType>
        <xsd:restriction base="dms:Unknown"/>
      </xsd:simpleType>
    </xsd:element>
    <xsd:element name="ImageHeight" ma:index="8" nillable="true" ma:displayName="גובה תמונה" ma:internalName="ImageHeight" ma:readOnly="true">
      <xsd:simpleType>
        <xsd:restriction base="dms:Unknown"/>
      </xsd:simpleType>
    </xsd:element>
    <xsd:element name="ImageCreateDate" ma:index="9" nillable="true" ma:displayName="ת. צילום" ma:description="" ma:format="DateTime" ma:hidden="true" ma:internalName="ImageCreateDate">
      <xsd:simpleType>
        <xsd:restriction base="dms:DateTime"/>
      </xsd:simpleType>
    </xsd:element>
    <xsd:element name="Description" ma:index="10" nillable="true" ma:displayName="תיאור" ma:description="משמש כטקסט חלופי עבור התמונה." ma:hidden="true" ma:internalName="Description">
      <xsd:simpleType>
        <xsd:restriction base="dms:Note">
          <xsd:maxLength value="255"/>
        </xsd:restriction>
      </xsd:simpleType>
    </xsd:element>
    <xsd:element name="ThumbnailExists" ma:index="11" nillable="true" ma:displayName="תמונה ממוזערת קיימת" ma:default="FALSE" ma:hidden="true" ma:internalName="ThumbnailExists" ma:readOnly="true">
      <xsd:simpleType>
        <xsd:restriction base="dms:Boolean"/>
      </xsd:simpleType>
    </xsd:element>
    <xsd:element name="PreviewExists" ma:index="12" nillable="true" ma:displayName="תצוגה מקדימה קיימת" ma:default="FALSE" ma:hidden="true" ma:internalName="PreviewExists" ma:readOnly="true">
      <xsd:simpleType>
        <xsd:restriction base="dms:Boolean"/>
      </xsd:simpleType>
    </xsd:element>
    <xsd:element name="AlternateThumbnailUrl" ma:index="13" nillable="true" ma:displayName="כתובת URL של תמונת תצוגה מקדימה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סוג תוכן"/>
        <xsd:element ref="dc:title" minOccurs="0" maxOccurs="1" ma:index="6" ma:displayName="כותרת"/>
        <xsd:element ref="dc:subject" minOccurs="0" maxOccurs="1"/>
        <xsd:element ref="dc:description" minOccurs="0" maxOccurs="1"/>
        <xsd:element name="keywords" minOccurs="0" maxOccurs="1" type="xsd:string" ma:index="14" ma:displayName="מילות מפתח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4b74278-1420-4dcd-869c-16370e1908a6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DA9037C-9B19-4045-BD86-67DB78362DEC}"/>
</file>

<file path=customXml/itemProps2.xml><?xml version="1.0" encoding="utf-8"?>
<ds:datastoreItem xmlns:ds="http://schemas.openxmlformats.org/officeDocument/2006/customXml" ds:itemID="{9D1B66E7-8ED3-4EC5-9800-DD39E2A1FBB4}"/>
</file>

<file path=customXml/itemProps3.xml><?xml version="1.0" encoding="utf-8"?>
<ds:datastoreItem xmlns:ds="http://schemas.openxmlformats.org/officeDocument/2006/customXml" ds:itemID="{95A8CC1A-65CB-47C0-82C8-DCD9B5A62D35}"/>
</file>

<file path=customXml/itemProps4.xml><?xml version="1.0" encoding="utf-8"?>
<ds:datastoreItem xmlns:ds="http://schemas.openxmlformats.org/officeDocument/2006/customXml" ds:itemID="{D257F71B-4C09-4987-8EA0-27C59A550339}"/>
</file>

<file path=docProps/app.xml><?xml version="1.0" encoding="utf-8"?>
<Properties xmlns="http://schemas.openxmlformats.org/officeDocument/2006/extended-properties" xmlns:vt="http://schemas.openxmlformats.org/officeDocument/2006/docPropsVTypes">
  <TotalTime>8636</TotalTime>
  <Words>1040</Words>
  <Application>Microsoft Office PowerPoint</Application>
  <PresentationFormat>‫הצגה על המסך (4:3)</PresentationFormat>
  <Paragraphs>219</Paragraphs>
  <Slides>19</Slides>
  <Notes>11</Notes>
  <HiddenSlides>1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0" baseType="lpstr">
      <vt:lpstr>ערכת נושא Office</vt:lpstr>
      <vt:lpstr> 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</vt:vector>
  </TitlesOfParts>
  <Company>IDF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צוק איתן</dc:title>
  <dc:creator>s8118298</dc:creator>
  <cp:keywords/>
  <cp:lastModifiedBy>s5640423</cp:lastModifiedBy>
  <cp:revision>464</cp:revision>
  <dcterms:created xsi:type="dcterms:W3CDTF">2015-05-26T09:33:40Z</dcterms:created>
  <dcterms:modified xsi:type="dcterms:W3CDTF">2015-06-28T08:07:07Z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0x0101020029A608BB81C961428B244BF795314848</vt:lpwstr>
  </property>
  <property fmtid="{D5CDD505-2E9C-101B-9397-08002B2CF9AE}" pid="3" name="Order">
    <vt:r8>1000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vti_imgdate">
    <vt:lpwstr/>
  </property>
</Properties>
</file>