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4750" y="2667000"/>
            <a:ext cx="6150600" cy="69348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שבת 21 באוקטובר, ו' בחשוון התשפ״ד (מעודכן לשעה 17:00):</a:t>
            </a:r>
            <a:endParaRPr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בגזרה הדרומית: </a:t>
            </a:r>
            <a:r>
              <a:rPr lang="en-GB" sz="1100">
                <a:solidFill>
                  <a:schemeClr val="dk1"/>
                </a:solidFill>
                <a:latin typeface="Assistant"/>
                <a:ea typeface="Assistant"/>
                <a:cs typeface="Assistant"/>
                <a:sym typeface="Assistant"/>
              </a:rPr>
              <a:t>הלילה </a:t>
            </a:r>
            <a:r>
              <a:rPr b="1" lang="en-GB" sz="1100">
                <a:solidFill>
                  <a:schemeClr val="dk1"/>
                </a:solidFill>
                <a:latin typeface="Assistant"/>
                <a:ea typeface="Assistant"/>
                <a:cs typeface="Assistant"/>
                <a:sym typeface="Assistant"/>
              </a:rPr>
              <a:t>שוחררו שתי חטופות, </a:t>
            </a:r>
            <a:r>
              <a:rPr lang="en-GB" sz="1100">
                <a:solidFill>
                  <a:schemeClr val="dk1"/>
                </a:solidFill>
                <a:latin typeface="Assistant"/>
                <a:ea typeface="Assistant"/>
                <a:cs typeface="Assistant"/>
                <a:sym typeface="Assistant"/>
              </a:rPr>
              <a:t>הודית רענן ונטלי שושנה רענן, אם וביתה בעלות אזרחות אמריקאית, דרך מעבר רפיח שבמצרים, במקביל הועבר לדרום הרצועה סיוע הומניטרי. כוחות צה"ל נכונים ומוכנים לקראת פעולה קרקעית. </a:t>
            </a:r>
            <a:br>
              <a:rPr lang="en-GB" sz="1100">
                <a:solidFill>
                  <a:schemeClr val="dk1"/>
                </a:solidFill>
                <a:latin typeface="Assistant"/>
                <a:ea typeface="Assistant"/>
                <a:cs typeface="Assistant"/>
                <a:sym typeface="Assistant"/>
              </a:rPr>
            </a:br>
            <a:r>
              <a:rPr lang="en-GB" sz="1100">
                <a:solidFill>
                  <a:schemeClr val="dk1"/>
                </a:solidFill>
                <a:latin typeface="Assistant"/>
                <a:ea typeface="Assistant"/>
                <a:cs typeface="Assistant"/>
                <a:sym typeface="Assistant"/>
              </a:rPr>
              <a:t>ספינת המלחמה האמריקאית </a:t>
            </a:r>
            <a:r>
              <a:rPr b="1" lang="en-GB" sz="1100">
                <a:solidFill>
                  <a:schemeClr val="dk1"/>
                </a:solidFill>
                <a:latin typeface="Assistant"/>
                <a:ea typeface="Assistant"/>
                <a:cs typeface="Assistant"/>
                <a:sym typeface="Assistant"/>
              </a:rPr>
              <a:t>יירטה שיגורים מתימן </a:t>
            </a:r>
            <a:r>
              <a:rPr lang="en-GB" sz="1100">
                <a:solidFill>
                  <a:schemeClr val="dk1"/>
                </a:solidFill>
                <a:latin typeface="Assistant"/>
                <a:ea typeface="Assistant"/>
                <a:cs typeface="Assistant"/>
                <a:sym typeface="Assistant"/>
              </a:rPr>
              <a:t>במשך כ-9 שעות, וכללה ארבעה טילי שיוט ו-15 כטב"מים. "המסלול לא הותיר ספק גדול - הן כוונו לישראל".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בגזרה הצפונית:</a:t>
            </a:r>
            <a:r>
              <a:rPr lang="en-GB" sz="1100">
                <a:solidFill>
                  <a:schemeClr val="dk1"/>
                </a:solidFill>
                <a:latin typeface="Assistant"/>
                <a:ea typeface="Assistant"/>
                <a:cs typeface="Assistant"/>
                <a:sym typeface="Assistant"/>
              </a:rPr>
              <a:t> גם הלילה תקף צה"ל שורת מטרות צבאיות של חיזבאללה בשטח לבנון, וחוסלו שתי חוליות מחבלים בתגובה לירי. לוחם במילואים נהרג מירי נ"ט, ושלושה לוחמים נוספים נפצעו ופונו לטיפול בבית החולים.</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ביהודה ושומרון: </a:t>
            </a:r>
            <a:r>
              <a:rPr lang="en-GB" sz="1100">
                <a:solidFill>
                  <a:schemeClr val="dk1"/>
                </a:solidFill>
                <a:latin typeface="Assistant"/>
                <a:ea typeface="Assistant"/>
                <a:cs typeface="Assistant"/>
                <a:sym typeface="Assistant"/>
              </a:rPr>
              <a:t>במהלך הלילה כוחות הביטחון עצרו 89 מבוקשים, מתוכם 68 פעילי חמאס.</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קפריסין:</a:t>
            </a:r>
            <a:r>
              <a:rPr lang="en-GB" sz="1100">
                <a:solidFill>
                  <a:schemeClr val="dk1"/>
                </a:solidFill>
                <a:latin typeface="Assistant"/>
                <a:ea typeface="Assistant"/>
                <a:cs typeface="Assistant"/>
                <a:sym typeface="Assistant"/>
              </a:rPr>
              <a:t> אירע פיצוץ סמוך לשגרירות ישראל בקפריסין: לא נגרם נזק, ולא היו נפגעים, 4 חשודים נעצרו.</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מדובר צה"ל נמסרה הודעה על</a:t>
            </a:r>
            <a:r>
              <a:rPr b="1" lang="en-GB" sz="1100">
                <a:solidFill>
                  <a:schemeClr val="dk1"/>
                </a:solidFill>
                <a:latin typeface="Assistant"/>
                <a:ea typeface="Assistant"/>
                <a:cs typeface="Assistant"/>
                <a:sym typeface="Assistant"/>
              </a:rPr>
              <a:t> 210 חטופים בשבי חמאס</a:t>
            </a:r>
            <a:r>
              <a:rPr lang="en-GB" sz="1100">
                <a:solidFill>
                  <a:schemeClr val="dk1"/>
                </a:solidFill>
                <a:latin typeface="Assistant"/>
                <a:ea typeface="Assistant"/>
                <a:cs typeface="Assistant"/>
                <a:sym typeface="Assistant"/>
              </a:rPr>
              <a:t>, וכי המטרה שלנו היא להשיב את החטופים הביתה.</a:t>
            </a:r>
            <a:endParaRPr sz="1100">
              <a:solidFill>
                <a:schemeClr val="dk1"/>
              </a:solidFill>
              <a:latin typeface="Assistant"/>
              <a:ea typeface="Assistant"/>
              <a:cs typeface="Assistant"/>
              <a:sym typeface="Assistant"/>
            </a:endParaRPr>
          </a:p>
          <a:p>
            <a:pPr indent="0" lvl="0" marL="457200" rtl="1" algn="just">
              <a:lnSpc>
                <a:spcPct val="115000"/>
              </a:lnSpc>
              <a:spcBef>
                <a:spcPts val="80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u="sng">
                <a:solidFill>
                  <a:schemeClr val="dk1"/>
                </a:solidFill>
                <a:latin typeface="Assistant"/>
                <a:ea typeface="Assistant"/>
                <a:cs typeface="Assistant"/>
                <a:sym typeface="Assistant"/>
              </a:rPr>
              <a:t>סיכום השבוע השני למלחמה:</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בגזרה הדרומית:</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תוקף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a:t>
            </a:r>
            <a:r>
              <a:rPr b="1" lang="en-GB" sz="1100">
                <a:solidFill>
                  <a:schemeClr val="dk1"/>
                </a:solidFill>
                <a:latin typeface="Assistant"/>
                <a:ea typeface="Assistant"/>
                <a:cs typeface="Assistant"/>
                <a:sym typeface="Assistant"/>
              </a:rPr>
              <a:t>ופגע בעוצמה בשלטון חמאס</a:t>
            </a:r>
            <a:r>
              <a:rPr lang="en-GB" sz="11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ביום רביעי בערב, נפגע </a:t>
            </a:r>
            <a:r>
              <a:rPr b="1" lang="en-GB" sz="1100">
                <a:solidFill>
                  <a:schemeClr val="dk1"/>
                </a:solidFill>
                <a:latin typeface="Assistant"/>
                <a:ea typeface="Assistant"/>
                <a:cs typeface="Assistant"/>
                <a:sym typeface="Assistant"/>
              </a:rPr>
              <a:t>בית חולים במרכז עזה</a:t>
            </a:r>
            <a:r>
              <a:rPr lang="en-GB" sz="1100">
                <a:solidFill>
                  <a:schemeClr val="dk1"/>
                </a:solidFill>
                <a:latin typeface="Assistant"/>
                <a:ea typeface="Assistant"/>
                <a:cs typeface="Assistant"/>
                <a:sym typeface="Assistant"/>
              </a:rPr>
              <a:t>. מדובר צה״ל נמסר לאחר תחקיר מקיף: המקור לפגיעה הינו ירי רקטי כושל של ארגון הג'יהאד האיסלאמי.</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לאחר קריאתה של ישראל </a:t>
            </a:r>
            <a:r>
              <a:rPr b="1" lang="en-GB" sz="1100">
                <a:solidFill>
                  <a:schemeClr val="dk1"/>
                </a:solidFill>
                <a:latin typeface="Assistant"/>
                <a:ea typeface="Assistant"/>
                <a:cs typeface="Assistant"/>
                <a:sym typeface="Assistant"/>
              </a:rPr>
              <a:t>לתושבי עזה לנוע לעבר דרום הרצועה</a:t>
            </a:r>
            <a:r>
              <a:rPr lang="en-GB" sz="1100">
                <a:solidFill>
                  <a:schemeClr val="dk1"/>
                </a:solidFill>
                <a:latin typeface="Assistant"/>
                <a:ea typeface="Assistant"/>
                <a:cs typeface="Assistant"/>
                <a:sym typeface="Assistant"/>
              </a:rPr>
              <a:t>, כמיליון תושבים התפנו מבתיהם. לצד זאת, בצל מאמצי המדינה למנוע פגיעה בבלתי מעורבים, ארגון הטרור חמאס מנסה למנוע מתושבים להתפנות.</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בגזרה הצפונית:</a:t>
            </a:r>
            <a:endParaRPr sz="1100">
              <a:solidFill>
                <a:srgbClr val="980000"/>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סיכל ניסיונות חדירה של חוליות מחבלים, ו</a:t>
            </a:r>
            <a:r>
              <a:rPr b="1" lang="en-GB" sz="1100">
                <a:solidFill>
                  <a:schemeClr val="dk1"/>
                </a:solidFill>
                <a:latin typeface="Assistant"/>
                <a:ea typeface="Assistant"/>
                <a:cs typeface="Assistant"/>
                <a:sym typeface="Assistant"/>
              </a:rPr>
              <a:t>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 ל</a:t>
            </a:r>
            <a:r>
              <a:rPr b="1" lang="en-GB" sz="1100">
                <a:solidFill>
                  <a:schemeClr val="dk1"/>
                </a:solidFill>
                <a:latin typeface="Assistant"/>
                <a:ea typeface="Assistant"/>
                <a:cs typeface="Assistant"/>
                <a:sym typeface="Assistant"/>
              </a:rPr>
              <a:t>פינוי יישובים בקרבת גבול הצפון</a:t>
            </a:r>
            <a:r>
              <a:rPr lang="en-GB"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בוצע ירי לעבר כוח צה"ל שפעל במרחב ישוב מרגליות, הלוחמים הגיבו בירי. </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נעצרו עשרות מעורבים בטרור ומבוקשים.</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בעולם:</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נרשמת תמיכה של </a:t>
            </a:r>
            <a:r>
              <a:rPr b="1" lang="en-GB" sz="1100">
                <a:solidFill>
                  <a:schemeClr val="dk1"/>
                </a:solidFill>
                <a:latin typeface="Assistant"/>
                <a:ea typeface="Assistant"/>
                <a:cs typeface="Assistant"/>
                <a:sym typeface="Assistant"/>
              </a:rPr>
              <a:t>מנהיגי העולם</a:t>
            </a:r>
            <a:r>
              <a:rPr lang="en-GB" sz="1100">
                <a:solidFill>
                  <a:schemeClr val="dk1"/>
                </a:solidFill>
                <a:latin typeface="Assistant"/>
                <a:ea typeface="Assistant"/>
                <a:cs typeface="Assistant"/>
                <a:sym typeface="Assistant"/>
              </a:rPr>
              <a:t> בישראל, וחלקם הגיע להביע תמיכה כאן בארץ. קהילות יהודיות רבות ברחבי העולם מפגינות תמיכה בישראל </a:t>
            </a:r>
            <a:r>
              <a:rPr b="1" lang="en-GB" sz="1100">
                <a:solidFill>
                  <a:schemeClr val="dk1"/>
                </a:solidFill>
                <a:latin typeface="Assistant"/>
                <a:ea typeface="Assistant"/>
                <a:cs typeface="Assistant"/>
                <a:sym typeface="Assistant"/>
              </a:rPr>
              <a:t>ומפעילות לחץ בינלאומי כבד לשחרור החטופים בעזה.</a:t>
            </a:r>
            <a:endParaRPr sz="1100">
              <a:solidFill>
                <a:schemeClr val="dk1"/>
              </a:solidFill>
              <a:latin typeface="Assistant"/>
              <a:ea typeface="Assistant"/>
              <a:cs typeface="Assistant"/>
              <a:sym typeface="Assistant"/>
            </a:endParaRPr>
          </a:p>
        </p:txBody>
      </p:sp>
      <p:sp>
        <p:nvSpPr>
          <p:cNvPr id="55" name="Google Shape;55;p13"/>
          <p:cNvSpPr txBox="1"/>
          <p:nvPr/>
        </p:nvSpPr>
        <p:spPr>
          <a:xfrm>
            <a:off x="470850" y="1593350"/>
            <a:ext cx="60729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
        <p:nvSpPr>
          <p:cNvPr id="56" name="Google Shape;56;p13"/>
          <p:cNvSpPr txBox="1"/>
          <p:nvPr/>
        </p:nvSpPr>
        <p:spPr>
          <a:xfrm>
            <a:off x="1399800" y="455550"/>
            <a:ext cx="4058400" cy="579900"/>
          </a:xfrm>
          <a:prstGeom prst="rect">
            <a:avLst/>
          </a:prstGeom>
          <a:solidFill>
            <a:srgbClr val="E6E5E5"/>
          </a:solidFill>
          <a:ln cap="flat" cmpd="sng" w="9525">
            <a:solidFill>
              <a:srgbClr val="84A59A"/>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b="1" lang="en-GB" sz="2700">
                <a:solidFill>
                  <a:srgbClr val="84A59A"/>
                </a:solidFill>
                <a:latin typeface="Assistant"/>
                <a:ea typeface="Assistant"/>
                <a:cs typeface="Assistant"/>
                <a:sym typeface="Assistant"/>
              </a:rPr>
              <a:t>סיכום השבוע השני למלחמה</a:t>
            </a:r>
            <a:endParaRPr b="1" sz="2700">
              <a:solidFill>
                <a:srgbClr val="84A59A"/>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