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Lst>
  <p:sldSz cy="10693400" cx="7556500"/>
  <p:notesSz cx="6858000" cy="9144000"/>
  <p:embeddedFontLst>
    <p:embeddedFont>
      <p:font typeface="Assistant"/>
      <p:regular r:id="rId7"/>
      <p:bold r:id="rId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Assistant-regular.fntdata"/><Relationship Id="rId8" Type="http://schemas.openxmlformats.org/officeDocument/2006/relationships/font" Target="fonts/Assistant-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1" algn="r">
              <a:spcBef>
                <a:spcPts val="0"/>
              </a:spcBef>
              <a:spcAft>
                <a:spcPts val="0"/>
              </a:spcAft>
              <a:buNone/>
            </a:pPr>
            <a:r>
              <a:t/>
            </a:r>
            <a:endParaRPr/>
          </a:p>
          <a:p>
            <a:pPr indent="0" lvl="0" marL="0" rtl="1" algn="r">
              <a:spcBef>
                <a:spcPts val="0"/>
              </a:spcBef>
              <a:spcAft>
                <a:spcPts val="0"/>
              </a:spcAft>
              <a:buNone/>
            </a:pPr>
            <a:r>
              <a:t/>
            </a:r>
            <a:endParaRPr/>
          </a:p>
          <a:p>
            <a:pPr indent="0" lvl="0" marL="0" rtl="1" algn="r">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1792288" y="612775"/>
            <a:ext cx="5486400" cy="4114800"/>
          </a:xfrm>
          <a:prstGeom prst="rect">
            <a:avLst/>
          </a:prstGeom>
          <a:noFill/>
          <a:ln>
            <a:noFill/>
          </a:ln>
        </p:spPr>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3" name="Shape 83"/>
        <p:cNvGrpSpPr/>
        <p:nvPr/>
      </p:nvGrpSpPr>
      <p:grpSpPr>
        <a:xfrm>
          <a:off x="0" y="0"/>
          <a:ext cx="0" cy="0"/>
          <a:chOff x="0" y="0"/>
          <a:chExt cx="0" cy="0"/>
        </a:xfrm>
      </p:grpSpPr>
      <p:grpSp>
        <p:nvGrpSpPr>
          <p:cNvPr id="84" name="Google Shape;84;p13"/>
          <p:cNvGrpSpPr/>
          <p:nvPr/>
        </p:nvGrpSpPr>
        <p:grpSpPr>
          <a:xfrm>
            <a:off x="5874198" y="9215950"/>
            <a:ext cx="1430345" cy="1178665"/>
            <a:chOff x="-354205" y="202558"/>
            <a:chExt cx="512595" cy="422400"/>
          </a:xfrm>
        </p:grpSpPr>
        <p:sp>
          <p:nvSpPr>
            <p:cNvPr id="85" name="Google Shape;85;p13"/>
            <p:cNvSpPr/>
            <p:nvPr/>
          </p:nvSpPr>
          <p:spPr>
            <a:xfrm>
              <a:off x="-354205" y="202561"/>
              <a:ext cx="509120" cy="357017"/>
            </a:xfrm>
            <a:custGeom>
              <a:rect b="b" l="l" r="r" t="t"/>
              <a:pathLst>
                <a:path extrusionOk="0" h="357017" w="509120">
                  <a:moveTo>
                    <a:pt x="27248" y="0"/>
                  </a:moveTo>
                  <a:lnTo>
                    <a:pt x="481872" y="0"/>
                  </a:lnTo>
                  <a:cubicBezTo>
                    <a:pt x="489098" y="0"/>
                    <a:pt x="496029" y="2871"/>
                    <a:pt x="501139" y="7981"/>
                  </a:cubicBezTo>
                  <a:cubicBezTo>
                    <a:pt x="506249" y="13091"/>
                    <a:pt x="509120" y="20022"/>
                    <a:pt x="509120" y="27248"/>
                  </a:cubicBezTo>
                  <a:lnTo>
                    <a:pt x="509120" y="329769"/>
                  </a:lnTo>
                  <a:cubicBezTo>
                    <a:pt x="509120" y="336996"/>
                    <a:pt x="506249" y="343927"/>
                    <a:pt x="501139" y="349037"/>
                  </a:cubicBezTo>
                  <a:cubicBezTo>
                    <a:pt x="496029" y="354147"/>
                    <a:pt x="489098" y="357017"/>
                    <a:pt x="481872" y="357017"/>
                  </a:cubicBezTo>
                  <a:lnTo>
                    <a:pt x="27248" y="357017"/>
                  </a:lnTo>
                  <a:cubicBezTo>
                    <a:pt x="20022" y="357017"/>
                    <a:pt x="13091" y="354147"/>
                    <a:pt x="7981" y="349037"/>
                  </a:cubicBezTo>
                  <a:cubicBezTo>
                    <a:pt x="2871" y="343927"/>
                    <a:pt x="0" y="336996"/>
                    <a:pt x="0" y="329769"/>
                  </a:cubicBezTo>
                  <a:lnTo>
                    <a:pt x="0" y="27248"/>
                  </a:lnTo>
                  <a:cubicBezTo>
                    <a:pt x="0" y="20022"/>
                    <a:pt x="2871" y="13091"/>
                    <a:pt x="7981" y="7981"/>
                  </a:cubicBezTo>
                  <a:cubicBezTo>
                    <a:pt x="13091" y="2871"/>
                    <a:pt x="20022" y="0"/>
                    <a:pt x="27248"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3"/>
            <p:cNvSpPr txBox="1"/>
            <p:nvPr/>
          </p:nvSpPr>
          <p:spPr>
            <a:xfrm>
              <a:off x="-350711" y="202558"/>
              <a:ext cx="509100" cy="422400"/>
            </a:xfrm>
            <a:prstGeom prst="rect">
              <a:avLst/>
            </a:prstGeom>
            <a:noFill/>
            <a:ln>
              <a:noFill/>
            </a:ln>
          </p:spPr>
          <p:txBody>
            <a:bodyPr anchorCtr="0" anchor="ctr" bIns="50800" lIns="50800" spcFirstLastPara="1" rIns="50800" wrap="square" tIns="50800">
              <a:noAutofit/>
            </a:bodyPr>
            <a:lstStyle/>
            <a:p>
              <a:pPr indent="0" lvl="0" marL="0" marR="0" rtl="0" algn="ctr">
                <a:lnSpc>
                  <a:spcPct val="91000"/>
                </a:lnSpc>
                <a:spcBef>
                  <a:spcPts val="0"/>
                </a:spcBef>
                <a:spcAft>
                  <a:spcPts val="0"/>
                </a:spcAft>
                <a:buNone/>
              </a:pPr>
              <a:r>
                <a:rPr b="1" i="0" lang="en-US" sz="3200" u="none" cap="none" strike="noStrike">
                  <a:solidFill>
                    <a:srgbClr val="FFFFFF"/>
                  </a:solidFill>
                  <a:latin typeface="Assistant"/>
                  <a:ea typeface="Assistant"/>
                  <a:cs typeface="Assistant"/>
                  <a:sym typeface="Assistant"/>
                </a:rPr>
                <a:t>1,</a:t>
              </a:r>
              <a:r>
                <a:rPr b="1" lang="en-US" sz="3200">
                  <a:solidFill>
                    <a:srgbClr val="FFFFFF"/>
                  </a:solidFill>
                  <a:latin typeface="Assistant"/>
                  <a:ea typeface="Assistant"/>
                  <a:cs typeface="Assistant"/>
                  <a:sym typeface="Assistant"/>
                </a:rPr>
                <a:t>850</a:t>
              </a:r>
              <a:endParaRPr b="1" sz="3200">
                <a:latin typeface="Assistant"/>
                <a:ea typeface="Assistant"/>
                <a:cs typeface="Assistant"/>
                <a:sym typeface="Assistant"/>
              </a:endParaRPr>
            </a:p>
            <a:p>
              <a:pPr indent="0" lvl="0" marL="0" marR="0" rtl="0" algn="ctr">
                <a:lnSpc>
                  <a:spcPct val="90994"/>
                </a:lnSpc>
                <a:spcBef>
                  <a:spcPts val="0"/>
                </a:spcBef>
                <a:spcAft>
                  <a:spcPts val="0"/>
                </a:spcAft>
                <a:buNone/>
              </a:pPr>
              <a:r>
                <a:rPr i="0" lang="en-US" sz="1599" u="none" cap="none" strike="noStrike">
                  <a:solidFill>
                    <a:srgbClr val="FFFFFF"/>
                  </a:solidFill>
                  <a:latin typeface="Assistant"/>
                  <a:ea typeface="Assistant"/>
                  <a:cs typeface="Assistant"/>
                  <a:sym typeface="Assistant"/>
                </a:rPr>
                <a:t>מבוקשים נעצרו באיו״ש</a:t>
              </a:r>
              <a:endParaRPr>
                <a:latin typeface="Assistant"/>
                <a:ea typeface="Assistant"/>
                <a:cs typeface="Assistant"/>
                <a:sym typeface="Assistant"/>
              </a:endParaRPr>
            </a:p>
          </p:txBody>
        </p:sp>
      </p:grpSp>
      <p:grpSp>
        <p:nvGrpSpPr>
          <p:cNvPr id="87" name="Google Shape;87;p13"/>
          <p:cNvGrpSpPr/>
          <p:nvPr/>
        </p:nvGrpSpPr>
        <p:grpSpPr>
          <a:xfrm>
            <a:off x="5873893" y="4952963"/>
            <a:ext cx="1440359" cy="1321056"/>
            <a:chOff x="0" y="0"/>
            <a:chExt cx="516192" cy="473437"/>
          </a:xfrm>
        </p:grpSpPr>
        <p:sp>
          <p:nvSpPr>
            <p:cNvPr id="88" name="Google Shape;88;p13"/>
            <p:cNvSpPr/>
            <p:nvPr/>
          </p:nvSpPr>
          <p:spPr>
            <a:xfrm>
              <a:off x="0" y="0"/>
              <a:ext cx="516192" cy="473437"/>
            </a:xfrm>
            <a:custGeom>
              <a:rect b="b" l="l" r="r" t="t"/>
              <a:pathLst>
                <a:path extrusionOk="0" h="473437" w="516192">
                  <a:moveTo>
                    <a:pt x="26875" y="0"/>
                  </a:moveTo>
                  <a:lnTo>
                    <a:pt x="489317" y="0"/>
                  </a:lnTo>
                  <a:cubicBezTo>
                    <a:pt x="496445" y="0"/>
                    <a:pt x="503281" y="2831"/>
                    <a:pt x="508321" y="7871"/>
                  </a:cubicBezTo>
                  <a:cubicBezTo>
                    <a:pt x="513361" y="12912"/>
                    <a:pt x="516192" y="19747"/>
                    <a:pt x="516192" y="26875"/>
                  </a:cubicBezTo>
                  <a:lnTo>
                    <a:pt x="516192" y="446562"/>
                  </a:lnTo>
                  <a:cubicBezTo>
                    <a:pt x="516192" y="461404"/>
                    <a:pt x="504160" y="473437"/>
                    <a:pt x="489317" y="473437"/>
                  </a:cubicBezTo>
                  <a:lnTo>
                    <a:pt x="26875" y="473437"/>
                  </a:lnTo>
                  <a:cubicBezTo>
                    <a:pt x="12032" y="473437"/>
                    <a:pt x="0" y="461404"/>
                    <a:pt x="0" y="446562"/>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3"/>
            <p:cNvSpPr txBox="1"/>
            <p:nvPr/>
          </p:nvSpPr>
          <p:spPr>
            <a:xfrm>
              <a:off x="0" y="28575"/>
              <a:ext cx="516192" cy="444862"/>
            </a:xfrm>
            <a:prstGeom prst="rect">
              <a:avLst/>
            </a:prstGeom>
            <a:noFill/>
            <a:ln>
              <a:noFill/>
            </a:ln>
          </p:spPr>
          <p:txBody>
            <a:bodyPr anchorCtr="0" anchor="ctr" bIns="50800" lIns="50800" spcFirstLastPara="1" rIns="50800" wrap="square" tIns="50800">
              <a:noAutofit/>
            </a:bodyPr>
            <a:lstStyle/>
            <a:p>
              <a:pPr indent="0" lvl="0" marL="0" marR="0" rtl="0" algn="ctr">
                <a:lnSpc>
                  <a:spcPct val="91000"/>
                </a:lnSpc>
                <a:spcBef>
                  <a:spcPts val="0"/>
                </a:spcBef>
                <a:spcAft>
                  <a:spcPts val="0"/>
                </a:spcAft>
                <a:buNone/>
              </a:pPr>
              <a:r>
                <a:rPr i="0" lang="en-US" sz="1300" u="none" cap="none" strike="noStrike">
                  <a:solidFill>
                    <a:srgbClr val="FFFFFF"/>
                  </a:solidFill>
                  <a:latin typeface="Assistant"/>
                  <a:ea typeface="Assistant"/>
                  <a:cs typeface="Assistant"/>
                  <a:sym typeface="Assistant"/>
                </a:rPr>
                <a:t>מעל </a:t>
              </a:r>
              <a:endParaRPr sz="1200">
                <a:latin typeface="Assistant"/>
                <a:ea typeface="Assistant"/>
                <a:cs typeface="Assistant"/>
                <a:sym typeface="Assistant"/>
              </a:endParaRPr>
            </a:p>
            <a:p>
              <a:pPr indent="0" lvl="0" marL="0" marR="0" rtl="0" algn="ctr">
                <a:lnSpc>
                  <a:spcPct val="91000"/>
                </a:lnSpc>
                <a:spcBef>
                  <a:spcPts val="0"/>
                </a:spcBef>
                <a:spcAft>
                  <a:spcPts val="0"/>
                </a:spcAft>
                <a:buNone/>
              </a:pPr>
              <a:r>
                <a:rPr b="1" i="0" lang="en-US" sz="3100" u="none" cap="none" strike="noStrike">
                  <a:solidFill>
                    <a:srgbClr val="FFFFFF"/>
                  </a:solidFill>
                  <a:latin typeface="Assistant"/>
                  <a:ea typeface="Assistant"/>
                  <a:cs typeface="Assistant"/>
                  <a:sym typeface="Assistant"/>
                </a:rPr>
                <a:t>1</a:t>
              </a:r>
              <a:r>
                <a:rPr b="1" lang="en-US" sz="3100">
                  <a:solidFill>
                    <a:srgbClr val="FFFFFF"/>
                  </a:solidFill>
                  <a:latin typeface="Assistant"/>
                  <a:ea typeface="Assistant"/>
                  <a:cs typeface="Assistant"/>
                  <a:sym typeface="Assistant"/>
                </a:rPr>
                <a:t>6</a:t>
              </a:r>
              <a:r>
                <a:rPr b="1" i="0" lang="en-US" sz="3100" u="none" cap="none" strike="noStrike">
                  <a:solidFill>
                    <a:srgbClr val="FFFFFF"/>
                  </a:solidFill>
                  <a:latin typeface="Assistant"/>
                  <a:ea typeface="Assistant"/>
                  <a:cs typeface="Assistant"/>
                  <a:sym typeface="Assistant"/>
                </a:rPr>
                <a:t>,000</a:t>
              </a:r>
              <a:endParaRPr b="1" sz="1200">
                <a:latin typeface="Assistant"/>
                <a:ea typeface="Assistant"/>
                <a:cs typeface="Assistant"/>
                <a:sym typeface="Assistant"/>
              </a:endParaRPr>
            </a:p>
            <a:p>
              <a:pPr indent="0" lvl="0" marL="0" marR="0" rtl="0" algn="ctr">
                <a:lnSpc>
                  <a:spcPct val="90994"/>
                </a:lnSpc>
                <a:spcBef>
                  <a:spcPts val="0"/>
                </a:spcBef>
                <a:spcAft>
                  <a:spcPts val="0"/>
                </a:spcAft>
                <a:buNone/>
              </a:pPr>
              <a:r>
                <a:rPr i="0" lang="en-US" sz="1399" u="none" cap="none" strike="noStrike">
                  <a:solidFill>
                    <a:srgbClr val="FFFFFF"/>
                  </a:solidFill>
                  <a:latin typeface="Assistant"/>
                  <a:ea typeface="Assistant"/>
                  <a:cs typeface="Assistant"/>
                  <a:sym typeface="Assistant"/>
                </a:rPr>
                <a:t>מטרות אסטרטגיות הותקפו בעזה</a:t>
              </a:r>
              <a:endParaRPr sz="1200">
                <a:latin typeface="Assistant"/>
                <a:ea typeface="Assistant"/>
                <a:cs typeface="Assistant"/>
                <a:sym typeface="Assistant"/>
              </a:endParaRPr>
            </a:p>
          </p:txBody>
        </p:sp>
      </p:grpSp>
      <p:grpSp>
        <p:nvGrpSpPr>
          <p:cNvPr id="90" name="Google Shape;90;p13"/>
          <p:cNvGrpSpPr/>
          <p:nvPr/>
        </p:nvGrpSpPr>
        <p:grpSpPr>
          <a:xfrm>
            <a:off x="5873900" y="7899875"/>
            <a:ext cx="1440660" cy="1148511"/>
            <a:chOff x="3" y="0"/>
            <a:chExt cx="516300" cy="411600"/>
          </a:xfrm>
        </p:grpSpPr>
        <p:sp>
          <p:nvSpPr>
            <p:cNvPr id="91" name="Google Shape;91;p13"/>
            <p:cNvSpPr/>
            <p:nvPr/>
          </p:nvSpPr>
          <p:spPr>
            <a:xfrm>
              <a:off x="3" y="0"/>
              <a:ext cx="516192" cy="411462"/>
            </a:xfrm>
            <a:custGeom>
              <a:rect b="b" l="l" r="r" t="t"/>
              <a:pathLst>
                <a:path extrusionOk="0" h="357017" w="516192">
                  <a:moveTo>
                    <a:pt x="26875" y="0"/>
                  </a:moveTo>
                  <a:lnTo>
                    <a:pt x="489317" y="0"/>
                  </a:lnTo>
                  <a:cubicBezTo>
                    <a:pt x="496445" y="0"/>
                    <a:pt x="503281" y="2831"/>
                    <a:pt x="508321" y="7871"/>
                  </a:cubicBezTo>
                  <a:cubicBezTo>
                    <a:pt x="513361" y="12912"/>
                    <a:pt x="516192" y="19747"/>
                    <a:pt x="516192" y="26875"/>
                  </a:cubicBezTo>
                  <a:lnTo>
                    <a:pt x="516192" y="330143"/>
                  </a:lnTo>
                  <a:cubicBezTo>
                    <a:pt x="516192" y="344985"/>
                    <a:pt x="504160" y="357017"/>
                    <a:pt x="489317" y="357017"/>
                  </a:cubicBezTo>
                  <a:lnTo>
                    <a:pt x="26875" y="357017"/>
                  </a:lnTo>
                  <a:cubicBezTo>
                    <a:pt x="12032" y="357017"/>
                    <a:pt x="0" y="344985"/>
                    <a:pt x="0" y="330143"/>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3"/>
            <p:cNvSpPr txBox="1"/>
            <p:nvPr/>
          </p:nvSpPr>
          <p:spPr>
            <a:xfrm>
              <a:off x="3" y="0"/>
              <a:ext cx="516300" cy="411600"/>
            </a:xfrm>
            <a:prstGeom prst="rect">
              <a:avLst/>
            </a:prstGeom>
            <a:noFill/>
            <a:ln>
              <a:noFill/>
            </a:ln>
          </p:spPr>
          <p:txBody>
            <a:bodyPr anchorCtr="0" anchor="ctr" bIns="50800" lIns="50800" spcFirstLastPara="1" rIns="50800" wrap="square" tIns="50800">
              <a:noAutofit/>
            </a:bodyPr>
            <a:lstStyle/>
            <a:p>
              <a:pPr indent="0" lvl="0" marL="0" rtl="0" algn="ctr">
                <a:lnSpc>
                  <a:spcPct val="91000"/>
                </a:lnSpc>
                <a:spcBef>
                  <a:spcPts val="0"/>
                </a:spcBef>
                <a:spcAft>
                  <a:spcPts val="0"/>
                </a:spcAft>
                <a:buClr>
                  <a:schemeClr val="dk1"/>
                </a:buClr>
                <a:buFont typeface="Arial"/>
                <a:buNone/>
              </a:pPr>
              <a:r>
                <a:rPr lang="en-US">
                  <a:solidFill>
                    <a:schemeClr val="lt1"/>
                  </a:solidFill>
                  <a:latin typeface="Assistant"/>
                  <a:ea typeface="Assistant"/>
                  <a:cs typeface="Assistant"/>
                  <a:sym typeface="Assistant"/>
                </a:rPr>
                <a:t>מעל</a:t>
              </a:r>
              <a:endParaRPr sz="1300">
                <a:solidFill>
                  <a:schemeClr val="dk1"/>
                </a:solidFill>
                <a:latin typeface="Assistant"/>
                <a:ea typeface="Assistant"/>
                <a:cs typeface="Assistant"/>
                <a:sym typeface="Assistant"/>
              </a:endParaRPr>
            </a:p>
            <a:p>
              <a:pPr indent="0" lvl="0" marL="0" rtl="0" algn="ctr">
                <a:lnSpc>
                  <a:spcPct val="91000"/>
                </a:lnSpc>
                <a:spcBef>
                  <a:spcPts val="0"/>
                </a:spcBef>
                <a:spcAft>
                  <a:spcPts val="0"/>
                </a:spcAft>
                <a:buClr>
                  <a:schemeClr val="dk1"/>
                </a:buClr>
                <a:buFont typeface="Arial"/>
                <a:buNone/>
              </a:pPr>
              <a:r>
                <a:rPr b="1" lang="en-US" sz="3200">
                  <a:solidFill>
                    <a:schemeClr val="lt1"/>
                  </a:solidFill>
                  <a:latin typeface="Assistant"/>
                  <a:ea typeface="Assistant"/>
                  <a:cs typeface="Assistant"/>
                  <a:sym typeface="Assistant"/>
                </a:rPr>
                <a:t>6000</a:t>
              </a:r>
              <a:endParaRPr b="1" sz="3400">
                <a:solidFill>
                  <a:srgbClr val="FFFFFF"/>
                </a:solidFill>
                <a:latin typeface="Assistant"/>
                <a:ea typeface="Assistant"/>
                <a:cs typeface="Assistant"/>
                <a:sym typeface="Assistant"/>
              </a:endParaRPr>
            </a:p>
            <a:p>
              <a:pPr indent="0" lvl="0" marL="0" marR="0" rtl="1" algn="ctr">
                <a:lnSpc>
                  <a:spcPct val="90994"/>
                </a:lnSpc>
                <a:spcBef>
                  <a:spcPts val="0"/>
                </a:spcBef>
                <a:spcAft>
                  <a:spcPts val="0"/>
                </a:spcAft>
                <a:buNone/>
              </a:pPr>
              <a:r>
                <a:rPr lang="en-US" sz="1399">
                  <a:solidFill>
                    <a:srgbClr val="FFFFFF"/>
                  </a:solidFill>
                  <a:latin typeface="Assistant"/>
                  <a:ea typeface="Assistant"/>
                  <a:cs typeface="Assistant"/>
                  <a:sym typeface="Assistant"/>
                </a:rPr>
                <a:t>אמצעי לחימה אותרו ברצועת עזה</a:t>
              </a:r>
              <a:endParaRPr sz="1200">
                <a:latin typeface="Assistant"/>
                <a:ea typeface="Assistant"/>
                <a:cs typeface="Assistant"/>
                <a:sym typeface="Assistant"/>
              </a:endParaRPr>
            </a:p>
          </p:txBody>
        </p:sp>
      </p:grpSp>
      <p:grpSp>
        <p:nvGrpSpPr>
          <p:cNvPr id="93" name="Google Shape;93;p13"/>
          <p:cNvGrpSpPr/>
          <p:nvPr/>
        </p:nvGrpSpPr>
        <p:grpSpPr>
          <a:xfrm>
            <a:off x="5874043" y="3621596"/>
            <a:ext cx="1440382" cy="1178997"/>
            <a:chOff x="0" y="0"/>
            <a:chExt cx="516192" cy="422519"/>
          </a:xfrm>
        </p:grpSpPr>
        <p:sp>
          <p:nvSpPr>
            <p:cNvPr id="94" name="Google Shape;94;p13"/>
            <p:cNvSpPr/>
            <p:nvPr/>
          </p:nvSpPr>
          <p:spPr>
            <a:xfrm>
              <a:off x="0" y="0"/>
              <a:ext cx="516192" cy="422519"/>
            </a:xfrm>
            <a:custGeom>
              <a:rect b="b" l="l" r="r" t="t"/>
              <a:pathLst>
                <a:path extrusionOk="0" h="422519" w="516192">
                  <a:moveTo>
                    <a:pt x="26875" y="0"/>
                  </a:moveTo>
                  <a:lnTo>
                    <a:pt x="489317" y="0"/>
                  </a:lnTo>
                  <a:cubicBezTo>
                    <a:pt x="496445" y="0"/>
                    <a:pt x="503281" y="2831"/>
                    <a:pt x="508321" y="7871"/>
                  </a:cubicBezTo>
                  <a:cubicBezTo>
                    <a:pt x="513361" y="12912"/>
                    <a:pt x="516192" y="19747"/>
                    <a:pt x="516192" y="26875"/>
                  </a:cubicBezTo>
                  <a:lnTo>
                    <a:pt x="516192" y="395644"/>
                  </a:lnTo>
                  <a:cubicBezTo>
                    <a:pt x="516192" y="410486"/>
                    <a:pt x="504160" y="422519"/>
                    <a:pt x="489317" y="422519"/>
                  </a:cubicBezTo>
                  <a:lnTo>
                    <a:pt x="26875" y="422519"/>
                  </a:lnTo>
                  <a:cubicBezTo>
                    <a:pt x="12032" y="422519"/>
                    <a:pt x="0" y="410486"/>
                    <a:pt x="0" y="395644"/>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3"/>
            <p:cNvSpPr txBox="1"/>
            <p:nvPr/>
          </p:nvSpPr>
          <p:spPr>
            <a:xfrm>
              <a:off x="0" y="47625"/>
              <a:ext cx="516192" cy="374894"/>
            </a:xfrm>
            <a:prstGeom prst="rect">
              <a:avLst/>
            </a:prstGeom>
            <a:noFill/>
            <a:ln>
              <a:noFill/>
            </a:ln>
          </p:spPr>
          <p:txBody>
            <a:bodyPr anchorCtr="0" anchor="ctr" bIns="50800" lIns="50800" spcFirstLastPara="1" rIns="50800" wrap="square" tIns="50800">
              <a:noAutofit/>
            </a:bodyPr>
            <a:lstStyle/>
            <a:p>
              <a:pPr indent="0" lvl="0" marL="0" marR="0" rtl="1" algn="ctr">
                <a:lnSpc>
                  <a:spcPct val="91000"/>
                </a:lnSpc>
                <a:spcBef>
                  <a:spcPts val="0"/>
                </a:spcBef>
                <a:spcAft>
                  <a:spcPts val="0"/>
                </a:spcAft>
                <a:buNone/>
              </a:pPr>
              <a:r>
                <a:rPr b="1" i="0" lang="en-US" sz="2300" u="none" cap="none" strike="noStrike">
                  <a:solidFill>
                    <a:srgbClr val="FFFFFF"/>
                  </a:solidFill>
                  <a:latin typeface="Assistant"/>
                  <a:ea typeface="Assistant"/>
                  <a:cs typeface="Assistant"/>
                  <a:sym typeface="Assistant"/>
                </a:rPr>
                <a:t>הישגי צה</a:t>
              </a:r>
              <a:r>
                <a:rPr b="1" lang="en-US" sz="2300">
                  <a:solidFill>
                    <a:srgbClr val="FFFFFF"/>
                  </a:solidFill>
                  <a:latin typeface="Assistant"/>
                  <a:ea typeface="Assistant"/>
                  <a:cs typeface="Assistant"/>
                  <a:sym typeface="Assistant"/>
                </a:rPr>
                <a:t>״</a:t>
              </a:r>
              <a:r>
                <a:rPr b="1" i="0" lang="en-US" sz="2300" u="none" cap="none" strike="noStrike">
                  <a:solidFill>
                    <a:srgbClr val="FFFFFF"/>
                  </a:solidFill>
                  <a:latin typeface="Assistant"/>
                  <a:ea typeface="Assistant"/>
                  <a:cs typeface="Assistant"/>
                  <a:sym typeface="Assistant"/>
                </a:rPr>
                <a:t>ל במספרים:</a:t>
              </a:r>
              <a:endParaRPr b="1" sz="1200">
                <a:latin typeface="Assistant"/>
                <a:ea typeface="Assistant"/>
                <a:cs typeface="Assistant"/>
                <a:sym typeface="Assistant"/>
              </a:endParaRPr>
            </a:p>
          </p:txBody>
        </p:sp>
      </p:grpSp>
      <p:grpSp>
        <p:nvGrpSpPr>
          <p:cNvPr id="96" name="Google Shape;96;p13"/>
          <p:cNvGrpSpPr/>
          <p:nvPr/>
        </p:nvGrpSpPr>
        <p:grpSpPr>
          <a:xfrm>
            <a:off x="5873893" y="6426420"/>
            <a:ext cx="1440359" cy="1321056"/>
            <a:chOff x="0" y="0"/>
            <a:chExt cx="516192" cy="473437"/>
          </a:xfrm>
        </p:grpSpPr>
        <p:sp>
          <p:nvSpPr>
            <p:cNvPr id="97" name="Google Shape;97;p13"/>
            <p:cNvSpPr/>
            <p:nvPr/>
          </p:nvSpPr>
          <p:spPr>
            <a:xfrm>
              <a:off x="0" y="0"/>
              <a:ext cx="516192" cy="473437"/>
            </a:xfrm>
            <a:custGeom>
              <a:rect b="b" l="l" r="r" t="t"/>
              <a:pathLst>
                <a:path extrusionOk="0" h="473437" w="516192">
                  <a:moveTo>
                    <a:pt x="26875" y="0"/>
                  </a:moveTo>
                  <a:lnTo>
                    <a:pt x="489317" y="0"/>
                  </a:lnTo>
                  <a:cubicBezTo>
                    <a:pt x="496445" y="0"/>
                    <a:pt x="503281" y="2831"/>
                    <a:pt x="508321" y="7871"/>
                  </a:cubicBezTo>
                  <a:cubicBezTo>
                    <a:pt x="513361" y="12912"/>
                    <a:pt x="516192" y="19747"/>
                    <a:pt x="516192" y="26875"/>
                  </a:cubicBezTo>
                  <a:lnTo>
                    <a:pt x="516192" y="446562"/>
                  </a:lnTo>
                  <a:cubicBezTo>
                    <a:pt x="516192" y="461404"/>
                    <a:pt x="504160" y="473437"/>
                    <a:pt x="489317" y="473437"/>
                  </a:cubicBezTo>
                  <a:lnTo>
                    <a:pt x="26875" y="473437"/>
                  </a:lnTo>
                  <a:cubicBezTo>
                    <a:pt x="12032" y="473437"/>
                    <a:pt x="0" y="461404"/>
                    <a:pt x="0" y="446562"/>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3"/>
            <p:cNvSpPr txBox="1"/>
            <p:nvPr/>
          </p:nvSpPr>
          <p:spPr>
            <a:xfrm>
              <a:off x="0" y="28575"/>
              <a:ext cx="516192" cy="444862"/>
            </a:xfrm>
            <a:prstGeom prst="rect">
              <a:avLst/>
            </a:prstGeom>
            <a:noFill/>
            <a:ln>
              <a:noFill/>
            </a:ln>
          </p:spPr>
          <p:txBody>
            <a:bodyPr anchorCtr="0" anchor="ctr" bIns="50800" lIns="50800" spcFirstLastPara="1" rIns="50800" wrap="square" tIns="50800">
              <a:noAutofit/>
            </a:bodyPr>
            <a:lstStyle/>
            <a:p>
              <a:pPr indent="0" lvl="0" marL="0" marR="0" rtl="0" algn="ctr">
                <a:lnSpc>
                  <a:spcPct val="91000"/>
                </a:lnSpc>
                <a:spcBef>
                  <a:spcPts val="0"/>
                </a:spcBef>
                <a:spcAft>
                  <a:spcPts val="0"/>
                </a:spcAft>
                <a:buNone/>
              </a:pPr>
              <a:r>
                <a:rPr i="0" lang="en-US" u="none" cap="none" strike="noStrike">
                  <a:solidFill>
                    <a:srgbClr val="FFFFFF"/>
                  </a:solidFill>
                  <a:latin typeface="Assistant"/>
                  <a:ea typeface="Assistant"/>
                  <a:cs typeface="Assistant"/>
                  <a:sym typeface="Assistant"/>
                </a:rPr>
                <a:t>מעל</a:t>
              </a:r>
              <a:endParaRPr sz="1300">
                <a:latin typeface="Assistant"/>
                <a:ea typeface="Assistant"/>
                <a:cs typeface="Assistant"/>
                <a:sym typeface="Assistant"/>
              </a:endParaRPr>
            </a:p>
            <a:p>
              <a:pPr indent="0" lvl="0" marL="0" marR="0" rtl="1" algn="ctr">
                <a:lnSpc>
                  <a:spcPct val="91000"/>
                </a:lnSpc>
                <a:spcBef>
                  <a:spcPts val="0"/>
                </a:spcBef>
                <a:spcAft>
                  <a:spcPts val="0"/>
                </a:spcAft>
                <a:buNone/>
              </a:pPr>
              <a:r>
                <a:rPr b="1" lang="en-US" sz="3200">
                  <a:solidFill>
                    <a:srgbClr val="FFFFFF"/>
                  </a:solidFill>
                  <a:latin typeface="Assistant"/>
                  <a:ea typeface="Assistant"/>
                  <a:cs typeface="Assistant"/>
                  <a:sym typeface="Assistant"/>
                </a:rPr>
                <a:t>5,000</a:t>
              </a:r>
              <a:endParaRPr b="1" sz="1300">
                <a:latin typeface="Assistant"/>
                <a:ea typeface="Assistant"/>
                <a:cs typeface="Assistant"/>
                <a:sym typeface="Assistant"/>
              </a:endParaRPr>
            </a:p>
            <a:p>
              <a:pPr indent="0" lvl="0" marL="0" marR="0" rtl="0" algn="ctr">
                <a:lnSpc>
                  <a:spcPct val="91000"/>
                </a:lnSpc>
                <a:spcBef>
                  <a:spcPts val="0"/>
                </a:spcBef>
                <a:spcAft>
                  <a:spcPts val="0"/>
                </a:spcAft>
                <a:buNone/>
              </a:pPr>
              <a:r>
                <a:rPr i="0" lang="en-US" sz="1300" u="none" cap="none" strike="noStrike">
                  <a:solidFill>
                    <a:srgbClr val="FFFFFF"/>
                  </a:solidFill>
                  <a:latin typeface="Assistant"/>
                  <a:ea typeface="Assistant"/>
                  <a:cs typeface="Assistant"/>
                  <a:sym typeface="Assistant"/>
                </a:rPr>
                <a:t>מטרות הותקפו בעזה בפעילות </a:t>
              </a:r>
              <a:r>
                <a:rPr lang="en-US" sz="1300">
                  <a:solidFill>
                    <a:srgbClr val="FFFFFF"/>
                  </a:solidFill>
                  <a:latin typeface="Assistant"/>
                  <a:ea typeface="Assistant"/>
                  <a:cs typeface="Assistant"/>
                  <a:sym typeface="Assistant"/>
                </a:rPr>
                <a:t>משולבת</a:t>
              </a:r>
              <a:endParaRPr sz="1300">
                <a:latin typeface="Assistant"/>
                <a:ea typeface="Assistant"/>
                <a:cs typeface="Assistant"/>
                <a:sym typeface="Assistant"/>
              </a:endParaRPr>
            </a:p>
          </p:txBody>
        </p:sp>
      </p:grpSp>
      <p:sp>
        <p:nvSpPr>
          <p:cNvPr id="99" name="Google Shape;99;p13"/>
          <p:cNvSpPr txBox="1"/>
          <p:nvPr/>
        </p:nvSpPr>
        <p:spPr>
          <a:xfrm>
            <a:off x="5764350" y="993925"/>
            <a:ext cx="1659600" cy="1383900"/>
          </a:xfrm>
          <a:prstGeom prst="rect">
            <a:avLst/>
          </a:prstGeom>
          <a:noFill/>
          <a:ln>
            <a:noFill/>
          </a:ln>
        </p:spPr>
        <p:txBody>
          <a:bodyPr anchorCtr="0" anchor="ctr" bIns="50800" lIns="50800" spcFirstLastPara="1" rIns="50800" wrap="square" tIns="50800">
            <a:noAutofit/>
          </a:bodyPr>
          <a:lstStyle/>
          <a:p>
            <a:pPr indent="0" lvl="0" marL="0" rtl="1" algn="ctr">
              <a:lnSpc>
                <a:spcPct val="91000"/>
              </a:lnSpc>
              <a:spcBef>
                <a:spcPts val="0"/>
              </a:spcBef>
              <a:spcAft>
                <a:spcPts val="0"/>
              </a:spcAft>
              <a:buClr>
                <a:schemeClr val="dk1"/>
              </a:buClr>
              <a:buFont typeface="Arial"/>
              <a:buNone/>
            </a:pPr>
            <a:r>
              <a:rPr b="1" lang="en-US" sz="2800">
                <a:solidFill>
                  <a:srgbClr val="066B57"/>
                </a:solidFill>
                <a:latin typeface="Assistant"/>
                <a:ea typeface="Assistant"/>
                <a:cs typeface="Assistant"/>
                <a:sym typeface="Assistant"/>
              </a:rPr>
              <a:t>היום ה-46 ללחימה</a:t>
            </a:r>
            <a:endParaRPr b="1" sz="1000">
              <a:latin typeface="Assistant"/>
              <a:ea typeface="Assistant"/>
              <a:cs typeface="Assistant"/>
              <a:sym typeface="Assistant"/>
            </a:endParaRPr>
          </a:p>
        </p:txBody>
      </p:sp>
      <p:grpSp>
        <p:nvGrpSpPr>
          <p:cNvPr id="100" name="Google Shape;100;p13"/>
          <p:cNvGrpSpPr/>
          <p:nvPr/>
        </p:nvGrpSpPr>
        <p:grpSpPr>
          <a:xfrm>
            <a:off x="5748648" y="2479350"/>
            <a:ext cx="1671715" cy="866408"/>
            <a:chOff x="0" y="-4"/>
            <a:chExt cx="599105" cy="310501"/>
          </a:xfrm>
        </p:grpSpPr>
        <p:sp>
          <p:nvSpPr>
            <p:cNvPr id="101" name="Google Shape;101;p13"/>
            <p:cNvSpPr/>
            <p:nvPr/>
          </p:nvSpPr>
          <p:spPr>
            <a:xfrm>
              <a:off x="0" y="0"/>
              <a:ext cx="599105" cy="310497"/>
            </a:xfrm>
            <a:custGeom>
              <a:rect b="b" l="l" r="r" t="t"/>
              <a:pathLst>
                <a:path extrusionOk="0" h="310497" w="599105">
                  <a:moveTo>
                    <a:pt x="23156" y="0"/>
                  </a:moveTo>
                  <a:lnTo>
                    <a:pt x="575949" y="0"/>
                  </a:lnTo>
                  <a:cubicBezTo>
                    <a:pt x="582090" y="0"/>
                    <a:pt x="587980" y="2440"/>
                    <a:pt x="592323" y="6782"/>
                  </a:cubicBezTo>
                  <a:cubicBezTo>
                    <a:pt x="596665" y="11125"/>
                    <a:pt x="599105" y="17014"/>
                    <a:pt x="599105" y="23156"/>
                  </a:cubicBezTo>
                  <a:lnTo>
                    <a:pt x="599105" y="287341"/>
                  </a:lnTo>
                  <a:cubicBezTo>
                    <a:pt x="599105" y="293483"/>
                    <a:pt x="596665" y="299372"/>
                    <a:pt x="592323" y="303715"/>
                  </a:cubicBezTo>
                  <a:cubicBezTo>
                    <a:pt x="587980" y="308057"/>
                    <a:pt x="582090" y="310497"/>
                    <a:pt x="575949" y="310497"/>
                  </a:cubicBezTo>
                  <a:lnTo>
                    <a:pt x="23156" y="310497"/>
                  </a:lnTo>
                  <a:cubicBezTo>
                    <a:pt x="10367" y="310497"/>
                    <a:pt x="0" y="300130"/>
                    <a:pt x="0" y="287341"/>
                  </a:cubicBezTo>
                  <a:lnTo>
                    <a:pt x="0" y="23156"/>
                  </a:lnTo>
                  <a:cubicBezTo>
                    <a:pt x="0" y="17014"/>
                    <a:pt x="2440" y="11125"/>
                    <a:pt x="6782" y="6782"/>
                  </a:cubicBezTo>
                  <a:cubicBezTo>
                    <a:pt x="11125" y="2440"/>
                    <a:pt x="17014" y="0"/>
                    <a:pt x="23156" y="0"/>
                  </a:cubicBezTo>
                  <a:close/>
                </a:path>
              </a:pathLst>
            </a:custGeom>
            <a:solidFill>
              <a:srgbClr val="7BA3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3"/>
            <p:cNvSpPr txBox="1"/>
            <p:nvPr/>
          </p:nvSpPr>
          <p:spPr>
            <a:xfrm>
              <a:off x="1" y="-4"/>
              <a:ext cx="599100" cy="310500"/>
            </a:xfrm>
            <a:prstGeom prst="rect">
              <a:avLst/>
            </a:prstGeom>
            <a:noFill/>
            <a:ln>
              <a:noFill/>
            </a:ln>
          </p:spPr>
          <p:txBody>
            <a:bodyPr anchorCtr="0" anchor="ctr" bIns="50800" lIns="50800" spcFirstLastPara="1" rIns="50800" wrap="square" tIns="50800">
              <a:noAutofit/>
            </a:bodyPr>
            <a:lstStyle/>
            <a:p>
              <a:pPr indent="0" lvl="0" marL="0" marR="0" rtl="1" algn="ctr">
                <a:lnSpc>
                  <a:spcPct val="91000"/>
                </a:lnSpc>
                <a:spcBef>
                  <a:spcPts val="0"/>
                </a:spcBef>
                <a:spcAft>
                  <a:spcPts val="0"/>
                </a:spcAft>
                <a:buNone/>
              </a:pPr>
              <a:r>
                <a:rPr b="1" lang="en-US" sz="1600">
                  <a:solidFill>
                    <a:srgbClr val="FFFFFF"/>
                  </a:solidFill>
                  <a:latin typeface="Assistant"/>
                  <a:ea typeface="Assistant"/>
                  <a:cs typeface="Assistant"/>
                  <a:sym typeface="Assistant"/>
                </a:rPr>
                <a:t>21</a:t>
              </a:r>
              <a:r>
                <a:rPr b="1" i="0" lang="en-US" sz="1600" u="none" cap="none" strike="noStrike">
                  <a:solidFill>
                    <a:srgbClr val="FFFFFF"/>
                  </a:solidFill>
                  <a:latin typeface="Assistant"/>
                  <a:ea typeface="Assistant"/>
                  <a:cs typeface="Assistant"/>
                  <a:sym typeface="Assistant"/>
                </a:rPr>
                <a:t> בנובמבר 2023</a:t>
              </a:r>
              <a:endParaRPr b="1" sz="1000">
                <a:latin typeface="Assistant"/>
                <a:ea typeface="Assistant"/>
                <a:cs typeface="Assistant"/>
                <a:sym typeface="Assistant"/>
              </a:endParaRPr>
            </a:p>
            <a:p>
              <a:pPr indent="0" lvl="0" marL="0" marR="0" rtl="1" algn="ctr">
                <a:lnSpc>
                  <a:spcPct val="91000"/>
                </a:lnSpc>
                <a:spcBef>
                  <a:spcPts val="0"/>
                </a:spcBef>
                <a:spcAft>
                  <a:spcPts val="0"/>
                </a:spcAft>
                <a:buNone/>
              </a:pPr>
              <a:r>
                <a:rPr b="1" lang="en-US">
                  <a:solidFill>
                    <a:srgbClr val="FFFFFF"/>
                  </a:solidFill>
                  <a:latin typeface="Assistant"/>
                  <a:ea typeface="Assistant"/>
                  <a:cs typeface="Assistant"/>
                  <a:sym typeface="Assistant"/>
                </a:rPr>
                <a:t>ח'</a:t>
              </a:r>
              <a:r>
                <a:rPr b="1" i="0" lang="en-US" u="none" cap="none" strike="noStrike">
                  <a:solidFill>
                    <a:srgbClr val="FFFFFF"/>
                  </a:solidFill>
                  <a:latin typeface="Assistant"/>
                  <a:ea typeface="Assistant"/>
                  <a:cs typeface="Assistant"/>
                  <a:sym typeface="Assistant"/>
                </a:rPr>
                <a:t> ב</a:t>
              </a:r>
              <a:r>
                <a:rPr b="1" lang="en-US">
                  <a:solidFill>
                    <a:srgbClr val="FFFFFF"/>
                  </a:solidFill>
                  <a:latin typeface="Assistant"/>
                  <a:ea typeface="Assistant"/>
                  <a:cs typeface="Assistant"/>
                  <a:sym typeface="Assistant"/>
                </a:rPr>
                <a:t>כסלו</a:t>
              </a:r>
              <a:r>
                <a:rPr b="1" i="0" lang="en-US" u="none" cap="none" strike="noStrike">
                  <a:solidFill>
                    <a:srgbClr val="FFFFFF"/>
                  </a:solidFill>
                  <a:latin typeface="Assistant"/>
                  <a:ea typeface="Assistant"/>
                  <a:cs typeface="Assistant"/>
                  <a:sym typeface="Assistant"/>
                </a:rPr>
                <a:t> התש</a:t>
              </a:r>
              <a:r>
                <a:rPr b="1" lang="en-US">
                  <a:solidFill>
                    <a:srgbClr val="FFFFFF"/>
                  </a:solidFill>
                  <a:latin typeface="Assistant"/>
                  <a:ea typeface="Assistant"/>
                  <a:cs typeface="Assistant"/>
                  <a:sym typeface="Assistant"/>
                </a:rPr>
                <a:t>פ</a:t>
              </a:r>
              <a:r>
                <a:rPr b="1" i="0" lang="en-US" u="none" cap="none" strike="noStrike">
                  <a:solidFill>
                    <a:srgbClr val="FFFFFF"/>
                  </a:solidFill>
                  <a:latin typeface="Assistant"/>
                  <a:ea typeface="Assistant"/>
                  <a:cs typeface="Assistant"/>
                  <a:sym typeface="Assistant"/>
                </a:rPr>
                <a:t>״ד</a:t>
              </a:r>
              <a:endParaRPr b="1" i="0" u="none" cap="none" strike="noStrike">
                <a:solidFill>
                  <a:srgbClr val="FFFFFF"/>
                </a:solidFill>
                <a:latin typeface="Assistant"/>
                <a:ea typeface="Assistant"/>
                <a:cs typeface="Assistant"/>
                <a:sym typeface="Assistant"/>
              </a:endParaRPr>
            </a:p>
            <a:p>
              <a:pPr indent="0" lvl="0" marL="0" marR="0" rtl="1" algn="ctr">
                <a:lnSpc>
                  <a:spcPct val="91000"/>
                </a:lnSpc>
                <a:spcBef>
                  <a:spcPts val="0"/>
                </a:spcBef>
                <a:spcAft>
                  <a:spcPts val="0"/>
                </a:spcAft>
                <a:buNone/>
              </a:pPr>
              <a:r>
                <a:rPr b="1" lang="en-US" sz="1000">
                  <a:solidFill>
                    <a:srgbClr val="FFFFFF"/>
                  </a:solidFill>
                  <a:latin typeface="Assistant"/>
                  <a:ea typeface="Assistant"/>
                  <a:cs typeface="Assistant"/>
                  <a:sym typeface="Assistant"/>
                </a:rPr>
                <a:t>(מעודכן לשעה 17:00)</a:t>
              </a:r>
              <a:endParaRPr b="1" sz="1000">
                <a:solidFill>
                  <a:srgbClr val="FFFFFF"/>
                </a:solidFill>
                <a:latin typeface="Assistant"/>
                <a:ea typeface="Assistant"/>
                <a:cs typeface="Assistant"/>
                <a:sym typeface="Assistant"/>
              </a:endParaRPr>
            </a:p>
          </p:txBody>
        </p:sp>
      </p:grpSp>
      <p:sp>
        <p:nvSpPr>
          <p:cNvPr id="103" name="Google Shape;103;p13"/>
          <p:cNvSpPr txBox="1"/>
          <p:nvPr/>
        </p:nvSpPr>
        <p:spPr>
          <a:xfrm>
            <a:off x="134625" y="1035550"/>
            <a:ext cx="5373000" cy="8284500"/>
          </a:xfrm>
          <a:prstGeom prst="rect">
            <a:avLst/>
          </a:prstGeom>
          <a:noFill/>
          <a:ln>
            <a:noFill/>
          </a:ln>
        </p:spPr>
        <p:txBody>
          <a:bodyPr anchorCtr="0" anchor="t" bIns="91425" lIns="91425" spcFirstLastPara="1" rIns="91425" wrap="square" tIns="91425">
            <a:noAutofit/>
          </a:bodyPr>
          <a:lstStyle/>
          <a:p>
            <a:pPr indent="0" lvl="0" marL="0" rtl="1" algn="ctr">
              <a:lnSpc>
                <a:spcPct val="115000"/>
              </a:lnSpc>
              <a:spcBef>
                <a:spcPts val="0"/>
              </a:spcBef>
              <a:spcAft>
                <a:spcPts val="0"/>
              </a:spcAft>
              <a:buClr>
                <a:schemeClr val="dk1"/>
              </a:buClr>
              <a:buSzPts val="1100"/>
              <a:buFont typeface="Arial"/>
              <a:buNone/>
            </a:pPr>
            <a:r>
              <a:rPr b="1" lang="en-US" sz="1800">
                <a:solidFill>
                  <a:schemeClr val="lt1"/>
                </a:solidFill>
                <a:latin typeface="Assistant"/>
                <a:ea typeface="Assistant"/>
                <a:cs typeface="Assistant"/>
                <a:sym typeface="Assistant"/>
              </a:rPr>
              <a:t>ה</a:t>
            </a:r>
            <a:r>
              <a:rPr b="1" lang="en-US" sz="1800">
                <a:solidFill>
                  <a:schemeClr val="lt1"/>
                </a:solidFill>
                <a:latin typeface="Assistant"/>
                <a:ea typeface="Assistant"/>
                <a:cs typeface="Assistant"/>
                <a:sym typeface="Assistant"/>
              </a:rPr>
              <a:t>שבוע השביעי למלחמה</a:t>
            </a:r>
            <a:endParaRPr b="1">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t/>
            </a:r>
            <a:endParaRPr b="1">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rPr b="1" lang="en-US">
                <a:solidFill>
                  <a:schemeClr val="dk1"/>
                </a:solidFill>
                <a:latin typeface="Assistant"/>
                <a:ea typeface="Assistant"/>
                <a:cs typeface="Assistant"/>
                <a:sym typeface="Assistant"/>
              </a:rPr>
              <a:t>בגזרת הדרום:</a:t>
            </a:r>
            <a:endParaRPr>
              <a:solidFill>
                <a:srgbClr val="FF0000"/>
              </a:solidFill>
              <a:latin typeface="Assistant"/>
              <a:ea typeface="Assistant"/>
              <a:cs typeface="Assistant"/>
              <a:sym typeface="Assistant"/>
            </a:endParaRPr>
          </a:p>
          <a:p>
            <a:pPr indent="-320675" lvl="0" marL="457200" rtl="1" algn="just">
              <a:lnSpc>
                <a:spcPct val="115000"/>
              </a:lnSpc>
              <a:spcBef>
                <a:spcPts val="0"/>
              </a:spcBef>
              <a:spcAft>
                <a:spcPts val="0"/>
              </a:spcAft>
              <a:buClr>
                <a:srgbClr val="30323F"/>
              </a:buClr>
              <a:buSzPts val="1450"/>
              <a:buChar char="●"/>
            </a:pPr>
            <a:r>
              <a:rPr lang="en-US" sz="1200">
                <a:solidFill>
                  <a:schemeClr val="dk1"/>
                </a:solidFill>
                <a:latin typeface="Assistant"/>
                <a:ea typeface="Assistant"/>
                <a:cs typeface="Assistant"/>
                <a:sym typeface="Assistant"/>
              </a:rPr>
              <a:t>ביממה האחרונה המשיכו כוחות היבשה של צה"ל לפעול בצפון רצועת עזה כשהם מתקדמים לכיבוש יעדים חדשים בהתאם לתכנית פעולה סדורה. לצד זאת, תקפו כלי טיס של צה"ל כ-250 מטרות של החמאס, בהם משגרי רקטות, פירים ועוד.</a:t>
            </a:r>
            <a:endParaRPr sz="1200">
              <a:solidFill>
                <a:schemeClr val="dk1"/>
              </a:solidFill>
              <a:latin typeface="Assistant"/>
              <a:ea typeface="Assistant"/>
              <a:cs typeface="Assistant"/>
              <a:sym typeface="Assistant"/>
            </a:endParaRPr>
          </a:p>
          <a:p>
            <a:pPr indent="-320675" lvl="0" marL="457200" rtl="1" algn="just">
              <a:lnSpc>
                <a:spcPct val="115000"/>
              </a:lnSpc>
              <a:spcBef>
                <a:spcPts val="0"/>
              </a:spcBef>
              <a:spcAft>
                <a:spcPts val="0"/>
              </a:spcAft>
              <a:buClr>
                <a:srgbClr val="30323F"/>
              </a:buClr>
              <a:buSzPts val="1450"/>
              <a:buChar char="●"/>
            </a:pPr>
            <a:r>
              <a:rPr lang="en-US" sz="1200">
                <a:solidFill>
                  <a:schemeClr val="dk1"/>
                </a:solidFill>
                <a:latin typeface="Assistant"/>
                <a:ea typeface="Assistant"/>
                <a:cs typeface="Assistant"/>
                <a:sym typeface="Assistant"/>
              </a:rPr>
              <a:t>אוגדה 36 לוחמת בשכונת זייתון שבדרום העיר עזה. בשכונה פועל אחד הגדודים המרכזיים של החמאס, המתבצר בלב האוכלוסייה האזרחית ועושה שימוש נרחב בתשתיות אזרחיות ומוסדות חינוך.  </a:t>
            </a:r>
            <a:endParaRPr sz="1200">
              <a:solidFill>
                <a:schemeClr val="dk1"/>
              </a:solidFill>
              <a:latin typeface="Assistant"/>
              <a:ea typeface="Assistant"/>
              <a:cs typeface="Assistant"/>
              <a:sym typeface="Assistant"/>
            </a:endParaRPr>
          </a:p>
          <a:p>
            <a:pPr indent="-320675" lvl="0" marL="457200" rtl="1" algn="just">
              <a:lnSpc>
                <a:spcPct val="115000"/>
              </a:lnSpc>
              <a:spcBef>
                <a:spcPts val="0"/>
              </a:spcBef>
              <a:spcAft>
                <a:spcPts val="0"/>
              </a:spcAft>
              <a:buClr>
                <a:srgbClr val="30323F"/>
              </a:buClr>
              <a:buSzPts val="1450"/>
              <a:buChar char="●"/>
            </a:pPr>
            <a:r>
              <a:rPr lang="en-US" sz="1200">
                <a:solidFill>
                  <a:schemeClr val="dk1"/>
                </a:solidFill>
                <a:latin typeface="Assistant"/>
                <a:ea typeface="Assistant"/>
                <a:cs typeface="Assistant"/>
                <a:sym typeface="Assistant"/>
              </a:rPr>
              <a:t>אוגדה 162 השלימה את כיתור העיר ג׳באליה וערוכה להמשך המתקפה באזור. בקרבות חוסלו מחבלים  רבים, הותקפו מספר פירים תת-קרקעיים והושמדו תשתיות טרור.</a:t>
            </a:r>
            <a:endParaRPr sz="1200">
              <a:solidFill>
                <a:schemeClr val="dk1"/>
              </a:solidFill>
              <a:latin typeface="Assistant"/>
              <a:ea typeface="Assistant"/>
              <a:cs typeface="Assistant"/>
              <a:sym typeface="Assistant"/>
            </a:endParaRPr>
          </a:p>
          <a:p>
            <a:pPr indent="-320675" lvl="0" marL="457200" marR="0" rtl="1" algn="just">
              <a:lnSpc>
                <a:spcPct val="115000"/>
              </a:lnSpc>
              <a:spcBef>
                <a:spcPts val="0"/>
              </a:spcBef>
              <a:spcAft>
                <a:spcPts val="0"/>
              </a:spcAft>
              <a:buClr>
                <a:srgbClr val="30323F"/>
              </a:buClr>
              <a:buSzPts val="1450"/>
              <a:buChar char="●"/>
            </a:pPr>
            <a:r>
              <a:rPr lang="en-US" sz="1200">
                <a:solidFill>
                  <a:schemeClr val="dk1"/>
                </a:solidFill>
                <a:latin typeface="Assistant"/>
                <a:ea typeface="Assistant"/>
                <a:cs typeface="Assistant"/>
                <a:sym typeface="Assistant"/>
              </a:rPr>
              <a:t>בסריקות המבוצעות בצפון הרצועה איתרו לוחמי צוות קרב של חטיבת "הראל" מצבור גדול של אמצעי לחימה ותחמושת שנמצא בבית מחבל של כוח הנוח'בה. במקביל, צוות קרב חטיבתי של חטיבה 14 איתר טיל נ"ט שהוסתר מתחת למיטת תינוק.</a:t>
            </a:r>
            <a:endParaRPr sz="1200">
              <a:solidFill>
                <a:schemeClr val="dk1"/>
              </a:solidFill>
              <a:latin typeface="Assistant"/>
              <a:ea typeface="Assistant"/>
              <a:cs typeface="Assistant"/>
              <a:sym typeface="Assistant"/>
            </a:endParaRPr>
          </a:p>
          <a:p>
            <a:pPr indent="-320675" lvl="0" marL="457200" marR="0" rtl="1" algn="just">
              <a:lnSpc>
                <a:spcPct val="115000"/>
              </a:lnSpc>
              <a:spcBef>
                <a:spcPts val="0"/>
              </a:spcBef>
              <a:spcAft>
                <a:spcPts val="0"/>
              </a:spcAft>
              <a:buClr>
                <a:srgbClr val="30323F"/>
              </a:buClr>
              <a:buSzPts val="1450"/>
              <a:buChar char="●"/>
            </a:pPr>
            <a:r>
              <a:rPr lang="en-US" sz="1200">
                <a:solidFill>
                  <a:schemeClr val="dk1"/>
                </a:solidFill>
                <a:latin typeface="Assistant"/>
                <a:ea typeface="Assistant"/>
                <a:cs typeface="Assistant"/>
                <a:sym typeface="Assistant"/>
              </a:rPr>
              <a:t>בכלי התקשורת מתפרסמות ידיעות שונות על אפשרות לעסקה במסגרתה ישוחררו חלק מהחטופים ותוכרז הפוגה זמנית בלחימה. צה"ל מחויב להשבת החטופים ופועל במאמצים גלויים וסמויים לשחרורם. </a:t>
            </a:r>
            <a:endParaRPr sz="1200">
              <a:solidFill>
                <a:schemeClr val="dk1"/>
              </a:solidFill>
              <a:highlight>
                <a:schemeClr val="accent6"/>
              </a:highlight>
              <a:latin typeface="Assistant"/>
              <a:ea typeface="Assistant"/>
              <a:cs typeface="Assistant"/>
              <a:sym typeface="Assistant"/>
            </a:endParaRPr>
          </a:p>
          <a:p>
            <a:pPr indent="0" lvl="0" marL="0" marR="0" rtl="1" algn="r">
              <a:lnSpc>
                <a:spcPct val="115000"/>
              </a:lnSpc>
              <a:spcBef>
                <a:spcPts val="0"/>
              </a:spcBef>
              <a:spcAft>
                <a:spcPts val="0"/>
              </a:spcAft>
              <a:buNone/>
            </a:pPr>
            <a:r>
              <a:t/>
            </a:r>
            <a:endParaRPr b="1">
              <a:solidFill>
                <a:schemeClr val="dk1"/>
              </a:solidFill>
              <a:latin typeface="Assistant"/>
              <a:ea typeface="Assistant"/>
              <a:cs typeface="Assistant"/>
              <a:sym typeface="Assistant"/>
            </a:endParaRPr>
          </a:p>
          <a:p>
            <a:pPr indent="0" lvl="0" marL="0" marR="0" rtl="1" algn="r">
              <a:lnSpc>
                <a:spcPct val="115000"/>
              </a:lnSpc>
              <a:spcBef>
                <a:spcPts val="0"/>
              </a:spcBef>
              <a:spcAft>
                <a:spcPts val="0"/>
              </a:spcAft>
              <a:buNone/>
            </a:pPr>
            <a:r>
              <a:rPr b="1" lang="en-US">
                <a:solidFill>
                  <a:schemeClr val="dk1"/>
                </a:solidFill>
                <a:latin typeface="Assistant"/>
                <a:ea typeface="Assistant"/>
                <a:cs typeface="Assistant"/>
                <a:sym typeface="Assistant"/>
              </a:rPr>
              <a:t>בגזרת הצפון:</a:t>
            </a:r>
            <a:endParaRPr sz="1100">
              <a:solidFill>
                <a:schemeClr val="dk1"/>
              </a:solidFill>
              <a:latin typeface="Assistant"/>
              <a:ea typeface="Assistant"/>
              <a:cs typeface="Assistant"/>
              <a:sym typeface="Assistant"/>
            </a:endParaRPr>
          </a:p>
          <a:p>
            <a:pPr indent="-311150" lvl="0" marL="457200" marR="0" rtl="1" algn="just">
              <a:lnSpc>
                <a:spcPct val="115000"/>
              </a:lnSpc>
              <a:spcBef>
                <a:spcPts val="0"/>
              </a:spcBef>
              <a:spcAft>
                <a:spcPts val="0"/>
              </a:spcAft>
              <a:buClr>
                <a:schemeClr val="dk1"/>
              </a:buClr>
              <a:buSzPts val="1300"/>
              <a:buFont typeface="Assistant"/>
              <a:buChar char="●"/>
            </a:pPr>
            <a:r>
              <a:rPr lang="en-US" sz="1200">
                <a:solidFill>
                  <a:schemeClr val="dk1"/>
                </a:solidFill>
                <a:latin typeface="Assistant"/>
                <a:ea typeface="Assistant"/>
                <a:cs typeface="Assistant"/>
                <a:sym typeface="Assistant"/>
              </a:rPr>
              <a:t>לאורך היממה האחרונה תקף צה"ל מטרות רבות בדרום לבנון בתגובה להמשך השיגורים אל עבר יישובי הצפון. בתוך כך, כלי טיס של צה"ל זיהו ותקפו שלוש חוליות נ"ט של חיזבאללה וסיכלו את פעילות הטרור.</a:t>
            </a:r>
            <a:endParaRPr sz="1200">
              <a:solidFill>
                <a:schemeClr val="dk1"/>
              </a:solidFill>
              <a:latin typeface="Assistant"/>
              <a:ea typeface="Assistant"/>
              <a:cs typeface="Assistant"/>
              <a:sym typeface="Assistant"/>
            </a:endParaRPr>
          </a:p>
          <a:p>
            <a:pPr indent="0" lvl="0" marL="0" marR="0" rtl="1" algn="just">
              <a:lnSpc>
                <a:spcPct val="115000"/>
              </a:lnSpc>
              <a:spcBef>
                <a:spcPts val="0"/>
              </a:spcBef>
              <a:spcAft>
                <a:spcPts val="0"/>
              </a:spcAft>
              <a:buNone/>
            </a:pPr>
            <a:r>
              <a:t/>
            </a:r>
            <a:endParaRPr sz="1200">
              <a:solidFill>
                <a:schemeClr val="dk1"/>
              </a:solidFill>
              <a:latin typeface="Assistant"/>
              <a:ea typeface="Assistant"/>
              <a:cs typeface="Assistant"/>
              <a:sym typeface="Assistant"/>
            </a:endParaRPr>
          </a:p>
          <a:p>
            <a:pPr indent="0" lvl="0" marL="0" marR="0" rtl="1" algn="just">
              <a:lnSpc>
                <a:spcPct val="115000"/>
              </a:lnSpc>
              <a:spcBef>
                <a:spcPts val="0"/>
              </a:spcBef>
              <a:spcAft>
                <a:spcPts val="0"/>
              </a:spcAft>
              <a:buNone/>
            </a:pPr>
            <a:r>
              <a:rPr b="1" lang="en-US">
                <a:solidFill>
                  <a:schemeClr val="dk1"/>
                </a:solidFill>
                <a:latin typeface="Assistant"/>
                <a:ea typeface="Assistant"/>
                <a:cs typeface="Assistant"/>
                <a:sym typeface="Assistant"/>
              </a:rPr>
              <a:t>בגזרת יהודה ושומרון:</a:t>
            </a:r>
            <a:endParaRPr sz="1200">
              <a:solidFill>
                <a:schemeClr val="dk1"/>
              </a:solidFill>
              <a:latin typeface="Assistant"/>
              <a:ea typeface="Assistant"/>
              <a:cs typeface="Assistant"/>
              <a:sym typeface="Assistant"/>
            </a:endParaRPr>
          </a:p>
          <a:p>
            <a:pPr indent="-314325" lvl="0" marL="457200" marR="0" rtl="1" algn="just">
              <a:lnSpc>
                <a:spcPct val="115000"/>
              </a:lnSpc>
              <a:spcBef>
                <a:spcPts val="0"/>
              </a:spcBef>
              <a:spcAft>
                <a:spcPts val="0"/>
              </a:spcAft>
              <a:buClr>
                <a:srgbClr val="30323F"/>
              </a:buClr>
              <a:buSzPts val="1350"/>
              <a:buChar char="●"/>
            </a:pPr>
            <a:r>
              <a:rPr lang="en-US" sz="1200">
                <a:solidFill>
                  <a:schemeClr val="dk1"/>
                </a:solidFill>
                <a:latin typeface="Assistant"/>
                <a:ea typeface="Assistant"/>
                <a:cs typeface="Assistant"/>
                <a:sym typeface="Assistant"/>
              </a:rPr>
              <a:t>במהלך הלילה פעלו כוחות של צה"ל ומג"ב באיו"ש ועצרו 26 מבוקשים, 7 מתוכם משוייכים לחמאס. בין היתר, פעלו הכוחות במחנה הפליטים בלאטה שבשכם ובעיירה קבאטיה שבצפון השומרון. </a:t>
            </a:r>
            <a:endParaRPr sz="12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t/>
            </a:r>
            <a:endParaRPr sz="11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rPr b="1" lang="en-US">
                <a:solidFill>
                  <a:schemeClr val="dk1"/>
                </a:solidFill>
                <a:latin typeface="Assistant"/>
                <a:ea typeface="Assistant"/>
                <a:cs typeface="Assistant"/>
                <a:sym typeface="Assistant"/>
              </a:rPr>
              <a:t>סיכום המלחמה עד כה:</a:t>
            </a:r>
            <a:endParaRPr b="1" sz="7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rPr b="1" lang="en-US" sz="1200">
                <a:solidFill>
                  <a:schemeClr val="dk1"/>
                </a:solidFill>
                <a:latin typeface="Assistant"/>
                <a:ea typeface="Assistant"/>
                <a:cs typeface="Assistant"/>
                <a:sym typeface="Assistant"/>
              </a:rPr>
              <a:t>בגזרת הדרום:</a:t>
            </a:r>
            <a:endParaRPr b="1" sz="1200">
              <a:solidFill>
                <a:schemeClr val="dk1"/>
              </a:solidFill>
              <a:latin typeface="Assistant"/>
              <a:ea typeface="Assistant"/>
              <a:cs typeface="Assistant"/>
              <a:sym typeface="Assistant"/>
            </a:endParaRPr>
          </a:p>
          <a:p>
            <a:pPr indent="-298450" lvl="0" marL="457200" rtl="1" algn="just">
              <a:lnSpc>
                <a:spcPct val="115000"/>
              </a:lnSpc>
              <a:spcBef>
                <a:spcPts val="0"/>
              </a:spcBef>
              <a:spcAft>
                <a:spcPts val="0"/>
              </a:spcAft>
              <a:buClr>
                <a:schemeClr val="dk1"/>
              </a:buClr>
              <a:buSzPts val="1100"/>
              <a:buFont typeface="Assistant"/>
              <a:buChar char="●"/>
            </a:pPr>
            <a:r>
              <a:rPr lang="en-US" sz="1100">
                <a:solidFill>
                  <a:schemeClr val="dk1"/>
                </a:solidFill>
                <a:latin typeface="Assistant"/>
                <a:ea typeface="Assistant"/>
                <a:cs typeface="Assistant"/>
                <a:sym typeface="Assistant"/>
              </a:rPr>
              <a:t>כוחות צה"ל מרחיבים את הלחימה</a:t>
            </a:r>
            <a:r>
              <a:rPr b="1" lang="en-US" sz="1100">
                <a:solidFill>
                  <a:schemeClr val="dk1"/>
                </a:solidFill>
                <a:latin typeface="Assistant"/>
                <a:ea typeface="Assistant"/>
                <a:cs typeface="Assistant"/>
                <a:sym typeface="Assistant"/>
              </a:rPr>
              <a:t> </a:t>
            </a:r>
            <a:r>
              <a:rPr b="1" lang="en-US" sz="1100">
                <a:solidFill>
                  <a:schemeClr val="dk1"/>
                </a:solidFill>
                <a:latin typeface="Assistant"/>
                <a:ea typeface="Assistant"/>
                <a:cs typeface="Assistant"/>
                <a:sym typeface="Assistant"/>
              </a:rPr>
              <a:t>בשטח רצועת עזה</a:t>
            </a:r>
            <a:r>
              <a:rPr lang="en-US" sz="1100">
                <a:solidFill>
                  <a:schemeClr val="dk1"/>
                </a:solidFill>
                <a:latin typeface="Assistant"/>
                <a:ea typeface="Assistant"/>
                <a:cs typeface="Assistant"/>
                <a:sym typeface="Assistant"/>
              </a:rPr>
              <a:t> על-פי תוכנית סדורה תוך שהם מתצקדים במרכזים נוספים של חמאס באזור העיר עזה. עד כה הובילה הפעולה להישגים מבצעיים רבים ולהרס נרחב של תשתיות טרור. בלחימה לוקחים חלק כוחות חי"ר, שריון, הנדסה ותותחנים הפועלים בשיתוף אמ"ן והשב"כ ומלווים בידי חיל האוויר וחיל הים. </a:t>
            </a:r>
            <a:endParaRPr sz="1100">
              <a:solidFill>
                <a:schemeClr val="dk1"/>
              </a:solidFill>
              <a:latin typeface="Assistant"/>
              <a:ea typeface="Assistant"/>
              <a:cs typeface="Assistant"/>
              <a:sym typeface="Assistant"/>
            </a:endParaRPr>
          </a:p>
          <a:p>
            <a:pPr indent="0" lvl="0" marL="269999" rtl="1" algn="just">
              <a:lnSpc>
                <a:spcPct val="115000"/>
              </a:lnSpc>
              <a:spcBef>
                <a:spcPts val="0"/>
              </a:spcBef>
              <a:spcAft>
                <a:spcPts val="0"/>
              </a:spcAft>
              <a:buNone/>
            </a:pPr>
            <a:r>
              <a:t/>
            </a:r>
            <a:endParaRPr sz="11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rPr b="1" lang="en-US" sz="1200">
                <a:solidFill>
                  <a:schemeClr val="dk1"/>
                </a:solidFill>
                <a:latin typeface="Assistant"/>
                <a:ea typeface="Assistant"/>
                <a:cs typeface="Assistant"/>
                <a:sym typeface="Assistant"/>
              </a:rPr>
              <a:t>בגזרת הצפון:</a:t>
            </a:r>
            <a:endParaRPr sz="1200">
              <a:solidFill>
                <a:schemeClr val="dk1"/>
              </a:solidFill>
              <a:latin typeface="Assistant"/>
              <a:ea typeface="Assistant"/>
              <a:cs typeface="Assistant"/>
              <a:sym typeface="Assistant"/>
            </a:endParaRPr>
          </a:p>
          <a:p>
            <a:pPr indent="-298450" lvl="0" marL="457200" rtl="1" algn="just">
              <a:lnSpc>
                <a:spcPct val="115000"/>
              </a:lnSpc>
              <a:spcBef>
                <a:spcPts val="0"/>
              </a:spcBef>
              <a:spcAft>
                <a:spcPts val="0"/>
              </a:spcAft>
              <a:buClr>
                <a:schemeClr val="dk1"/>
              </a:buClr>
              <a:buSzPts val="1100"/>
              <a:buFont typeface="Assistant"/>
              <a:buChar char="●"/>
            </a:pPr>
            <a:r>
              <a:rPr lang="en-US" sz="1100">
                <a:solidFill>
                  <a:schemeClr val="dk1"/>
                </a:solidFill>
                <a:latin typeface="Assistant"/>
                <a:ea typeface="Assistant"/>
                <a:cs typeface="Assistant"/>
                <a:sym typeface="Assistant"/>
              </a:rPr>
              <a:t>בתגובה לשיגורים ולירי לישראל, תוקף צה"ל תשתיות טרור בדרום לבנון ומגיב באש למקורות הירי בגבול הצפון. </a:t>
            </a:r>
            <a:endParaRPr sz="1100">
              <a:solidFill>
                <a:schemeClr val="dk1"/>
              </a:solidFill>
              <a:latin typeface="Assistant"/>
              <a:ea typeface="Assistant"/>
              <a:cs typeface="Assistant"/>
              <a:sym typeface="Assistant"/>
            </a:endParaRPr>
          </a:p>
          <a:p>
            <a:pPr indent="0" lvl="0" marL="457200" rtl="1" algn="just">
              <a:lnSpc>
                <a:spcPct val="115000"/>
              </a:lnSpc>
              <a:spcBef>
                <a:spcPts val="0"/>
              </a:spcBef>
              <a:spcAft>
                <a:spcPts val="0"/>
              </a:spcAft>
              <a:buNone/>
            </a:pPr>
            <a:r>
              <a:t/>
            </a:r>
            <a:endParaRPr b="1" sz="11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rPr b="1" lang="en-US" sz="1200">
                <a:solidFill>
                  <a:schemeClr val="dk1"/>
                </a:solidFill>
                <a:latin typeface="Assistant"/>
                <a:ea typeface="Assistant"/>
                <a:cs typeface="Assistant"/>
                <a:sym typeface="Assistant"/>
              </a:rPr>
              <a:t>בגזרת יהודה ושומרון:</a:t>
            </a:r>
            <a:endParaRPr b="1" sz="1200">
              <a:solidFill>
                <a:schemeClr val="dk1"/>
              </a:solidFill>
              <a:latin typeface="Assistant"/>
              <a:ea typeface="Assistant"/>
              <a:cs typeface="Assistant"/>
              <a:sym typeface="Assistant"/>
            </a:endParaRPr>
          </a:p>
          <a:p>
            <a:pPr indent="-304800" lvl="0" marL="457200" rtl="1" algn="just">
              <a:lnSpc>
                <a:spcPct val="115000"/>
              </a:lnSpc>
              <a:spcBef>
                <a:spcPts val="0"/>
              </a:spcBef>
              <a:spcAft>
                <a:spcPts val="0"/>
              </a:spcAft>
              <a:buClr>
                <a:schemeClr val="dk1"/>
              </a:buClr>
              <a:buSzPts val="1200"/>
              <a:buFont typeface="Assistant"/>
              <a:buChar char="●"/>
            </a:pPr>
            <a:r>
              <a:rPr lang="en-US" sz="1100">
                <a:solidFill>
                  <a:schemeClr val="dk1"/>
                </a:solidFill>
                <a:latin typeface="Assistant"/>
                <a:ea typeface="Assistant"/>
                <a:cs typeface="Assistant"/>
                <a:sym typeface="Assistant"/>
              </a:rPr>
              <a:t>צה"ל פועל בכל רחבי איו"ש לסיכול ומניעת פיגועים, עוצר מבוקשים ופוגע בתשתיות טרור.  מתחילת המלחמה נעצרו באיו"ש כ-1,850 מבוקשים, מתוכם כ-1,100 מהם משויכים לארגון הטרור חמאס. </a:t>
            </a:r>
            <a:endParaRPr b="1" sz="1200">
              <a:solidFill>
                <a:schemeClr val="dk1"/>
              </a:solidFill>
              <a:latin typeface="Assistant"/>
              <a:ea typeface="Assistant"/>
              <a:cs typeface="Assistant"/>
              <a:sym typeface="Assistant"/>
            </a:endParaRPr>
          </a:p>
        </p:txBody>
      </p:sp>
      <p:sp>
        <p:nvSpPr>
          <p:cNvPr id="104" name="Google Shape;104;p13"/>
          <p:cNvSpPr txBox="1"/>
          <p:nvPr/>
        </p:nvSpPr>
        <p:spPr>
          <a:xfrm>
            <a:off x="5874200" y="10311500"/>
            <a:ext cx="1546200" cy="381900"/>
          </a:xfrm>
          <a:prstGeom prst="rect">
            <a:avLst/>
          </a:prstGeom>
          <a:noFill/>
          <a:ln>
            <a:noFill/>
          </a:ln>
        </p:spPr>
        <p:txBody>
          <a:bodyPr anchorCtr="0" anchor="ctr" bIns="50800" lIns="50800" spcFirstLastPara="1" rIns="50800" wrap="square" tIns="50800">
            <a:noAutofit/>
          </a:bodyPr>
          <a:lstStyle/>
          <a:p>
            <a:pPr indent="0" lvl="0" marL="0" marR="0" rtl="1" algn="ctr">
              <a:lnSpc>
                <a:spcPct val="90994"/>
              </a:lnSpc>
              <a:spcBef>
                <a:spcPts val="0"/>
              </a:spcBef>
              <a:spcAft>
                <a:spcPts val="0"/>
              </a:spcAft>
              <a:buNone/>
            </a:pPr>
            <a:r>
              <a:rPr b="1" lang="en-US" sz="700">
                <a:solidFill>
                  <a:srgbClr val="FFFFFF"/>
                </a:solidFill>
                <a:latin typeface="Assistant"/>
                <a:ea typeface="Assistant"/>
                <a:cs typeface="Assistant"/>
                <a:sym typeface="Assistant"/>
              </a:rPr>
              <a:t>*הנתונים נכונים ל-21</a:t>
            </a:r>
            <a:r>
              <a:rPr b="1" lang="en-US" sz="700">
                <a:solidFill>
                  <a:srgbClr val="FFFFFF"/>
                </a:solidFill>
                <a:latin typeface="Assistant"/>
                <a:ea typeface="Assistant"/>
                <a:cs typeface="Assistant"/>
                <a:sym typeface="Assistant"/>
              </a:rPr>
              <a:t>.</a:t>
            </a:r>
            <a:r>
              <a:rPr b="1" lang="en-US" sz="700">
                <a:solidFill>
                  <a:srgbClr val="FFFFFF"/>
                </a:solidFill>
                <a:latin typeface="Assistant"/>
                <a:ea typeface="Assistant"/>
                <a:cs typeface="Assistant"/>
                <a:sym typeface="Assistant"/>
              </a:rPr>
              <a:t>11.23 בשעה 17:00</a:t>
            </a:r>
            <a:endParaRPr sz="700">
              <a:latin typeface="Assistant"/>
              <a:ea typeface="Assistant"/>
              <a:cs typeface="Assistant"/>
              <a:sym typeface="Assistant"/>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