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9907575"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 roundtripDataSignature="AMtx7mh1+qaQ7C3rYHDF5w47rYYbLnMd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3138" y="685800"/>
            <a:ext cx="23733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233781" y="1434170"/>
            <a:ext cx="6390300" cy="3953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233775" y="5458976"/>
            <a:ext cx="6390300" cy="152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233775" y="2130573"/>
            <a:ext cx="6390300" cy="3782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233775" y="6071687"/>
            <a:ext cx="6390300" cy="2505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233775" y="4142880"/>
            <a:ext cx="6390300" cy="16215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233775" y="2219850"/>
            <a:ext cx="3000000" cy="6580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6"/>
          <p:cNvSpPr txBox="1"/>
          <p:nvPr>
            <p:ph idx="2" type="body"/>
          </p:nvPr>
        </p:nvSpPr>
        <p:spPr>
          <a:xfrm>
            <a:off x="3624300" y="2219850"/>
            <a:ext cx="3000000" cy="65805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6"/>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233775" y="1070174"/>
            <a:ext cx="2106000" cy="1455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233775" y="2676591"/>
            <a:ext cx="2106000" cy="6123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8"/>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367688" y="867061"/>
            <a:ext cx="4776000" cy="78795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99125" y="2375291"/>
            <a:ext cx="3033900" cy="2855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199125" y="5399169"/>
            <a:ext cx="3033900" cy="2379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3704625" y="1394684"/>
            <a:ext cx="2877900" cy="7117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233775" y="8148761"/>
            <a:ext cx="4499100" cy="1165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418500" y="2374561"/>
            <a:ext cx="6163800" cy="6925200"/>
          </a:xfrm>
          <a:prstGeom prst="rect">
            <a:avLst/>
          </a:prstGeom>
          <a:noFill/>
          <a:ln>
            <a:noFill/>
          </a:ln>
        </p:spPr>
        <p:txBody>
          <a:bodyPr anchorCtr="0" anchor="t" bIns="91425" lIns="91425" spcFirstLastPara="1" rIns="91425" wrap="square" tIns="91425">
            <a:spAutoFit/>
          </a:bodyPr>
          <a:lstStyle/>
          <a:p>
            <a:pPr indent="0" lvl="0" marL="0" marR="0" rtl="1" algn="just">
              <a:lnSpc>
                <a:spcPct val="100000"/>
              </a:lnSpc>
              <a:spcBef>
                <a:spcPts val="0"/>
              </a:spcBef>
              <a:spcAft>
                <a:spcPts val="0"/>
              </a:spcAft>
              <a:buClr>
                <a:srgbClr val="000000"/>
              </a:buClr>
              <a:buSzPts val="900"/>
              <a:buFont typeface="Arial"/>
              <a:buNone/>
            </a:pPr>
            <a:r>
              <a:t/>
            </a:r>
            <a:endParaRPr b="1" i="0" sz="900" u="sng" cap="none" strike="noStrike">
              <a:solidFill>
                <a:schemeClr val="dk1"/>
              </a:solidFill>
              <a:latin typeface="Assistant"/>
              <a:ea typeface="Assistant"/>
              <a:cs typeface="Assistant"/>
              <a:sym typeface="Assistant"/>
            </a:endParaRPr>
          </a:p>
          <a:p>
            <a:pPr indent="0" lvl="0" marL="0" marR="0" rtl="1" algn="r">
              <a:lnSpc>
                <a:spcPct val="100000"/>
              </a:lnSpc>
              <a:spcBef>
                <a:spcPts val="0"/>
              </a:spcBef>
              <a:spcAft>
                <a:spcPts val="0"/>
              </a:spcAft>
              <a:buNone/>
            </a:pPr>
            <a:r>
              <a:rPr b="1" i="0" lang="en-GB" sz="900" u="sng" cap="none" strike="noStrike">
                <a:solidFill>
                  <a:schemeClr val="dk1"/>
                </a:solidFill>
                <a:latin typeface="Assistant"/>
                <a:ea typeface="Assistant"/>
                <a:cs typeface="Assistant"/>
                <a:sym typeface="Assistant"/>
              </a:rPr>
              <a:t>יום שני, 30  באוקטובר, ט״ו בחשוון, התשפ״ד (מעודכן לשעה </a:t>
            </a:r>
            <a:r>
              <a:rPr b="1" lang="en-GB" sz="900" u="sng">
                <a:solidFill>
                  <a:schemeClr val="dk1"/>
                </a:solidFill>
                <a:latin typeface="Assistant"/>
                <a:ea typeface="Assistant"/>
                <a:cs typeface="Assistant"/>
                <a:sym typeface="Assistant"/>
              </a:rPr>
              <a:t>18</a:t>
            </a:r>
            <a:r>
              <a:rPr b="1" i="0" lang="en-GB" sz="900" u="sng" cap="none" strike="noStrike">
                <a:solidFill>
                  <a:schemeClr val="dk1"/>
                </a:solidFill>
                <a:latin typeface="Assistant"/>
                <a:ea typeface="Assistant"/>
                <a:cs typeface="Assistant"/>
                <a:sym typeface="Assistant"/>
              </a:rPr>
              <a:t>:30):</a:t>
            </a:r>
            <a:endParaRPr b="0" i="0" sz="900" u="none" cap="none" strike="noStrike">
              <a:solidFill>
                <a:schemeClr val="dk1"/>
              </a:solidFill>
              <a:latin typeface="Assistant"/>
              <a:ea typeface="Assistant"/>
              <a:cs typeface="Assistant"/>
              <a:sym typeface="Assistant"/>
            </a:endParaRPr>
          </a:p>
          <a:p>
            <a:pPr indent="0" lvl="0" marL="0" marR="0" rtl="1" algn="just">
              <a:lnSpc>
                <a:spcPct val="100000"/>
              </a:lnSpc>
              <a:spcBef>
                <a:spcPts val="800"/>
              </a:spcBef>
              <a:spcAft>
                <a:spcPts val="0"/>
              </a:spcAft>
              <a:buNone/>
            </a:pPr>
            <a:r>
              <a:rPr b="1" i="0" lang="en-GB" sz="900" u="none" cap="none" strike="noStrike">
                <a:solidFill>
                  <a:schemeClr val="dk1"/>
                </a:solidFill>
                <a:latin typeface="Assistant"/>
                <a:ea typeface="Assistant"/>
                <a:cs typeface="Assistant"/>
                <a:sym typeface="Assistant"/>
              </a:rPr>
              <a:t>בגזרת הדרום: </a:t>
            </a:r>
            <a:endParaRPr b="1" sz="900">
              <a:solidFill>
                <a:srgbClr val="FF0000"/>
              </a:solidFill>
              <a:latin typeface="Assistant"/>
              <a:ea typeface="Assistant"/>
              <a:cs typeface="Assistant"/>
              <a:sym typeface="Assistant"/>
            </a:endParaRPr>
          </a:p>
          <a:p>
            <a:pPr indent="-158750" lvl="0" marL="171450" marR="0" rtl="1" algn="just">
              <a:lnSpc>
                <a:spcPct val="115000"/>
              </a:lnSpc>
              <a:spcBef>
                <a:spcPts val="800"/>
              </a:spcBef>
              <a:spcAft>
                <a:spcPts val="0"/>
              </a:spcAft>
              <a:buSzPts val="900"/>
              <a:buFont typeface="Assistant"/>
              <a:buChar char="•"/>
            </a:pPr>
            <a:r>
              <a:rPr lang="en-GB" sz="900">
                <a:latin typeface="Assistant"/>
                <a:ea typeface="Assistant"/>
                <a:cs typeface="Assistant"/>
                <a:sym typeface="Assistant"/>
              </a:rPr>
              <a:t>כוחות חי"ר, שריון, הנדסה ותותחנים, בתקיפות משולבות של כוחות היבשה והאוויר ובתיאום רציף - חיסלו הלוחמים עשרות מחבלים שהתבצרו במבנים וניסו לפגוע בכוחות שנעו לכיוונם. במסגרת פעולה קרקעית בתוך רצועת עזה, כוחות יבשה נעו לכיוון מחבלים שניסו להיכנס לשטחי כינוס במטרה לפגוע בכוחותינו - חיל האוויר תקף מהאוויר, במקביל לכוחות שנעו מהקרקע וכך הפעולה סוכלה. </a:t>
            </a:r>
            <a:endParaRPr sz="900">
              <a:latin typeface="Assistant"/>
              <a:ea typeface="Assistant"/>
              <a:cs typeface="Assistant"/>
              <a:sym typeface="Assistant"/>
            </a:endParaRPr>
          </a:p>
          <a:p>
            <a:pPr indent="-171450" lvl="0" marL="171450" marR="0" rtl="1" algn="r">
              <a:lnSpc>
                <a:spcPct val="115000"/>
              </a:lnSpc>
              <a:spcBef>
                <a:spcPts val="0"/>
              </a:spcBef>
              <a:spcAft>
                <a:spcPts val="0"/>
              </a:spcAft>
              <a:buClr>
                <a:srgbClr val="000000"/>
              </a:buClr>
              <a:buSzPts val="900"/>
              <a:buFont typeface="Arial"/>
              <a:buChar char="•"/>
            </a:pPr>
            <a:r>
              <a:rPr lang="en-GB" sz="900">
                <a:latin typeface="Assistant"/>
                <a:ea typeface="Assistant"/>
                <a:cs typeface="Assistant"/>
                <a:sym typeface="Assistant"/>
              </a:rPr>
              <a:t>הלילה שוחררה טור׳ אורי מגידיש, במהלך פעולה קרקעית, לאחר שנחטפה על ידי ארגון הטרור חמאס ב-7/10. </a:t>
            </a:r>
            <a:endParaRPr sz="900">
              <a:latin typeface="Assistant"/>
              <a:ea typeface="Assistant"/>
              <a:cs typeface="Assistant"/>
              <a:sym typeface="Assistant"/>
            </a:endParaRPr>
          </a:p>
          <a:p>
            <a:pPr indent="-171450" lvl="0" marL="171450" marR="0" rtl="1" algn="r">
              <a:lnSpc>
                <a:spcPct val="115000"/>
              </a:lnSpc>
              <a:spcBef>
                <a:spcPts val="0"/>
              </a:spcBef>
              <a:spcAft>
                <a:spcPts val="0"/>
              </a:spcAft>
              <a:buClr>
                <a:srgbClr val="000000"/>
              </a:buClr>
              <a:buSzPts val="900"/>
              <a:buFont typeface="Arial"/>
              <a:buChar char="•"/>
            </a:pPr>
            <a:r>
              <a:rPr lang="en-GB" sz="900">
                <a:latin typeface="Assistant"/>
                <a:ea typeface="Assistant"/>
                <a:cs typeface="Assistant"/>
                <a:sym typeface="Assistant"/>
              </a:rPr>
              <a:t>במהלך היום ארגון חמאס פרסם סרטון שבו נראות שלוש חטופות ישראליות. מדובר צה״ל נמסר: ״השבת החטופים היא משימה לאומית עליונה. הפעילות הקרקעית שלנו ברצועת עזה משרתת, בין היתר, את המטרה הזאת.״</a:t>
            </a:r>
            <a:endParaRPr b="1" sz="900"/>
          </a:p>
          <a:p>
            <a:pPr indent="0" lvl="0" marL="0" marR="0" rtl="1" algn="r">
              <a:lnSpc>
                <a:spcPct val="100000"/>
              </a:lnSpc>
              <a:spcBef>
                <a:spcPts val="0"/>
              </a:spcBef>
              <a:spcAft>
                <a:spcPts val="0"/>
              </a:spcAft>
              <a:buNone/>
            </a:pPr>
            <a:r>
              <a:t/>
            </a:r>
            <a:endParaRPr b="1" i="0" sz="900" u="none" cap="none" strike="noStrike">
              <a:solidFill>
                <a:schemeClr val="dk1"/>
              </a:solidFill>
              <a:latin typeface="Assistant"/>
              <a:ea typeface="Assistant"/>
              <a:cs typeface="Assistant"/>
              <a:sym typeface="Assistant"/>
            </a:endParaRPr>
          </a:p>
          <a:p>
            <a:pPr indent="0" lvl="0" marL="0" marR="0" rtl="1" algn="r">
              <a:lnSpc>
                <a:spcPct val="100000"/>
              </a:lnSpc>
              <a:spcBef>
                <a:spcPts val="0"/>
              </a:spcBef>
              <a:spcAft>
                <a:spcPts val="0"/>
              </a:spcAft>
              <a:buNone/>
            </a:pPr>
            <a:r>
              <a:rPr b="1" i="0" lang="en-GB" sz="900" u="none" cap="none" strike="noStrike">
                <a:solidFill>
                  <a:schemeClr val="dk1"/>
                </a:solidFill>
                <a:latin typeface="Assistant"/>
                <a:ea typeface="Assistant"/>
                <a:cs typeface="Assistant"/>
                <a:sym typeface="Assistant"/>
              </a:rPr>
              <a:t>בגזרת הצפון:</a:t>
            </a:r>
            <a:endParaRPr/>
          </a:p>
          <a:p>
            <a:pPr indent="-171450" lvl="0" marL="171450" marR="0" rtl="1" algn="r">
              <a:lnSpc>
                <a:spcPct val="115000"/>
              </a:lnSpc>
              <a:spcBef>
                <a:spcPts val="0"/>
              </a:spcBef>
              <a:spcAft>
                <a:spcPts val="0"/>
              </a:spcAft>
              <a:buSzPts val="900"/>
              <a:buChar char="•"/>
            </a:pPr>
            <a:r>
              <a:rPr lang="en-GB" sz="900">
                <a:solidFill>
                  <a:schemeClr val="dk1"/>
                </a:solidFill>
                <a:latin typeface="Assistant"/>
                <a:ea typeface="Assistant"/>
                <a:cs typeface="Assistant"/>
                <a:sym typeface="Assistant"/>
              </a:rPr>
              <a:t>כו</a:t>
            </a:r>
            <a:r>
              <a:rPr lang="en-GB" sz="900">
                <a:solidFill>
                  <a:schemeClr val="dk1"/>
                </a:solidFill>
                <a:latin typeface="Assistant"/>
                <a:ea typeface="Assistant"/>
                <a:cs typeface="Assistant"/>
                <a:sym typeface="Assistant"/>
              </a:rPr>
              <a:t>חות צה"ל פרוסים ודרוכים במוכנות גבוהה לאורך כל הגבול.</a:t>
            </a:r>
            <a:endParaRPr sz="900">
              <a:solidFill>
                <a:schemeClr val="dk1"/>
              </a:solidFill>
              <a:latin typeface="Assistant"/>
              <a:ea typeface="Assistant"/>
              <a:cs typeface="Assistant"/>
              <a:sym typeface="Assistant"/>
            </a:endParaRPr>
          </a:p>
          <a:p>
            <a:pPr indent="-171450" lvl="0" marL="171450" marR="0" rtl="1" algn="r">
              <a:lnSpc>
                <a:spcPct val="115000"/>
              </a:lnSpc>
              <a:spcBef>
                <a:spcPts val="0"/>
              </a:spcBef>
              <a:spcAft>
                <a:spcPts val="0"/>
              </a:spcAft>
              <a:buSzPts val="900"/>
              <a:buChar char="•"/>
            </a:pPr>
            <a:r>
              <a:rPr b="0" i="0" lang="en-GB" sz="900" u="none" cap="none" strike="noStrike">
                <a:solidFill>
                  <a:schemeClr val="dk1"/>
                </a:solidFill>
                <a:latin typeface="Assistant"/>
                <a:ea typeface="Assistant"/>
                <a:cs typeface="Assistant"/>
                <a:sym typeface="Assistant"/>
              </a:rPr>
              <a:t>ב</a:t>
            </a:r>
            <a:r>
              <a:rPr lang="en-GB" sz="900">
                <a:solidFill>
                  <a:schemeClr val="dk1"/>
                </a:solidFill>
                <a:latin typeface="Assistant"/>
                <a:ea typeface="Assistant"/>
                <a:cs typeface="Assistant"/>
                <a:sym typeface="Assistant"/>
              </a:rPr>
              <a:t>תגובה לירי הרקטי הנרחב לעבר שטח ישראל, צה"ל תקף מהאוויר מטרות צבאיות בסוריה. </a:t>
            </a:r>
            <a:endParaRPr sz="900">
              <a:solidFill>
                <a:schemeClr val="dk1"/>
              </a:solidFill>
              <a:latin typeface="Assistant"/>
              <a:ea typeface="Assistant"/>
              <a:cs typeface="Assistant"/>
              <a:sym typeface="Assistant"/>
            </a:endParaRPr>
          </a:p>
          <a:p>
            <a:pPr indent="-171450" lvl="0" marL="171450" marR="0" rtl="1" algn="r">
              <a:lnSpc>
                <a:spcPct val="115000"/>
              </a:lnSpc>
              <a:spcBef>
                <a:spcPts val="0"/>
              </a:spcBef>
              <a:spcAft>
                <a:spcPts val="0"/>
              </a:spcAft>
              <a:buSzPts val="900"/>
              <a:buChar char="•"/>
            </a:pPr>
            <a:r>
              <a:rPr lang="en-GB" sz="900">
                <a:solidFill>
                  <a:schemeClr val="dk1"/>
                </a:solidFill>
                <a:latin typeface="Assistant"/>
                <a:ea typeface="Assistant"/>
                <a:cs typeface="Assistant"/>
                <a:sym typeface="Assistant"/>
              </a:rPr>
              <a:t>אתמול בסוריה מטוס קרב תקף משגרים שמהם נורו רקטות לעבר ישראל, ובלבנון כלי טיס תקף מטרות של חיזבאללה. </a:t>
            </a:r>
            <a:endParaRPr sz="900">
              <a:solidFill>
                <a:schemeClr val="dk1"/>
              </a:solidFill>
              <a:latin typeface="Assistant"/>
              <a:ea typeface="Assistant"/>
              <a:cs typeface="Assistant"/>
              <a:sym typeface="Assistant"/>
            </a:endParaRPr>
          </a:p>
          <a:p>
            <a:pPr indent="0" lvl="0" marL="0" marR="0" rtl="1" algn="r">
              <a:lnSpc>
                <a:spcPct val="100000"/>
              </a:lnSpc>
              <a:spcBef>
                <a:spcPts val="800"/>
              </a:spcBef>
              <a:spcAft>
                <a:spcPts val="0"/>
              </a:spcAft>
              <a:buNone/>
            </a:pPr>
            <a:r>
              <a:rPr b="1" i="0" lang="en-GB" sz="900" u="none" cap="none" strike="noStrike">
                <a:solidFill>
                  <a:schemeClr val="dk1"/>
                </a:solidFill>
                <a:latin typeface="Assistant"/>
                <a:ea typeface="Assistant"/>
                <a:cs typeface="Assistant"/>
                <a:sym typeface="Assistant"/>
              </a:rPr>
              <a:t>בגזרת יהודה ושומרון:</a:t>
            </a:r>
            <a:endParaRPr/>
          </a:p>
          <a:p>
            <a:pPr indent="-171450" lvl="0" marL="171450" marR="0" rtl="1" algn="r">
              <a:lnSpc>
                <a:spcPct val="115000"/>
              </a:lnSpc>
              <a:spcBef>
                <a:spcPts val="0"/>
              </a:spcBef>
              <a:spcAft>
                <a:spcPts val="0"/>
              </a:spcAft>
              <a:buSzPts val="900"/>
              <a:buChar char="•"/>
            </a:pPr>
            <a:r>
              <a:rPr lang="en-GB" sz="900">
                <a:solidFill>
                  <a:schemeClr val="dk1"/>
                </a:solidFill>
                <a:latin typeface="Assistant"/>
                <a:ea typeface="Assistant"/>
                <a:cs typeface="Assistant"/>
                <a:sym typeface="Assistant"/>
              </a:rPr>
              <a:t>גם הלילה כוחות צה״ל סיכלו פעולות של פעילי טרור, שמצטרפים ל-700 פעילי חמאס שנעצרו ביהודה ושומרון מתחילת הלחימה. </a:t>
            </a:r>
            <a:endParaRPr/>
          </a:p>
          <a:p>
            <a:pPr indent="-171450" lvl="0" marL="171450" marR="0" rtl="1" algn="r">
              <a:lnSpc>
                <a:spcPct val="115000"/>
              </a:lnSpc>
              <a:spcBef>
                <a:spcPts val="0"/>
              </a:spcBef>
              <a:spcAft>
                <a:spcPts val="0"/>
              </a:spcAft>
              <a:buClr>
                <a:srgbClr val="000000"/>
              </a:buClr>
              <a:buSzPts val="900"/>
              <a:buFont typeface="Arial"/>
              <a:buChar char="•"/>
            </a:pPr>
            <a:r>
              <a:rPr b="0" i="0" lang="en-GB" sz="900" u="none" cap="none" strike="noStrike">
                <a:solidFill>
                  <a:schemeClr val="dk1"/>
                </a:solidFill>
                <a:latin typeface="Assistant"/>
                <a:ea typeface="Assistant"/>
                <a:cs typeface="Assistant"/>
                <a:sym typeface="Assistant"/>
              </a:rPr>
              <a:t>לפנות בוקר כלי טיס של חיל האוויר חיסל כמה מחבלים במחנה הפליטים ג'נין. מחבלים חמושים שהיו במגע עם כוחותינו חוסלו מהאוויר. </a:t>
            </a:r>
            <a:endParaRPr b="0" i="0" sz="900" u="none" cap="none" strike="noStrike">
              <a:solidFill>
                <a:schemeClr val="dk1"/>
              </a:solidFill>
              <a:latin typeface="Assistant"/>
              <a:ea typeface="Assistant"/>
              <a:cs typeface="Assistant"/>
              <a:sym typeface="Assistant"/>
            </a:endParaRPr>
          </a:p>
          <a:p>
            <a:pPr indent="-171450" lvl="0" marL="171450" marR="0" rtl="1" algn="r">
              <a:lnSpc>
                <a:spcPct val="115000"/>
              </a:lnSpc>
              <a:spcBef>
                <a:spcPts val="0"/>
              </a:spcBef>
              <a:spcAft>
                <a:spcPts val="0"/>
              </a:spcAft>
              <a:buClr>
                <a:schemeClr val="dk1"/>
              </a:buClr>
              <a:buSzPts val="900"/>
              <a:buFont typeface="Assistant"/>
              <a:buChar char="•"/>
            </a:pPr>
            <a:r>
              <a:rPr lang="en-GB" sz="900">
                <a:solidFill>
                  <a:schemeClr val="dk1"/>
                </a:solidFill>
                <a:latin typeface="Assistant"/>
                <a:ea typeface="Assistant"/>
                <a:cs typeface="Assistant"/>
                <a:sym typeface="Assistant"/>
              </a:rPr>
              <a:t>צה״ל </a:t>
            </a:r>
            <a:r>
              <a:rPr lang="en-GB" sz="900">
                <a:solidFill>
                  <a:schemeClr val="dk1"/>
                </a:solidFill>
                <a:latin typeface="Assistant"/>
                <a:ea typeface="Assistant"/>
                <a:cs typeface="Assistant"/>
                <a:sym typeface="Assistant"/>
              </a:rPr>
              <a:t>ממשיך ברדיפת המחבלים ובאבטחת יהודה ושומרון.  </a:t>
            </a:r>
            <a:endParaRPr sz="900">
              <a:solidFill>
                <a:schemeClr val="dk1"/>
              </a:solidFill>
              <a:latin typeface="Assistant"/>
              <a:ea typeface="Assistant"/>
              <a:cs typeface="Assistant"/>
              <a:sym typeface="Assistant"/>
            </a:endParaRPr>
          </a:p>
          <a:p>
            <a:pPr indent="0" lvl="0" marL="0" marR="0" rtl="1" algn="r">
              <a:lnSpc>
                <a:spcPct val="100000"/>
              </a:lnSpc>
              <a:spcBef>
                <a:spcPts val="800"/>
              </a:spcBef>
              <a:spcAft>
                <a:spcPts val="0"/>
              </a:spcAft>
              <a:buNone/>
            </a:pPr>
            <a:r>
              <a:rPr b="1" i="0" lang="en-GB" sz="900" u="none" cap="none" strike="noStrike">
                <a:solidFill>
                  <a:schemeClr val="dk1"/>
                </a:solidFill>
                <a:latin typeface="Assistant"/>
                <a:ea typeface="Assistant"/>
                <a:cs typeface="Assistant"/>
                <a:sym typeface="Assistant"/>
              </a:rPr>
              <a:t>בעורף:</a:t>
            </a:r>
            <a:endParaRPr/>
          </a:p>
          <a:p>
            <a:pPr indent="-171450" lvl="0" marL="171450" marR="0" rtl="1" algn="r">
              <a:lnSpc>
                <a:spcPct val="115000"/>
              </a:lnSpc>
              <a:spcBef>
                <a:spcPts val="800"/>
              </a:spcBef>
              <a:spcAft>
                <a:spcPts val="0"/>
              </a:spcAft>
              <a:buClr>
                <a:srgbClr val="000000"/>
              </a:buClr>
              <a:buSzPts val="900"/>
              <a:buFont typeface="Arial"/>
              <a:buChar char="•"/>
            </a:pPr>
            <a:r>
              <a:rPr b="0" i="0" lang="en-GB" sz="900" u="none" cap="none" strike="noStrike">
                <a:solidFill>
                  <a:schemeClr val="dk1"/>
                </a:solidFill>
                <a:latin typeface="Assistant"/>
                <a:ea typeface="Assistant"/>
                <a:cs typeface="Assistant"/>
                <a:sym typeface="Assistant"/>
              </a:rPr>
              <a:t>בירושלים, בתחנת דלק שנמצאת בסמוך לבית המשפט המחוזי אירע פיגוע דקירה בו נפצע שוטר שפונה באורח קשה לבית החולים שערי צדק. המחבל נוטרל ע״י לוחמי מג״ב וכוחות רבים שהיו פרוסים ברחובות העיר.  </a:t>
            </a:r>
            <a:endParaRPr b="0" i="0" sz="900" u="none" cap="none" strike="noStrike">
              <a:solidFill>
                <a:srgbClr val="FF0000"/>
              </a:solidFill>
              <a:latin typeface="Assistant"/>
              <a:ea typeface="Assistant"/>
              <a:cs typeface="Assistant"/>
              <a:sym typeface="Assistant"/>
            </a:endParaRPr>
          </a:p>
          <a:p>
            <a:pPr indent="0" lvl="0" marL="0" marR="0" rtl="1" algn="just">
              <a:lnSpc>
                <a:spcPct val="115000"/>
              </a:lnSpc>
              <a:spcBef>
                <a:spcPts val="800"/>
              </a:spcBef>
              <a:spcAft>
                <a:spcPts val="0"/>
              </a:spcAft>
              <a:buNone/>
            </a:pPr>
            <a:r>
              <a:t/>
            </a:r>
            <a:endParaRPr sz="900">
              <a:solidFill>
                <a:schemeClr val="dk1"/>
              </a:solidFill>
              <a:latin typeface="Assistant"/>
              <a:ea typeface="Assistant"/>
              <a:cs typeface="Assistant"/>
              <a:sym typeface="Assistant"/>
            </a:endParaRPr>
          </a:p>
          <a:p>
            <a:pPr indent="0" lvl="0" marL="0" marR="0" rtl="1" algn="just">
              <a:lnSpc>
                <a:spcPct val="100000"/>
              </a:lnSpc>
              <a:spcBef>
                <a:spcPts val="800"/>
              </a:spcBef>
              <a:spcAft>
                <a:spcPts val="0"/>
              </a:spcAft>
              <a:buNone/>
            </a:pPr>
            <a:r>
              <a:rPr b="1" i="0" lang="en-GB" sz="900" u="sng" cap="none" strike="noStrike">
                <a:solidFill>
                  <a:schemeClr val="dk1"/>
                </a:solidFill>
                <a:latin typeface="Assistant"/>
                <a:ea typeface="Assistant"/>
                <a:cs typeface="Assistant"/>
                <a:sym typeface="Assistant"/>
              </a:rPr>
              <a:t>סיכום </a:t>
            </a:r>
            <a:r>
              <a:rPr b="1" lang="en-GB" sz="900" u="sng">
                <a:solidFill>
                  <a:schemeClr val="dk1"/>
                </a:solidFill>
                <a:latin typeface="Assistant"/>
                <a:ea typeface="Assistant"/>
                <a:cs typeface="Assistant"/>
                <a:sym typeface="Assistant"/>
              </a:rPr>
              <a:t>האירועים המרכזיים מהימים האחרונים</a:t>
            </a:r>
            <a:r>
              <a:rPr b="1" i="0" lang="en-GB" sz="900" u="sng" cap="none" strike="noStrike">
                <a:solidFill>
                  <a:schemeClr val="dk1"/>
                </a:solidFill>
                <a:latin typeface="Assistant"/>
                <a:ea typeface="Assistant"/>
                <a:cs typeface="Assistant"/>
                <a:sym typeface="Assistant"/>
              </a:rPr>
              <a:t>: </a:t>
            </a:r>
            <a:endParaRPr b="1" i="0" sz="900" u="sng" cap="none" strike="noStrike">
              <a:solidFill>
                <a:schemeClr val="dk1"/>
              </a:solidFill>
              <a:latin typeface="Assistant"/>
              <a:ea typeface="Assistant"/>
              <a:cs typeface="Assistant"/>
              <a:sym typeface="Assistant"/>
            </a:endParaRPr>
          </a:p>
          <a:p>
            <a:pPr indent="0" lvl="0" marL="0" marR="0" rtl="1" algn="just">
              <a:lnSpc>
                <a:spcPct val="100000"/>
              </a:lnSpc>
              <a:spcBef>
                <a:spcPts val="800"/>
              </a:spcBef>
              <a:spcAft>
                <a:spcPts val="0"/>
              </a:spcAft>
              <a:buNone/>
            </a:pPr>
            <a:r>
              <a:rPr b="1" i="0" lang="en-GB" sz="900" u="none" cap="none" strike="noStrike">
                <a:solidFill>
                  <a:schemeClr val="dk1"/>
                </a:solidFill>
                <a:latin typeface="Assistant"/>
                <a:ea typeface="Assistant"/>
                <a:cs typeface="Assistant"/>
                <a:sym typeface="Assistant"/>
              </a:rPr>
              <a:t>בגזרת הדרום:</a:t>
            </a:r>
            <a:endParaRPr/>
          </a:p>
          <a:p>
            <a:pPr indent="-171450" lvl="0" marL="171450" marR="0" rtl="1" algn="just">
              <a:lnSpc>
                <a:spcPct val="100000"/>
              </a:lnSpc>
              <a:spcBef>
                <a:spcPts val="800"/>
              </a:spcBef>
              <a:spcAft>
                <a:spcPts val="0"/>
              </a:spcAft>
              <a:buClr>
                <a:schemeClr val="dk1"/>
              </a:buClr>
              <a:buSzPts val="1000"/>
              <a:buFont typeface="Arial"/>
              <a:buChar char="•"/>
            </a:pPr>
            <a:r>
              <a:rPr b="0" i="0" lang="en-GB" sz="900" u="none" cap="none" strike="noStrike">
                <a:solidFill>
                  <a:schemeClr val="dk1"/>
                </a:solidFill>
                <a:latin typeface="Assistant"/>
                <a:ea typeface="Assistant"/>
                <a:cs typeface="Assistant"/>
                <a:sym typeface="Assistant"/>
              </a:rPr>
              <a:t>בעזה, אנו מתקדמים בשלבי המלחמה. כוחות צה"ל </a:t>
            </a:r>
            <a:r>
              <a:rPr b="1" i="0" lang="en-GB" sz="900" u="none" cap="none" strike="noStrike">
                <a:solidFill>
                  <a:schemeClr val="dk1"/>
                </a:solidFill>
                <a:latin typeface="Assistant"/>
                <a:ea typeface="Assistant"/>
                <a:cs typeface="Assistant"/>
                <a:sym typeface="Assistant"/>
              </a:rPr>
              <a:t>נכנסו לשטח צפון רצועת עזה</a:t>
            </a:r>
            <a:r>
              <a:rPr b="0" i="0" lang="en-GB" sz="900" u="none" cap="none" strike="noStrike">
                <a:solidFill>
                  <a:schemeClr val="dk1"/>
                </a:solidFill>
                <a:latin typeface="Assistant"/>
                <a:ea typeface="Assistant"/>
                <a:cs typeface="Assistant"/>
                <a:sym typeface="Assistant"/>
              </a:rPr>
              <a:t> והרחיבו את הפעילות הקרקעית. בפעילות זו לוקחים חלק כוחות חי"ר שריון, הנדסה וארטילריה, שמלווים באש כבדה. </a:t>
            </a:r>
            <a:r>
              <a:rPr b="1" i="0" lang="en-GB" sz="900" u="none" cap="none" strike="noStrike">
                <a:solidFill>
                  <a:schemeClr val="dk1"/>
                </a:solidFill>
                <a:latin typeface="Assistant"/>
                <a:ea typeface="Assistant"/>
                <a:cs typeface="Assistant"/>
                <a:sym typeface="Assistant"/>
              </a:rPr>
              <a:t>הרחבת הפעולה</a:t>
            </a:r>
            <a:r>
              <a:rPr b="0" i="0" lang="en-GB" sz="900" u="none" cap="none" strike="noStrike">
                <a:solidFill>
                  <a:schemeClr val="dk1"/>
                </a:solidFill>
                <a:latin typeface="Assistant"/>
                <a:ea typeface="Assistant"/>
                <a:cs typeface="Assistant"/>
                <a:sym typeface="Assistant"/>
              </a:rPr>
              <a:t> משרתת את כלל מטרות המלחמה. צה"ל מקיים הערכת מצב מתמשכת ומתקדם על פי שלבי המלחמה. צה"ל ממשיך בתקיפות מסיביות ומשמעותיות מאוד מהאוויר ומהים ובחיסול מחבלים.</a:t>
            </a:r>
            <a:endParaRPr/>
          </a:p>
          <a:p>
            <a:pPr indent="-171450" lvl="0" marL="171450" marR="0" rtl="1" algn="just">
              <a:lnSpc>
                <a:spcPct val="100000"/>
              </a:lnSpc>
              <a:spcBef>
                <a:spcPts val="0"/>
              </a:spcBef>
              <a:spcAft>
                <a:spcPts val="0"/>
              </a:spcAft>
              <a:buClr>
                <a:schemeClr val="dk1"/>
              </a:buClr>
              <a:buSzPts val="1000"/>
              <a:buFont typeface="Arial"/>
              <a:buChar char="•"/>
            </a:pPr>
            <a:r>
              <a:rPr b="0" i="0" lang="en-GB" sz="900" u="none" cap="none" strike="noStrike">
                <a:solidFill>
                  <a:schemeClr val="dk1"/>
                </a:solidFill>
                <a:latin typeface="Assistant"/>
                <a:ea typeface="Assistant"/>
                <a:cs typeface="Assistant"/>
                <a:sym typeface="Assistant"/>
              </a:rPr>
              <a:t>צה"ל תקף בעוצמה </a:t>
            </a:r>
            <a:r>
              <a:rPr b="1" i="0" lang="en-GB" sz="900" u="none" cap="none" strike="noStrike">
                <a:solidFill>
                  <a:schemeClr val="dk1"/>
                </a:solidFill>
                <a:latin typeface="Assistant"/>
                <a:ea typeface="Assistant"/>
                <a:cs typeface="Assistant"/>
                <a:sym typeface="Assistant"/>
              </a:rPr>
              <a:t>ברצועת עזה,</a:t>
            </a:r>
            <a:r>
              <a:rPr b="0" i="0" lang="en-GB" sz="900" u="none" cap="none" strike="noStrike">
                <a:solidFill>
                  <a:schemeClr val="dk1"/>
                </a:solidFill>
                <a:latin typeface="Assistant"/>
                <a:ea typeface="Assistant"/>
                <a:cs typeface="Assistant"/>
                <a:sym typeface="Assistant"/>
              </a:rPr>
              <a:t> </a:t>
            </a:r>
            <a:r>
              <a:rPr b="1" i="0" lang="en-GB" sz="900" u="none" cap="none" strike="noStrike">
                <a:solidFill>
                  <a:schemeClr val="dk1"/>
                </a:solidFill>
                <a:latin typeface="Assistant"/>
                <a:ea typeface="Assistant"/>
                <a:cs typeface="Assistant"/>
                <a:sym typeface="Assistant"/>
              </a:rPr>
              <a:t>ופגע בשלטון חמאס</a:t>
            </a:r>
            <a:r>
              <a:rPr b="0" i="0" lang="en-GB" sz="900" u="none" cap="none" strike="noStrike">
                <a:solidFill>
                  <a:schemeClr val="dk1"/>
                </a:solidFill>
                <a:latin typeface="Assistant"/>
                <a:ea typeface="Assistant"/>
                <a:cs typeface="Assistant"/>
                <a:sym typeface="Assistant"/>
              </a:rPr>
              <a:t> ובתשתיות הטרור שבנה. מפקדים בכירים רבים חוסלו. כוחות צה"ל ביצעו </a:t>
            </a:r>
            <a:r>
              <a:rPr b="1" i="0" lang="en-GB" sz="900" u="none" cap="none" strike="noStrike">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b="0" i="0" lang="en-GB" sz="900" u="none" cap="none" strike="noStrike">
                <a:solidFill>
                  <a:schemeClr val="dk1"/>
                </a:solidFill>
                <a:latin typeface="Assistant"/>
                <a:ea typeface="Assistant"/>
                <a:cs typeface="Assistant"/>
                <a:sym typeface="Assistant"/>
              </a:rPr>
              <a:t>. </a:t>
            </a:r>
            <a:endParaRPr/>
          </a:p>
          <a:p>
            <a:pPr indent="-171450" lvl="0" marL="171450" marR="0" rtl="1" algn="just">
              <a:lnSpc>
                <a:spcPct val="100000"/>
              </a:lnSpc>
              <a:spcBef>
                <a:spcPts val="0"/>
              </a:spcBef>
              <a:spcAft>
                <a:spcPts val="0"/>
              </a:spcAft>
              <a:buClr>
                <a:schemeClr val="dk1"/>
              </a:buClr>
              <a:buSzPts val="1000"/>
              <a:buFont typeface="Arial"/>
              <a:buChar char="•"/>
            </a:pPr>
            <a:r>
              <a:rPr b="0" i="0" lang="en-GB" sz="900" u="none" cap="none" strike="noStrike">
                <a:solidFill>
                  <a:schemeClr val="dk1"/>
                </a:solidFill>
                <a:latin typeface="Assistant"/>
                <a:ea typeface="Assistant"/>
                <a:cs typeface="Assistant"/>
                <a:sym typeface="Assistant"/>
              </a:rPr>
              <a:t>צה"ל קורא לתושבי העיר עזה </a:t>
            </a:r>
            <a:r>
              <a:rPr b="1" i="0" lang="en-GB" sz="900" u="none" cap="none" strike="noStrike">
                <a:solidFill>
                  <a:schemeClr val="dk1"/>
                </a:solidFill>
                <a:latin typeface="Assistant"/>
                <a:ea typeface="Assistant"/>
                <a:cs typeface="Assistant"/>
                <a:sym typeface="Assistant"/>
              </a:rPr>
              <a:t>לנוע לדרום הרצועה</a:t>
            </a:r>
            <a:r>
              <a:rPr b="0" i="0" lang="en-GB" sz="900" u="none" cap="none" strike="noStrike">
                <a:solidFill>
                  <a:schemeClr val="dk1"/>
                </a:solidFill>
                <a:latin typeface="Assistant"/>
                <a:ea typeface="Assistant"/>
                <a:cs typeface="Assistant"/>
                <a:sym typeface="Assistant"/>
              </a:rPr>
              <a:t> וזאת על מנת למנוע פגיעה אפשרית בהם.</a:t>
            </a:r>
            <a:endParaRPr/>
          </a:p>
          <a:p>
            <a:pPr indent="0" lvl="0" marL="0" marR="0" rtl="1" algn="just">
              <a:lnSpc>
                <a:spcPct val="100000"/>
              </a:lnSpc>
              <a:spcBef>
                <a:spcPts val="800"/>
              </a:spcBef>
              <a:spcAft>
                <a:spcPts val="0"/>
              </a:spcAft>
              <a:buNone/>
            </a:pPr>
            <a:r>
              <a:rPr b="1" i="0" lang="en-GB" sz="900" u="none" cap="none" strike="noStrike">
                <a:solidFill>
                  <a:schemeClr val="dk1"/>
                </a:solidFill>
                <a:latin typeface="Assistant"/>
                <a:ea typeface="Assistant"/>
                <a:cs typeface="Assistant"/>
                <a:sym typeface="Assistant"/>
              </a:rPr>
              <a:t>בגזרת הצפון:</a:t>
            </a:r>
            <a:endParaRPr/>
          </a:p>
          <a:p>
            <a:pPr indent="-171450" lvl="0" marL="171450" marR="0" rtl="1" algn="just">
              <a:lnSpc>
                <a:spcPct val="100000"/>
              </a:lnSpc>
              <a:spcBef>
                <a:spcPts val="800"/>
              </a:spcBef>
              <a:spcAft>
                <a:spcPts val="0"/>
              </a:spcAft>
              <a:buClr>
                <a:schemeClr val="dk1"/>
              </a:buClr>
              <a:buSzPts val="1000"/>
              <a:buFont typeface="Arial"/>
              <a:buChar char="•"/>
            </a:pPr>
            <a:r>
              <a:rPr b="0" i="0" lang="en-GB" sz="900" u="none" cap="none" strike="noStrike">
                <a:solidFill>
                  <a:schemeClr val="dk1"/>
                </a:solidFill>
                <a:latin typeface="Assistant"/>
                <a:ea typeface="Assistant"/>
                <a:cs typeface="Assistant"/>
                <a:sym typeface="Assistant"/>
              </a:rPr>
              <a:t>צה"ל סיכל ניסיונות חדירה של חוליות מחבלים, ו</a:t>
            </a:r>
            <a:r>
              <a:rPr b="1" i="0" lang="en-GB" sz="900" u="none" cap="none" strike="noStrike">
                <a:solidFill>
                  <a:schemeClr val="dk1"/>
                </a:solidFill>
                <a:latin typeface="Assistant"/>
                <a:ea typeface="Assistant"/>
                <a:cs typeface="Assistant"/>
                <a:sym typeface="Assistant"/>
              </a:rPr>
              <a:t>תקף תשתיות טרור ומקורות ירי של חיזבאללה בלבנון. </a:t>
            </a:r>
            <a:endParaRPr/>
          </a:p>
          <a:p>
            <a:pPr indent="-171450" lvl="0" marL="171450" marR="0" rtl="1" algn="just">
              <a:lnSpc>
                <a:spcPct val="100000"/>
              </a:lnSpc>
              <a:spcBef>
                <a:spcPts val="0"/>
              </a:spcBef>
              <a:spcAft>
                <a:spcPts val="0"/>
              </a:spcAft>
              <a:buClr>
                <a:schemeClr val="dk1"/>
              </a:buClr>
              <a:buSzPts val="1000"/>
              <a:buFont typeface="Arial"/>
              <a:buChar char="•"/>
            </a:pPr>
            <a:r>
              <a:rPr b="0" i="0" lang="en-GB" sz="900" u="none" cap="none" strike="noStrike">
                <a:solidFill>
                  <a:schemeClr val="dk1"/>
                </a:solidFill>
                <a:latin typeface="Assistant"/>
                <a:ea typeface="Assistant"/>
                <a:cs typeface="Assistant"/>
                <a:sym typeface="Assistant"/>
              </a:rPr>
              <a:t>באישור שר הביטחון יואב גלנט, הוחלט על הפעלת תוכנית</a:t>
            </a:r>
            <a:r>
              <a:rPr b="1" i="0" lang="en-GB" sz="900" u="none" cap="none" strike="noStrike">
                <a:solidFill>
                  <a:schemeClr val="dk1"/>
                </a:solidFill>
                <a:latin typeface="Assistant"/>
                <a:ea typeface="Assistant"/>
                <a:cs typeface="Assistant"/>
                <a:sym typeface="Assistant"/>
              </a:rPr>
              <a:t> לפינוי יישובים בקרבת גבול הצפון</a:t>
            </a:r>
            <a:r>
              <a:rPr b="0" i="0" lang="en-GB" sz="900" u="none" cap="none" strike="noStrike">
                <a:solidFill>
                  <a:schemeClr val="dk1"/>
                </a:solidFill>
                <a:latin typeface="Assistant"/>
                <a:ea typeface="Assistant"/>
                <a:cs typeface="Assistant"/>
                <a:sym typeface="Assistant"/>
              </a:rPr>
              <a:t>.</a:t>
            </a:r>
            <a:endParaRPr/>
          </a:p>
          <a:p>
            <a:pPr indent="0" lvl="0" marL="0" marR="0" rtl="1" algn="just">
              <a:lnSpc>
                <a:spcPct val="100000"/>
              </a:lnSpc>
              <a:spcBef>
                <a:spcPts val="800"/>
              </a:spcBef>
              <a:spcAft>
                <a:spcPts val="0"/>
              </a:spcAft>
              <a:buNone/>
            </a:pPr>
            <a:r>
              <a:rPr b="1" i="0" lang="en-GB" sz="900" u="none" cap="none" strike="noStrike">
                <a:solidFill>
                  <a:schemeClr val="dk1"/>
                </a:solidFill>
                <a:latin typeface="Assistant"/>
                <a:ea typeface="Assistant"/>
                <a:cs typeface="Assistant"/>
                <a:sym typeface="Assistant"/>
              </a:rPr>
              <a:t>בגזרת יהודה ושומרון:</a:t>
            </a:r>
            <a:endParaRPr/>
          </a:p>
          <a:p>
            <a:pPr indent="-171450" lvl="0" marL="171450" marR="0" rtl="1" algn="just">
              <a:lnSpc>
                <a:spcPct val="100000"/>
              </a:lnSpc>
              <a:spcBef>
                <a:spcPts val="800"/>
              </a:spcBef>
              <a:spcAft>
                <a:spcPts val="0"/>
              </a:spcAft>
              <a:buClr>
                <a:schemeClr val="dk1"/>
              </a:buClr>
              <a:buSzPts val="1100"/>
              <a:buFont typeface="Arial"/>
              <a:buChar char="•"/>
            </a:pPr>
            <a:r>
              <a:rPr b="0" i="0" lang="en-GB" sz="900" u="none" cap="none" strike="noStrike">
                <a:solidFill>
                  <a:schemeClr val="dk1"/>
                </a:solidFill>
                <a:latin typeface="Assistant"/>
                <a:ea typeface="Assistant"/>
                <a:cs typeface="Assistant"/>
                <a:sym typeface="Assistant"/>
              </a:rPr>
              <a:t>כוחות צה"ל ממשיכים במאמץ ההגנה, עד כה נעצרו מתחילת המלחמה מעל לאלף ברחבי אוגדת יהודה ושומרון וחטיבת הבקעה והעמקים, רבים מהם </a:t>
            </a:r>
            <a:r>
              <a:rPr b="1" i="0" lang="en-GB" sz="900" u="none" cap="none" strike="noStrike">
                <a:solidFill>
                  <a:schemeClr val="dk1"/>
                </a:solidFill>
                <a:latin typeface="Assistant"/>
                <a:ea typeface="Assistant"/>
                <a:cs typeface="Assistant"/>
                <a:sym typeface="Assistant"/>
              </a:rPr>
              <a:t>משויכים לחמאס.</a:t>
            </a:r>
            <a:endParaRPr b="1" i="0" sz="900" u="none" cap="none" strike="noStrike">
              <a:solidFill>
                <a:schemeClr val="dk1"/>
              </a:solidFill>
              <a:latin typeface="Assistant"/>
              <a:ea typeface="Assistant"/>
              <a:cs typeface="Assistant"/>
              <a:sym typeface="Assistant"/>
            </a:endParaRPr>
          </a:p>
        </p:txBody>
      </p:sp>
      <p:sp>
        <p:nvSpPr>
          <p:cNvPr id="55" name="Google Shape;55;p1"/>
          <p:cNvSpPr txBox="1"/>
          <p:nvPr/>
        </p:nvSpPr>
        <p:spPr>
          <a:xfrm>
            <a:off x="463940" y="1661950"/>
            <a:ext cx="6072900" cy="818400"/>
          </a:xfrm>
          <a:prstGeom prst="rect">
            <a:avLst/>
          </a:prstGeom>
          <a:noFill/>
          <a:ln>
            <a:noFill/>
          </a:ln>
        </p:spPr>
        <p:txBody>
          <a:bodyPr anchorCtr="0" anchor="t" bIns="91425" lIns="91425" spcFirstLastPara="1" rIns="91425" wrap="square" tIns="91425">
            <a:spAutoFit/>
          </a:bodyPr>
          <a:lstStyle/>
          <a:p>
            <a:pPr indent="0" lvl="0" marL="74295" marR="0" rtl="1" algn="just">
              <a:lnSpc>
                <a:spcPct val="100000"/>
              </a:lnSpc>
              <a:spcBef>
                <a:spcPts val="620"/>
              </a:spcBef>
              <a:spcAft>
                <a:spcPts val="0"/>
              </a:spcAft>
              <a:buClr>
                <a:srgbClr val="000000"/>
              </a:buClr>
              <a:buSzPts val="900"/>
              <a:buFont typeface="Arial"/>
              <a:buNone/>
            </a:pPr>
            <a:r>
              <a:rPr b="1" i="0" lang="en-GB" sz="900" u="none" cap="none" strike="noStrike">
                <a:solidFill>
                  <a:srgbClr val="2F313E"/>
                </a:solidFill>
                <a:latin typeface="Assistant"/>
                <a:ea typeface="Assistant"/>
                <a:cs typeface="Assistant"/>
                <a:sym typeface="Assistant"/>
              </a:rPr>
              <a:t>המפקד,</a:t>
            </a:r>
            <a:endParaRPr b="0" i="0" sz="900" u="none" cap="none" strike="noStrike">
              <a:solidFill>
                <a:schemeClr val="dk1"/>
              </a:solidFill>
              <a:latin typeface="Assistant"/>
              <a:ea typeface="Assistant"/>
              <a:cs typeface="Assistant"/>
              <a:sym typeface="Assistant"/>
            </a:endParaRPr>
          </a:p>
          <a:p>
            <a:pPr indent="0" lvl="0" marL="74295" marR="0" rtl="1" algn="just">
              <a:lnSpc>
                <a:spcPct val="100000"/>
              </a:lnSpc>
              <a:spcBef>
                <a:spcPts val="620"/>
              </a:spcBef>
              <a:spcAft>
                <a:spcPts val="0"/>
              </a:spcAft>
              <a:buClr>
                <a:srgbClr val="000000"/>
              </a:buClr>
              <a:buSzPts val="900"/>
              <a:buFont typeface="Arial"/>
              <a:buNone/>
            </a:pPr>
            <a:r>
              <a:rPr b="0" i="0" lang="en-GB" sz="900" u="none" cap="none" strike="noStrike">
                <a:solidFill>
                  <a:schemeClr val="dk1"/>
                </a:solidFill>
                <a:latin typeface="Assistant"/>
                <a:ea typeface="Assistant"/>
                <a:cs typeface="Assistant"/>
                <a:sym typeface="Assistant"/>
              </a:rPr>
              <a:t>לפניך רצף האירועים המרכזיים עד כה, בשבוע השלישי למלחמה, במטרה לסייע לך לעדכן את פקודיך בהתרחשויות ולהעמיק את תובנת המשימה שלהם. לשיח הפיקודי חשיבות רבה והשפעה עמוקה על חוסנה של המסגרת וחוזקתה, על רוח הלחימה ועל שימור תחושת המסוגלות והחוסן לאורך זמן.</a:t>
            </a:r>
            <a:endParaRPr b="0" i="0" sz="900" u="none" cap="none" strike="noStrike">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U303236</dc:creator>
</cp:coreProperties>
</file>