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
      <p:font typeface="Suez One"/>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Suez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2,200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20,600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ה-65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10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כ"ז בכסלו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נר רביעי של חנוכה</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101916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העשירי למלחמה</a:t>
            </a:r>
            <a:endParaRPr b="1">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None/>
            </a:pPr>
            <a:r>
              <a:rPr b="1" lang="en-US" sz="1000">
                <a:solidFill>
                  <a:schemeClr val="dk1"/>
                </a:solidFill>
                <a:latin typeface="Assistant"/>
                <a:ea typeface="Assistant"/>
                <a:cs typeface="Assistant"/>
                <a:sym typeface="Assistant"/>
              </a:rPr>
              <a:t>"האפקט של צה״ל במלחמה הזאת, הוא הישג שהולך ומתעצם ממש כמו הנרות בחנוכייה. אני רואה את ההישגים מיום ליום, אנחנו רואים עוד ועוד מחבלים שנהרגים, נפצעים, ונכנעים. זהו סימן להתפרקות של המערכת, סימן שצריך ללחוץ יותר חזק וזה מה שאתם עושים".</a:t>
            </a:r>
            <a:br>
              <a:rPr lang="en-US" sz="1000">
                <a:solidFill>
                  <a:schemeClr val="dk1"/>
                </a:solidFill>
                <a:latin typeface="Assistant"/>
                <a:ea typeface="Assistant"/>
                <a:cs typeface="Assistant"/>
                <a:sym typeface="Assistant"/>
              </a:rPr>
            </a:br>
            <a:r>
              <a:rPr lang="en-US" sz="1000">
                <a:solidFill>
                  <a:schemeClr val="dk1"/>
                </a:solidFill>
                <a:latin typeface="Assistant"/>
                <a:ea typeface="Assistant"/>
                <a:cs typeface="Assistant"/>
                <a:sym typeface="Assistant"/>
              </a:rPr>
              <a:t>(הרמטכ"ל, רא"ל הרצי הלוי)</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במסגרת </a:t>
            </a:r>
            <a:r>
              <a:rPr b="1" lang="en-US" sz="1000">
                <a:solidFill>
                  <a:schemeClr val="dk1"/>
                </a:solidFill>
                <a:latin typeface="Assistant"/>
                <a:ea typeface="Assistant"/>
                <a:cs typeface="Assistant"/>
                <a:sym typeface="Assistant"/>
              </a:rPr>
              <a:t>לחימת כוחות צה"ל בשכונת ג'באליה</a:t>
            </a:r>
            <a:r>
              <a:rPr lang="en-US" sz="1000">
                <a:solidFill>
                  <a:schemeClr val="dk1"/>
                </a:solidFill>
                <a:latin typeface="Assistant"/>
                <a:ea typeface="Assistant"/>
                <a:cs typeface="Assistant"/>
                <a:sym typeface="Assistant"/>
              </a:rPr>
              <a:t>, קיבלו </a:t>
            </a:r>
            <a:r>
              <a:rPr b="1" lang="en-US" sz="1000">
                <a:solidFill>
                  <a:schemeClr val="dk1"/>
                </a:solidFill>
                <a:latin typeface="Assistant"/>
                <a:ea typeface="Assistant"/>
                <a:cs typeface="Assistant"/>
                <a:sym typeface="Assistant"/>
              </a:rPr>
              <a:t>לוחמי יחידת יהל״ם</a:t>
            </a:r>
            <a:r>
              <a:rPr lang="en-US" sz="1000">
                <a:solidFill>
                  <a:schemeClr val="dk1"/>
                </a:solidFill>
                <a:latin typeface="Assistant"/>
                <a:ea typeface="Assistant"/>
                <a:cs typeface="Assistant"/>
                <a:sym typeface="Assistant"/>
              </a:rPr>
              <a:t> מידע על הימצאות מחבלים ביעדי טרור במרחב, ועל היערכותם לירי על כוחותינו. בעקבות כך, הלוחמים יצאו לפשיטות ממוקדות בתוך יעדי הטרור וחיסלו מחבלים.</a:t>
            </a:r>
            <a:endParaRPr sz="10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במסגרת הלחימה של </a:t>
            </a:r>
            <a:r>
              <a:rPr b="1" lang="en-US" sz="1000">
                <a:solidFill>
                  <a:schemeClr val="dk1"/>
                </a:solidFill>
                <a:latin typeface="Assistant"/>
                <a:ea typeface="Assistant"/>
                <a:cs typeface="Assistant"/>
                <a:sym typeface="Assistant"/>
              </a:rPr>
              <a:t>צוות הקרב של</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חטיבת הנח"ל בשכונת ג'באליה</a:t>
            </a:r>
            <a:r>
              <a:rPr lang="en-US" sz="1000">
                <a:solidFill>
                  <a:schemeClr val="dk1"/>
                </a:solidFill>
                <a:latin typeface="Assistant"/>
                <a:ea typeface="Assistant"/>
                <a:cs typeface="Assistant"/>
                <a:sym typeface="Assistant"/>
              </a:rPr>
              <a:t>, קיבלו לוחמי גדוד 931 מידע על הימצאות מחבלי חמאס ואמצעי לחימה במבנים הסמוכים אליהם. במסגרת ההיתקלויות, חוסלו מחבלים על ידי לוחמי גדוד 931 בלחימה פנים אל פנים, תוך איתור אמצעי לחימה ותשתיות טרור. בנוסף, מספר מחבלים חוסלו באמצעות ירי טנקים והכוונת כלי טיס מאויש מרחוק של חיל האוויר.</a:t>
            </a:r>
            <a:endParaRPr sz="10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במהלך הלילה, מטוס קרב של חיל האוויר שהכווינו כוחות </a:t>
            </a:r>
            <a:r>
              <a:rPr b="1" lang="en-US" sz="1000">
                <a:solidFill>
                  <a:schemeClr val="dk1"/>
                </a:solidFill>
                <a:latin typeface="Assistant"/>
                <a:ea typeface="Assistant"/>
                <a:cs typeface="Assistant"/>
                <a:sym typeface="Assistant"/>
              </a:rPr>
              <a:t>מצוות הקרב החטיבתי גבעתי</a:t>
            </a:r>
            <a:r>
              <a:rPr lang="en-US" sz="1000">
                <a:solidFill>
                  <a:schemeClr val="dk1"/>
                </a:solidFill>
                <a:latin typeface="Assistant"/>
                <a:ea typeface="Assistant"/>
                <a:cs typeface="Assistant"/>
                <a:sym typeface="Assistant"/>
              </a:rPr>
              <a:t> יחד עם תא האש של החטיבה, </a:t>
            </a:r>
            <a:r>
              <a:rPr b="1" lang="en-US" sz="1000">
                <a:solidFill>
                  <a:schemeClr val="dk1"/>
                </a:solidFill>
                <a:latin typeface="Assistant"/>
                <a:ea typeface="Assistant"/>
                <a:cs typeface="Assistant"/>
                <a:sym typeface="Assistant"/>
              </a:rPr>
              <a:t>תקף אתר קשר צבאי של ארגון הטרור חמאס</a:t>
            </a:r>
            <a:r>
              <a:rPr lang="en-US" sz="1000">
                <a:solidFill>
                  <a:schemeClr val="dk1"/>
                </a:solidFill>
                <a:latin typeface="Assistant"/>
                <a:ea typeface="Assistant"/>
                <a:cs typeface="Assistant"/>
                <a:sym typeface="Assistant"/>
              </a:rPr>
              <a:t> אשר מוקם סמוך למסגד בדרום הרצועה. בתום התקיפה, פשטו הלוחמים על האתר.</a:t>
            </a:r>
            <a:endParaRPr sz="10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ביממה האחרונה, </a:t>
            </a:r>
            <a:r>
              <a:rPr b="1" lang="en-US" sz="1000">
                <a:solidFill>
                  <a:schemeClr val="dk1"/>
                </a:solidFill>
                <a:latin typeface="Assistant"/>
                <a:ea typeface="Assistant"/>
                <a:cs typeface="Assistant"/>
                <a:sym typeface="Assistant"/>
              </a:rPr>
              <a:t>לוחמי יחידת אגוז</a:t>
            </a:r>
            <a:r>
              <a:rPr lang="en-US" sz="1000">
                <a:solidFill>
                  <a:schemeClr val="dk1"/>
                </a:solidFill>
                <a:latin typeface="Assistant"/>
                <a:ea typeface="Assistant"/>
                <a:cs typeface="Assistant"/>
                <a:sym typeface="Assistant"/>
              </a:rPr>
              <a:t> חקרו ותקפו באמצעות חימוש מדויק </a:t>
            </a:r>
            <a:r>
              <a:rPr b="1" lang="en-US" sz="1000">
                <a:solidFill>
                  <a:schemeClr val="dk1"/>
                </a:solidFill>
                <a:latin typeface="Assistant"/>
                <a:ea typeface="Assistant"/>
                <a:cs typeface="Assistant"/>
                <a:sym typeface="Assistant"/>
              </a:rPr>
              <a:t>פירים תת קרקעיים בח'אן יונס</a:t>
            </a:r>
            <a:r>
              <a:rPr lang="en-US" sz="1000">
                <a:solidFill>
                  <a:schemeClr val="dk1"/>
                </a:solidFill>
                <a:latin typeface="Assistant"/>
                <a:ea typeface="Assistant"/>
                <a:cs typeface="Assistant"/>
                <a:sym typeface="Assistant"/>
              </a:rPr>
              <a:t>. בפעילות נוספת בה לקחה היחידה חלק, הלוחמים זיהו בעזרת רחפן חוליית מחבלים חמושה שהתכוננה לתקוף כוחות נוספים במרחב וחיסלו אותה.</a:t>
            </a:r>
            <a:endParaRPr sz="10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כחלק מפעילות בלב </a:t>
            </a:r>
            <a:r>
              <a:rPr b="1" lang="en-US" sz="1000">
                <a:solidFill>
                  <a:schemeClr val="dk1"/>
                </a:solidFill>
                <a:latin typeface="Assistant"/>
                <a:ea typeface="Assistant"/>
                <a:cs typeface="Assistant"/>
                <a:sym typeface="Assistant"/>
              </a:rPr>
              <a:t>שכונת שג׳עייה</a:t>
            </a:r>
            <a:r>
              <a:rPr lang="en-US" sz="1000">
                <a:solidFill>
                  <a:schemeClr val="dk1"/>
                </a:solidFill>
                <a:latin typeface="Assistant"/>
                <a:ea typeface="Assistant"/>
                <a:cs typeface="Assistant"/>
                <a:sym typeface="Assistant"/>
              </a:rPr>
              <a:t>, כוחות מ</a:t>
            </a:r>
            <a:r>
              <a:rPr b="1" lang="en-US" sz="1000">
                <a:solidFill>
                  <a:schemeClr val="dk1"/>
                </a:solidFill>
                <a:latin typeface="Assistant"/>
                <a:ea typeface="Assistant"/>
                <a:cs typeface="Assistant"/>
                <a:sym typeface="Assistant"/>
              </a:rPr>
              <a:t>צוות קרב חטיבתי 188</a:t>
            </a:r>
            <a:r>
              <a:rPr lang="en-US" sz="1000">
                <a:solidFill>
                  <a:schemeClr val="dk1"/>
                </a:solidFill>
                <a:latin typeface="Assistant"/>
                <a:ea typeface="Assistant"/>
                <a:cs typeface="Assistant"/>
                <a:sym typeface="Assistant"/>
              </a:rPr>
              <a:t>, פשטו על מפקדה צבאית של ארגון הטרור חמאס ואיתרו אמצעי לחימה רבים ששימשו את מחבלי הארגון, ביניהם רובים מסוג קלצ׳ניקוב, רימונים, משגרי נ"ט, תחמושת וציוד צבאי נוסף.</a:t>
            </a:r>
            <a:endParaRPr sz="10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במהלך הלילה </a:t>
            </a:r>
            <a:r>
              <a:rPr b="1" lang="en-US" sz="1000">
                <a:solidFill>
                  <a:schemeClr val="dk1"/>
                </a:solidFill>
                <a:latin typeface="Assistant"/>
                <a:ea typeface="Assistant"/>
                <a:cs typeface="Assistant"/>
                <a:sym typeface="Assistant"/>
              </a:rPr>
              <a:t>חיל האוויר</a:t>
            </a:r>
            <a:r>
              <a:rPr lang="en-US" sz="1000">
                <a:solidFill>
                  <a:schemeClr val="dk1"/>
                </a:solidFill>
                <a:latin typeface="Assistant"/>
                <a:ea typeface="Assistant"/>
                <a:cs typeface="Assistant"/>
                <a:sym typeface="Assistant"/>
              </a:rPr>
              <a:t> תקף בלב העיר </a:t>
            </a:r>
            <a:r>
              <a:rPr b="1" lang="en-US" sz="1000">
                <a:solidFill>
                  <a:schemeClr val="dk1"/>
                </a:solidFill>
                <a:latin typeface="Assistant"/>
                <a:ea typeface="Assistant"/>
                <a:cs typeface="Assistant"/>
                <a:sym typeface="Assistant"/>
              </a:rPr>
              <a:t>ח'אן יונס</a:t>
            </a:r>
            <a:r>
              <a:rPr lang="en-US" sz="1000">
                <a:solidFill>
                  <a:schemeClr val="dk1"/>
                </a:solidFill>
                <a:latin typeface="Assistant"/>
                <a:ea typeface="Assistant"/>
                <a:cs typeface="Assistant"/>
                <a:sym typeface="Assistant"/>
              </a:rPr>
              <a:t> והשמיד תשתיות צבאיות בהם פעלו מחבלים ופירים תת קרקעיים.</a:t>
            </a:r>
            <a:endParaRPr sz="1350">
              <a:solidFill>
                <a:srgbClr val="30323F"/>
              </a:solidFill>
              <a:highlight>
                <a:srgbClr val="F1F6FB"/>
              </a:highligh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b="1">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מטוסי קרב של חיל האוויר השלימו </a:t>
            </a:r>
            <a:r>
              <a:rPr b="1" lang="en-US" sz="1000">
                <a:solidFill>
                  <a:schemeClr val="dk1"/>
                </a:solidFill>
                <a:latin typeface="Assistant"/>
                <a:ea typeface="Assistant"/>
                <a:cs typeface="Assistant"/>
                <a:sym typeface="Assistant"/>
              </a:rPr>
              <a:t>גל תקיפות נרחב של מטרות של חיזבאללה בשטח לבנון.</a:t>
            </a:r>
            <a:r>
              <a:rPr lang="en-US" sz="1000">
                <a:solidFill>
                  <a:schemeClr val="dk1"/>
                </a:solidFill>
                <a:latin typeface="Assistant"/>
                <a:ea typeface="Assistant"/>
                <a:cs typeface="Assistant"/>
                <a:sym typeface="Assistant"/>
              </a:rPr>
              <a:t> ביניהן, תשתיות טרור, משגרים ומתחמים צבאיים של הארגון. בנוסף, כוחות צה"ל תקפו לפני זמן קצר חוליית מחבלים שניסתה לשגר טילי נ"ט לעבר שטח ישראל במרחב זרעית.</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במבצע חטיבתי של כוחות הביטחון בהובלת </a:t>
            </a:r>
            <a:r>
              <a:rPr b="1" lang="en-US" sz="1000">
                <a:solidFill>
                  <a:schemeClr val="dk1"/>
                </a:solidFill>
                <a:latin typeface="Assistant"/>
                <a:ea typeface="Assistant"/>
                <a:cs typeface="Assistant"/>
                <a:sym typeface="Assistant"/>
              </a:rPr>
              <a:t>לוחמי מילואים</a:t>
            </a:r>
            <a:r>
              <a:rPr lang="en-US" sz="1000">
                <a:solidFill>
                  <a:schemeClr val="dk1"/>
                </a:solidFill>
                <a:latin typeface="Assistant"/>
                <a:ea typeface="Assistant"/>
                <a:cs typeface="Assistant"/>
                <a:sym typeface="Assistant"/>
              </a:rPr>
              <a:t> של צה״ל לסיכול טרור בעיר טובאס שבחטיבת הבקעה והעמקים, </a:t>
            </a:r>
            <a:r>
              <a:rPr b="1" lang="en-US" sz="1000">
                <a:solidFill>
                  <a:schemeClr val="dk1"/>
                </a:solidFill>
                <a:latin typeface="Assistant"/>
                <a:ea typeface="Assistant"/>
                <a:cs typeface="Assistant"/>
                <a:sym typeface="Assistant"/>
              </a:rPr>
              <a:t>נעצרו 14 מבוקשים ואותרו אמצעי תחמושת רבים</a:t>
            </a:r>
            <a:r>
              <a:rPr lang="en-US" sz="1000">
                <a:solidFill>
                  <a:schemeClr val="dk1"/>
                </a:solidFill>
                <a:latin typeface="Assistant"/>
                <a:ea typeface="Assistant"/>
                <a:cs typeface="Assistant"/>
                <a:sym typeface="Assistant"/>
              </a:rPr>
              <a:t> ומטענים.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במהלך פעילות הכוחות בעיר חברון, איתרו הלוחמים והחרימו אקדח, ציוד צבאי, וחלקים מנשק M-16 וכן בפעילויות נוספות בבחטיבת יהודה ובחטיבת אפרים </a:t>
            </a:r>
            <a:r>
              <a:rPr b="1" lang="en-US" sz="1000">
                <a:solidFill>
                  <a:schemeClr val="dk1"/>
                </a:solidFill>
                <a:latin typeface="Assistant"/>
                <a:ea typeface="Assistant"/>
                <a:cs typeface="Assistant"/>
                <a:sym typeface="Assistant"/>
              </a:rPr>
              <a:t>הוחרמו מעל 50 רכבים בלתי חוקיים</a:t>
            </a:r>
            <a:r>
              <a:rPr lang="en-US" sz="1000">
                <a:solidFill>
                  <a:schemeClr val="dk1"/>
                </a:solidFill>
                <a:latin typeface="Assistant"/>
                <a:ea typeface="Assistant"/>
                <a:cs typeface="Assistant"/>
                <a:sym typeface="Assistant"/>
              </a:rPr>
              <a:t>.</a:t>
            </a:r>
            <a:endParaRPr sz="1350">
              <a:solidFill>
                <a:srgbClr val="30323F"/>
              </a:solidFill>
              <a:highlight>
                <a:srgbClr val="F1F6FB"/>
              </a:highlight>
            </a:endParaRPr>
          </a:p>
          <a:p>
            <a:pPr indent="0" lvl="0" marL="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300"/>
              <a:buFont typeface="Arial"/>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200"/>
              <a:buFont typeface="Arial"/>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בשבוע האחרון </a:t>
            </a:r>
            <a:r>
              <a:rPr b="1" lang="en-US" sz="1000">
                <a:solidFill>
                  <a:schemeClr val="dk1"/>
                </a:solidFill>
                <a:latin typeface="Assistant"/>
                <a:ea typeface="Assistant"/>
                <a:cs typeface="Assistant"/>
                <a:sym typeface="Assistant"/>
              </a:rPr>
              <a:t>התחדשה הלחימה ברצועת עזה</a:t>
            </a:r>
            <a:r>
              <a:rPr lang="en-US" sz="1100">
                <a:solidFill>
                  <a:schemeClr val="lt1"/>
                </a:solidFill>
                <a:latin typeface="Suez One"/>
                <a:ea typeface="Suez One"/>
                <a:cs typeface="Suez One"/>
                <a:sym typeface="Suez One"/>
              </a:rPr>
              <a:t> </a:t>
            </a:r>
            <a:r>
              <a:rPr lang="en-US" sz="1000">
                <a:solidFill>
                  <a:schemeClr val="dk1"/>
                </a:solidFill>
                <a:latin typeface="Assistant"/>
                <a:ea typeface="Assistant"/>
                <a:cs typeface="Assistant"/>
                <a:sym typeface="Assistant"/>
              </a:rPr>
              <a:t>של כוחות היבשה, האוויר והים. שיתוף הפעולה הבין זרועי הוא אחד המרכיבים הבולטים של הלחימה הנוכחית.</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במסגרת העסקה לשחרור החטופים, שוחררו</a:t>
            </a:r>
            <a:r>
              <a:rPr b="1" lang="en-US" sz="1000">
                <a:solidFill>
                  <a:schemeClr val="dk1"/>
                </a:solidFill>
                <a:latin typeface="Assistant"/>
                <a:ea typeface="Assistant"/>
                <a:cs typeface="Assistant"/>
                <a:sym typeface="Assistant"/>
              </a:rPr>
              <a:t>: 38 ילדים, 43 מבוגרים ו-24 עובדים זרים.</a:t>
            </a:r>
            <a:r>
              <a:rPr lang="en-US" sz="1000">
                <a:solidFill>
                  <a:schemeClr val="dk1"/>
                </a:solidFill>
                <a:latin typeface="Assistant"/>
                <a:ea typeface="Assistant"/>
                <a:cs typeface="Assistant"/>
                <a:sym typeface="Assistant"/>
              </a:rPr>
              <a:t> פעולתו הנחושה של צה"ל במסגרת התמרון הקרקעי הפעילה </a:t>
            </a:r>
            <a:r>
              <a:rPr b="1" lang="en-US" sz="1000">
                <a:solidFill>
                  <a:schemeClr val="dk1"/>
                </a:solidFill>
                <a:latin typeface="Assistant"/>
                <a:ea typeface="Assistant"/>
                <a:cs typeface="Assistant"/>
                <a:sym typeface="Assistant"/>
              </a:rPr>
              <a:t>לחץ גדול על חמאס</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ואיפשרה את התנאים לעסקה.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200"/>
              <a:buFont typeface="Arial"/>
              <a:buNone/>
            </a:pP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עד כה נעצרו מתחילת המלחמה כ-2,200 מבוקשים בגזרה, כ-1,180 מהם משוייכים לארגון הטרור חמאס.</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r">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ממשיך לתקוף מטרות צבאיות של חיזבאללה בשיתוף פעולה עם חיל האוויר והיבשה לאורך הגבול, לסכל חוליות אויב ולהגיב לכל אירוע.</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