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648" r:id="rId1"/>
  </p:sldMasterIdLst>
  <p:sldIdLst>
    <p:sldId id="263" r:id="rId2"/>
    <p:sldId id="264" r:id="rId3"/>
    <p:sldId id="265" r:id="rId4"/>
    <p:sldId id="257" r:id="rId5"/>
    <p:sldId id="258" r:id="rId6"/>
    <p:sldId id="259" r:id="rId7"/>
    <p:sldId id="266" r:id="rId8"/>
    <p:sldId id="260" r:id="rId9"/>
    <p:sldId id="261" r:id="rId10"/>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93" d="100"/>
          <a:sy n="93" d="100"/>
        </p:scale>
        <p:origin x="-420" y="-1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18" Type="http://schemas.openxmlformats.org/officeDocument/2006/relationships/customXml" Target="../customXml/item4.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כ"ה/אדר ב/תשע"ו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כ"ה/אדר ב/תשע"ו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כ"ה/אדר ב/תשע"ו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כ"ה/אדר ב/תשע"ו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כ"ה/אדר ב/תשע"ו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pPr/>
              <a:t>כ"ה/אדר ב/תשע"ו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4E7438E1-117D-44FB-AC24-B79D899BA877}" type="datetimeFigureOut">
              <a:rPr lang="he-IL" smtClean="0"/>
              <a:pPr/>
              <a:t>כ"ה/אדר ב/תשע"ו</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4E7438E1-117D-44FB-AC24-B79D899BA877}" type="datetimeFigureOut">
              <a:rPr lang="he-IL" smtClean="0"/>
              <a:pPr/>
              <a:t>כ"ה/אדר ב/תשע"ו</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E7438E1-117D-44FB-AC24-B79D899BA877}" type="datetimeFigureOut">
              <a:rPr lang="he-IL" smtClean="0"/>
              <a:pPr/>
              <a:t>כ"ה/אדר ב/תשע"ו</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pPr/>
              <a:t>כ"ה/אדר ב/תשע"ו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ציור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pPr/>
              <a:t>כ"ה/אדר ב/תשע"ו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E7438E1-117D-44FB-AC24-B79D899BA877}" type="datetimeFigureOut">
              <a:rPr lang="he-IL" smtClean="0"/>
              <a:pPr/>
              <a:t>כ"ה/אדר ב/תשע"ו</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AF22AC9-109E-4E4D-92F9-530E51D9A3A2}"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endParaRPr lang="he-IL"/>
          </a:p>
        </p:txBody>
      </p:sp>
      <p:sp>
        <p:nvSpPr>
          <p:cNvPr id="3" name="כותרת משנה 2"/>
          <p:cNvSpPr>
            <a:spLocks noGrp="1"/>
          </p:cNvSpPr>
          <p:nvPr>
            <p:ph type="subTitle" idx="1"/>
          </p:nvPr>
        </p:nvSpPr>
        <p:spPr/>
        <p:txBody>
          <a:bodyPr/>
          <a:lstStyle/>
          <a:p>
            <a:endParaRPr lang="he-IL"/>
          </a:p>
        </p:txBody>
      </p:sp>
      <p:pic>
        <p:nvPicPr>
          <p:cNvPr id="1026" name="Picture 2"/>
          <p:cNvPicPr>
            <a:picLocks noChangeAspect="1" noChangeArrowheads="1"/>
          </p:cNvPicPr>
          <p:nvPr/>
        </p:nvPicPr>
        <p:blipFill>
          <a:blip r:embed="rId2" cstate="print"/>
          <a:srcRect/>
          <a:stretch>
            <a:fillRect/>
          </a:stretch>
        </p:blipFill>
        <p:spPr bwMode="auto">
          <a:xfrm>
            <a:off x="-1" y="0"/>
            <a:ext cx="9143999" cy="6858000"/>
          </a:xfrm>
          <a:prstGeom prst="rect">
            <a:avLst/>
          </a:prstGeom>
          <a:noFill/>
          <a:ln w="9525">
            <a:noFill/>
            <a:miter lim="800000"/>
            <a:headEnd/>
            <a:tailEnd/>
          </a:ln>
          <a:effectLst/>
        </p:spPr>
      </p:pic>
      <p:sp>
        <p:nvSpPr>
          <p:cNvPr id="7" name="TextBox 6"/>
          <p:cNvSpPr txBox="1"/>
          <p:nvPr/>
        </p:nvSpPr>
        <p:spPr>
          <a:xfrm>
            <a:off x="1714480" y="2143116"/>
            <a:ext cx="5572148" cy="1846659"/>
          </a:xfrm>
          <a:prstGeom prst="rect">
            <a:avLst/>
          </a:prstGeom>
          <a:noFill/>
        </p:spPr>
        <p:txBody>
          <a:bodyPr wrap="square" rtlCol="1">
            <a:spAutoFit/>
          </a:bodyPr>
          <a:lstStyle/>
          <a:p>
            <a:pPr algn="ctr"/>
            <a:r>
              <a:rPr lang="he-IL" sz="6000" b="1" dirty="0" smtClean="0">
                <a:ln w="10541" cmpd="sng">
                  <a:solidFill>
                    <a:srgbClr val="FFC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David" pitchFamily="34" charset="-79"/>
                <a:cs typeface="David" pitchFamily="34" charset="-79"/>
              </a:rPr>
              <a:t>מצגת עזרים – </a:t>
            </a:r>
            <a:r>
              <a:rPr lang="he-IL" sz="5400" b="1" dirty="0" smtClean="0">
                <a:ln w="10541" cmpd="sng">
                  <a:solidFill>
                    <a:srgbClr val="FFC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David" pitchFamily="34" charset="-79"/>
                <a:cs typeface="David" pitchFamily="34" charset="-79"/>
              </a:rPr>
              <a:t> </a:t>
            </a:r>
          </a:p>
          <a:p>
            <a:pPr algn="ctr"/>
            <a:endParaRPr lang="he-IL" sz="5400" b="1" dirty="0">
              <a:ln w="10541" cmpd="sng">
                <a:solidFill>
                  <a:srgbClr val="FFC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David" pitchFamily="34" charset="-79"/>
              <a:cs typeface="David" pitchFamily="34" charset="-79"/>
            </a:endParaRPr>
          </a:p>
        </p:txBody>
      </p:sp>
      <p:sp>
        <p:nvSpPr>
          <p:cNvPr id="6" name="TextBox 5"/>
          <p:cNvSpPr txBox="1"/>
          <p:nvPr/>
        </p:nvSpPr>
        <p:spPr>
          <a:xfrm>
            <a:off x="2000232" y="3357562"/>
            <a:ext cx="5368769" cy="1415772"/>
          </a:xfrm>
          <a:prstGeom prst="rect">
            <a:avLst/>
          </a:prstGeom>
          <a:noFill/>
        </p:spPr>
        <p:txBody>
          <a:bodyPr wrap="square" rtlCol="1">
            <a:spAutoFit/>
          </a:bodyPr>
          <a:lstStyle/>
          <a:p>
            <a:pPr algn="ctr"/>
            <a:r>
              <a:rPr lang="he-IL" sz="4400" b="1" dirty="0" smtClean="0">
                <a:ln w="10541" cmpd="sng">
                  <a:solidFill>
                    <a:srgbClr val="FFC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David" pitchFamily="34" charset="-79"/>
                <a:cs typeface="David" pitchFamily="34" charset="-79"/>
              </a:rPr>
              <a:t>מערך יום הקמת צה"ל</a:t>
            </a:r>
          </a:p>
          <a:p>
            <a:pPr algn="ctr"/>
            <a:endParaRPr lang="he-IL" sz="300" b="1" dirty="0" smtClean="0">
              <a:ln w="10541" cmpd="sng">
                <a:solidFill>
                  <a:srgbClr val="FFC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David" pitchFamily="34" charset="-79"/>
              <a:cs typeface="David" pitchFamily="34" charset="-79"/>
            </a:endParaRPr>
          </a:p>
          <a:p>
            <a:pPr algn="ctr"/>
            <a:r>
              <a:rPr lang="he-IL" sz="3600" b="1" dirty="0" smtClean="0">
                <a:ln w="1905">
                  <a:solidFill>
                    <a:schemeClr val="tx2">
                      <a:lumMod val="60000"/>
                      <a:lumOff val="4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David" pitchFamily="34" charset="-79"/>
                <a:cs typeface="David" pitchFamily="34" charset="-79"/>
              </a:rPr>
              <a:t>31 במאי 1948</a:t>
            </a:r>
            <a:endParaRPr lang="he-IL" sz="3600" b="1" dirty="0">
              <a:ln w="1905">
                <a:solidFill>
                  <a:schemeClr val="tx2">
                    <a:lumMod val="60000"/>
                    <a:lumOff val="4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endParaRPr lang="he-IL"/>
          </a:p>
        </p:txBody>
      </p:sp>
      <p:sp>
        <p:nvSpPr>
          <p:cNvPr id="3" name="כותרת משנה 2"/>
          <p:cNvSpPr>
            <a:spLocks noGrp="1"/>
          </p:cNvSpPr>
          <p:nvPr>
            <p:ph type="subTitle" idx="1"/>
          </p:nvPr>
        </p:nvSpPr>
        <p:spPr/>
        <p:txBody>
          <a:bodyPr/>
          <a:lstStyle/>
          <a:p>
            <a:endParaRPr lang="he-IL"/>
          </a:p>
        </p:txBody>
      </p:sp>
      <p:pic>
        <p:nvPicPr>
          <p:cNvPr id="1026" name="Picture 2"/>
          <p:cNvPicPr>
            <a:picLocks noChangeAspect="1" noChangeArrowheads="1"/>
          </p:cNvPicPr>
          <p:nvPr/>
        </p:nvPicPr>
        <p:blipFill>
          <a:blip r:embed="rId2" cstate="print"/>
          <a:srcRect/>
          <a:stretch>
            <a:fillRect/>
          </a:stretch>
        </p:blipFill>
        <p:spPr bwMode="auto">
          <a:xfrm>
            <a:off x="-1" y="-1"/>
            <a:ext cx="9144001" cy="6858001"/>
          </a:xfrm>
          <a:prstGeom prst="rect">
            <a:avLst/>
          </a:prstGeom>
          <a:noFill/>
          <a:ln w="9525">
            <a:noFill/>
            <a:miter lim="800000"/>
            <a:headEnd/>
            <a:tailEnd/>
          </a:ln>
          <a:effectLst/>
        </p:spPr>
      </p:pic>
      <p:sp>
        <p:nvSpPr>
          <p:cNvPr id="6" name="TextBox 5"/>
          <p:cNvSpPr txBox="1"/>
          <p:nvPr/>
        </p:nvSpPr>
        <p:spPr>
          <a:xfrm>
            <a:off x="3643306" y="500042"/>
            <a:ext cx="3000364" cy="461665"/>
          </a:xfrm>
          <a:prstGeom prst="rect">
            <a:avLst/>
          </a:prstGeom>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1">
            <a:spAutoFit/>
          </a:bodyPr>
          <a:lstStyle/>
          <a:p>
            <a:r>
              <a:rPr lang="he-IL" sz="2400" b="1" dirty="0" smtClean="0">
                <a:ln w="12700">
                  <a:solidFill>
                    <a:schemeClr val="accent2">
                      <a:lumMod val="7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latin typeface="David" pitchFamily="34" charset="-79"/>
                <a:cs typeface="David" pitchFamily="34" charset="-79"/>
              </a:rPr>
              <a:t>צו גיוס לארגוני המחתרת </a:t>
            </a:r>
            <a:endParaRPr lang="he-IL" sz="2400" b="1" dirty="0">
              <a:ln w="12700">
                <a:solidFill>
                  <a:schemeClr val="accent2">
                    <a:lumMod val="7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latin typeface="David" pitchFamily="34" charset="-79"/>
              <a:cs typeface="David" pitchFamily="34" charset="-79"/>
            </a:endParaRPr>
          </a:p>
        </p:txBody>
      </p:sp>
      <p:sp>
        <p:nvSpPr>
          <p:cNvPr id="7" name="TextBox 6"/>
          <p:cNvSpPr txBox="1"/>
          <p:nvPr/>
        </p:nvSpPr>
        <p:spPr>
          <a:xfrm>
            <a:off x="71406" y="928670"/>
            <a:ext cx="8858312" cy="5632311"/>
          </a:xfrm>
          <a:prstGeom prst="rect">
            <a:avLst/>
          </a:prstGeom>
          <a:noFill/>
        </p:spPr>
        <p:txBody>
          <a:bodyPr wrap="square" rtlCol="1">
            <a:spAutoFit/>
          </a:bodyPr>
          <a:lstStyle/>
          <a:p>
            <a:pPr>
              <a:lnSpc>
                <a:spcPct val="150000"/>
              </a:lnSpc>
            </a:pPr>
            <a:r>
              <a:rPr lang="he-IL" sz="1200" i="1" dirty="0" smtClean="0">
                <a:latin typeface="David" pitchFamily="34" charset="-79"/>
                <a:cs typeface="David" pitchFamily="34" charset="-79"/>
              </a:rPr>
              <a:t>"ערב אחד בהיותם בבית הספר, נכנסו לפתע לכיתה שני צעירים לבושים בגדי חאקי באמצע השיעור וביקשו לדבר עם המורה</a:t>
            </a:r>
            <a:r>
              <a:rPr lang="en-US" sz="1200" i="1" dirty="0" smtClean="0">
                <a:latin typeface="David" pitchFamily="34" charset="-79"/>
                <a:cs typeface="David" pitchFamily="34" charset="-79"/>
              </a:rPr>
              <a:t>. </a:t>
            </a:r>
            <a:br>
              <a:rPr lang="en-US" sz="1200" i="1" dirty="0" smtClean="0">
                <a:latin typeface="David" pitchFamily="34" charset="-79"/>
                <a:cs typeface="David" pitchFamily="34" charset="-79"/>
              </a:rPr>
            </a:br>
            <a:r>
              <a:rPr lang="he-IL" sz="1200" i="1" dirty="0" smtClean="0">
                <a:latin typeface="David" pitchFamily="34" charset="-79"/>
                <a:cs typeface="David" pitchFamily="34" charset="-79"/>
              </a:rPr>
              <a:t>המורה לעברית הפסיק את שיעורו, יצא אליהם, ובשובו לכיתה הסביר לתלמידים שקיבל רשות ממנהל בית הספר לתת לשני שליחים של ההגנה לדבר אל תלמידי הכיתה</a:t>
            </a:r>
            <a:r>
              <a:rPr lang="en-US" sz="1200" i="1" dirty="0" smtClean="0">
                <a:latin typeface="David" pitchFamily="34" charset="-79"/>
                <a:cs typeface="David" pitchFamily="34" charset="-79"/>
              </a:rPr>
              <a:t>. </a:t>
            </a:r>
            <a:br>
              <a:rPr lang="en-US" sz="1200" i="1" dirty="0" smtClean="0">
                <a:latin typeface="David" pitchFamily="34" charset="-79"/>
                <a:cs typeface="David" pitchFamily="34" charset="-79"/>
              </a:rPr>
            </a:br>
            <a:r>
              <a:rPr lang="he-IL" sz="1200" i="1" dirty="0" smtClean="0">
                <a:latin typeface="David" pitchFamily="34" charset="-79"/>
                <a:cs typeface="David" pitchFamily="34" charset="-79"/>
              </a:rPr>
              <a:t>רחש של התרגשות עבר בין התלמידים, שליחי ההגנה, מה פתאום ? על מה ידברו ? שני הצעירים שחזרו בינתיים מחדרו של המנהל, נכנסו אל הכיתה וסגרו אחריהם את הדלת</a:t>
            </a:r>
            <a:r>
              <a:rPr lang="en-US" sz="1200" i="1" dirty="0" smtClean="0">
                <a:latin typeface="David" pitchFamily="34" charset="-79"/>
                <a:cs typeface="David" pitchFamily="34" charset="-79"/>
              </a:rPr>
              <a:t>. </a:t>
            </a:r>
            <a:br>
              <a:rPr lang="en-US" sz="1200" i="1" dirty="0" smtClean="0">
                <a:latin typeface="David" pitchFamily="34" charset="-79"/>
                <a:cs typeface="David" pitchFamily="34" charset="-79"/>
              </a:rPr>
            </a:br>
            <a:r>
              <a:rPr lang="he-IL" sz="1200" i="1" dirty="0" smtClean="0">
                <a:latin typeface="David" pitchFamily="34" charset="-79"/>
                <a:cs typeface="David" pitchFamily="34" charset="-79"/>
              </a:rPr>
              <a:t>הצעיר שביניהם פתח ואמר שהמצב בישוב קשה ביותר ותלמידי הכיתה מתבקשים להטות שכם</a:t>
            </a:r>
            <a:r>
              <a:rPr lang="he-IL" sz="1200" dirty="0" smtClean="0">
                <a:latin typeface="David" pitchFamily="34" charset="-79"/>
                <a:cs typeface="David" pitchFamily="34" charset="-79"/>
              </a:rPr>
              <a:t> </a:t>
            </a:r>
            <a:r>
              <a:rPr lang="he-IL" sz="1200" i="1" dirty="0" smtClean="0">
                <a:latin typeface="David" pitchFamily="34" charset="-79"/>
                <a:cs typeface="David" pitchFamily="34" charset="-79"/>
              </a:rPr>
              <a:t>ולהצטרף לפעילות מחתרתית</a:t>
            </a:r>
            <a:r>
              <a:rPr lang="en-US" sz="1200" i="1" dirty="0" smtClean="0">
                <a:latin typeface="David" pitchFamily="34" charset="-79"/>
                <a:cs typeface="David" pitchFamily="34" charset="-79"/>
              </a:rPr>
              <a:t>. </a:t>
            </a:r>
            <a:br>
              <a:rPr lang="en-US" sz="1200" i="1" dirty="0" smtClean="0">
                <a:latin typeface="David" pitchFamily="34" charset="-79"/>
                <a:cs typeface="David" pitchFamily="34" charset="-79"/>
              </a:rPr>
            </a:br>
            <a:r>
              <a:rPr lang="he-IL" sz="1200" i="1" dirty="0" smtClean="0">
                <a:latin typeface="David" pitchFamily="34" charset="-79"/>
                <a:cs typeface="David" pitchFamily="34" charset="-79"/>
              </a:rPr>
              <a:t>סיפר שההגנה הקימה בגליל העליון נקודת היאחזות בניגוד למדיניות הספר הלבן, והגיעו ידיעות שהבריטים מקיפים מאז שעות הבוקר את הנקודה המבודדת, כדי לפנות את המתיישבים בכוח הזרוע, בלילה בחסות החשיכה</a:t>
            </a:r>
            <a:r>
              <a:rPr lang="en-US" sz="1200" i="1" dirty="0" smtClean="0">
                <a:latin typeface="David" pitchFamily="34" charset="-79"/>
                <a:cs typeface="David" pitchFamily="34" charset="-79"/>
              </a:rPr>
              <a:t>. </a:t>
            </a:r>
            <a:br>
              <a:rPr lang="en-US" sz="1200" i="1" dirty="0" smtClean="0">
                <a:latin typeface="David" pitchFamily="34" charset="-79"/>
                <a:cs typeface="David" pitchFamily="34" charset="-79"/>
              </a:rPr>
            </a:br>
            <a:r>
              <a:rPr lang="he-IL" sz="1200" i="1" dirty="0" smtClean="0">
                <a:latin typeface="David" pitchFamily="34" charset="-79"/>
                <a:cs typeface="David" pitchFamily="34" charset="-79"/>
              </a:rPr>
              <a:t>בתגובה לכך החליטה ההגנה לארגן עליה המונית של בני נוער לגליל העליון, סיים הצעיר את דבריו מבלי להגביה את טון דיבורו השקט</a:t>
            </a:r>
            <a:r>
              <a:rPr lang="en-US" sz="1200" i="1" dirty="0" smtClean="0">
                <a:latin typeface="David" pitchFamily="34" charset="-79"/>
                <a:cs typeface="David" pitchFamily="34" charset="-79"/>
              </a:rPr>
              <a:t>. </a:t>
            </a:r>
            <a:br>
              <a:rPr lang="en-US" sz="1200" i="1" dirty="0" smtClean="0">
                <a:latin typeface="David" pitchFamily="34" charset="-79"/>
                <a:cs typeface="David" pitchFamily="34" charset="-79"/>
              </a:rPr>
            </a:br>
            <a:r>
              <a:rPr lang="en-US" sz="1200" i="1" dirty="0" smtClean="0">
                <a:latin typeface="David" pitchFamily="34" charset="-79"/>
                <a:cs typeface="David" pitchFamily="34" charset="-79"/>
              </a:rPr>
              <a:t>"</a:t>
            </a:r>
            <a:r>
              <a:rPr lang="he-IL" sz="1200" i="1" dirty="0" smtClean="0">
                <a:latin typeface="David" pitchFamily="34" charset="-79"/>
                <a:cs typeface="David" pitchFamily="34" charset="-79"/>
              </a:rPr>
              <a:t>האם אתם נערים מוכנים להצטרף" ? - שאל - "ברור שלא נקבל שום תלמיד שלא יביא אישור בכתב מההורים, וברור שפעולה זו מקנה לכם זכות להצטרף לשורות ההגנה עם כל המשמעויות המתחייבות מכך. כל מי שירצה להצטרף אלינו, יצטרך כמובן לצאת לקורסים לעיתים קרובות. המגמה היא להכשיר אתכם מבחינה צבאית ליום שבו נצטרך להתמודד התמודדות מכרעת עם האויב</a:t>
            </a:r>
            <a:r>
              <a:rPr lang="en-US" sz="1200" i="1" dirty="0" smtClean="0">
                <a:latin typeface="David" pitchFamily="34" charset="-79"/>
                <a:cs typeface="David" pitchFamily="34" charset="-79"/>
              </a:rPr>
              <a:t>. </a:t>
            </a:r>
            <a:br>
              <a:rPr lang="en-US" sz="1200" i="1" dirty="0" smtClean="0">
                <a:latin typeface="David" pitchFamily="34" charset="-79"/>
                <a:cs typeface="David" pitchFamily="34" charset="-79"/>
              </a:rPr>
            </a:br>
            <a:r>
              <a:rPr lang="he-IL" sz="1200" i="1" dirty="0" smtClean="0">
                <a:latin typeface="David" pitchFamily="34" charset="-79"/>
                <a:cs typeface="David" pitchFamily="34" charset="-79"/>
              </a:rPr>
              <a:t>והיום הזה רבותי, לכל הדעות אינו רחוק. ידוע לנו שאתם נערים עובדים, שחייכם אינם קלים והדבר עלול להפריע לכם. אך הגיעה השעה שתשקלו ברצינות את נוחות חייכם הפרטיים לעומת מה שמתרחש היום בישוב. רבותי, כדי שתבינו היטב, המדובר הוא בעתידכם ובעתיד הארץ הזאת שאתם חיים בה</a:t>
            </a:r>
            <a:r>
              <a:rPr lang="en-US" sz="1200" i="1" dirty="0" smtClean="0">
                <a:latin typeface="David" pitchFamily="34" charset="-79"/>
                <a:cs typeface="David" pitchFamily="34" charset="-79"/>
              </a:rPr>
              <a:t>". </a:t>
            </a:r>
            <a:br>
              <a:rPr lang="en-US" sz="1200" i="1" dirty="0" smtClean="0">
                <a:latin typeface="David" pitchFamily="34" charset="-79"/>
                <a:cs typeface="David" pitchFamily="34" charset="-79"/>
              </a:rPr>
            </a:br>
            <a:r>
              <a:rPr lang="he-IL" sz="1200" i="1" dirty="0" smtClean="0">
                <a:latin typeface="David" pitchFamily="34" charset="-79"/>
                <a:cs typeface="David" pitchFamily="34" charset="-79"/>
              </a:rPr>
              <a:t>למשמע דבריו של שליח ההגנה </a:t>
            </a:r>
            <a:r>
              <a:rPr lang="he-IL" sz="1200" i="1" dirty="0" err="1" smtClean="0">
                <a:latin typeface="David" pitchFamily="34" charset="-79"/>
                <a:cs typeface="David" pitchFamily="34" charset="-79"/>
              </a:rPr>
              <a:t>היתה</a:t>
            </a:r>
            <a:r>
              <a:rPr lang="he-IL" sz="1200" i="1" dirty="0" smtClean="0">
                <a:latin typeface="David" pitchFamily="34" charset="-79"/>
                <a:cs typeface="David" pitchFamily="34" charset="-79"/>
              </a:rPr>
              <a:t> כל הכיתה כמרקחה. התלמידים השתלהבו והרוב היה כמובן בעד יציאה מיידית לגליל</a:t>
            </a:r>
            <a:r>
              <a:rPr lang="en-US" sz="1200" i="1" dirty="0" smtClean="0">
                <a:latin typeface="David" pitchFamily="34" charset="-79"/>
                <a:cs typeface="David" pitchFamily="34" charset="-79"/>
              </a:rPr>
              <a:t>. </a:t>
            </a:r>
            <a:br>
              <a:rPr lang="en-US" sz="1200" i="1" dirty="0" smtClean="0">
                <a:latin typeface="David" pitchFamily="34" charset="-79"/>
                <a:cs typeface="David" pitchFamily="34" charset="-79"/>
              </a:rPr>
            </a:br>
            <a:r>
              <a:rPr lang="he-IL" sz="1200" i="1" dirty="0" smtClean="0">
                <a:latin typeface="David" pitchFamily="34" charset="-79"/>
                <a:cs typeface="David" pitchFamily="34" charset="-79"/>
              </a:rPr>
              <a:t>רק בודדים העזו להביע התנגדות. ובעוד הרוחות סוערות </a:t>
            </a:r>
            <a:r>
              <a:rPr lang="he-IL" sz="1200" i="1" dirty="0" err="1" smtClean="0">
                <a:latin typeface="David" pitchFamily="34" charset="-79"/>
                <a:cs typeface="David" pitchFamily="34" charset="-79"/>
              </a:rPr>
              <a:t>והכל</a:t>
            </a:r>
            <a:r>
              <a:rPr lang="he-IL" sz="1200" i="1" dirty="0" smtClean="0">
                <a:latin typeface="David" pitchFamily="34" charset="-79"/>
                <a:cs typeface="David" pitchFamily="34" charset="-79"/>
              </a:rPr>
              <a:t> שרויים בוויכוח קולני, ביקש אבשלום תם את רשות הדיבור</a:t>
            </a:r>
            <a:r>
              <a:rPr lang="en-US" sz="1200" i="1" dirty="0" smtClean="0">
                <a:latin typeface="David" pitchFamily="34" charset="-79"/>
                <a:cs typeface="David" pitchFamily="34" charset="-79"/>
              </a:rPr>
              <a:t>. </a:t>
            </a:r>
            <a:br>
              <a:rPr lang="en-US" sz="1200" i="1" dirty="0" smtClean="0">
                <a:latin typeface="David" pitchFamily="34" charset="-79"/>
                <a:cs typeface="David" pitchFamily="34" charset="-79"/>
              </a:rPr>
            </a:br>
            <a:r>
              <a:rPr lang="he-IL" sz="1200" i="1" dirty="0" smtClean="0">
                <a:latin typeface="David" pitchFamily="34" charset="-79"/>
                <a:cs typeface="David" pitchFamily="34" charset="-79"/>
              </a:rPr>
              <a:t>לתדהמת </a:t>
            </a:r>
            <a:r>
              <a:rPr lang="he-IL" sz="1200" i="1" dirty="0" err="1" smtClean="0">
                <a:latin typeface="David" pitchFamily="34" charset="-79"/>
                <a:cs typeface="David" pitchFamily="34" charset="-79"/>
              </a:rPr>
              <a:t>הכל</a:t>
            </a:r>
            <a:r>
              <a:rPr lang="he-IL" sz="1200" i="1" dirty="0" smtClean="0">
                <a:latin typeface="David" pitchFamily="34" charset="-79"/>
                <a:cs typeface="David" pitchFamily="34" charset="-79"/>
              </a:rPr>
              <a:t> קם אבשלום ממקומו ואמר שאין זה הוגן לנצל את פרשת ההיאחזות בגליל כדי לגייס נערים צעירים להגנה, שאולי יש בדעתם להצטרף לאצ"ל או ללח"י</a:t>
            </a:r>
            <a:r>
              <a:rPr lang="en-US" sz="1200" i="1" dirty="0" smtClean="0">
                <a:latin typeface="David" pitchFamily="34" charset="-79"/>
                <a:cs typeface="David" pitchFamily="34" charset="-79"/>
              </a:rPr>
              <a:t>."</a:t>
            </a:r>
            <a:r>
              <a:rPr lang="he-IL" sz="1200" i="1" dirty="0" smtClean="0">
                <a:latin typeface="David" pitchFamily="34" charset="-79"/>
                <a:cs typeface="David" pitchFamily="34" charset="-79"/>
              </a:rPr>
              <a:t/>
            </a:r>
            <a:br>
              <a:rPr lang="he-IL" sz="1200" i="1" dirty="0" smtClean="0">
                <a:latin typeface="David" pitchFamily="34" charset="-79"/>
                <a:cs typeface="David" pitchFamily="34" charset="-79"/>
              </a:rPr>
            </a:br>
            <a:r>
              <a:rPr lang="he-IL" sz="1200" i="1" dirty="0" smtClean="0">
                <a:latin typeface="David" pitchFamily="34" charset="-79"/>
                <a:cs typeface="David" pitchFamily="34" charset="-79"/>
              </a:rPr>
              <a:t>(אהרן אלמוג - שבוע בתש"ח)</a:t>
            </a:r>
            <a:endParaRPr lang="en-US" sz="1200" dirty="0" smtClean="0">
              <a:latin typeface="David" pitchFamily="34" charset="-79"/>
              <a:cs typeface="David" pitchFamily="34" charset="-79"/>
            </a:endParaRPr>
          </a:p>
          <a:p>
            <a:endParaRPr lang="he-IL" dirty="0"/>
          </a:p>
        </p:txBody>
      </p:sp>
      <p:sp>
        <p:nvSpPr>
          <p:cNvPr id="8" name="TextBox 7"/>
          <p:cNvSpPr txBox="1"/>
          <p:nvPr/>
        </p:nvSpPr>
        <p:spPr>
          <a:xfrm>
            <a:off x="357158" y="6488668"/>
            <a:ext cx="1285884" cy="369332"/>
          </a:xfrm>
          <a:prstGeom prst="rect">
            <a:avLst/>
          </a:prstGeom>
          <a:gradFill>
            <a:gsLst>
              <a:gs pos="0">
                <a:schemeClr val="tx1">
                  <a:alpha val="3000"/>
                </a:schemeClr>
              </a:gs>
              <a:gs pos="50000">
                <a:schemeClr val="accent1">
                  <a:tint val="44500"/>
                  <a:satMod val="160000"/>
                </a:schemeClr>
              </a:gs>
              <a:gs pos="100000">
                <a:schemeClr val="accent1">
                  <a:tint val="23500"/>
                  <a:satMod val="160000"/>
                </a:scheme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1">
            <a:spAutoFit/>
          </a:bodyPr>
          <a:lstStyle/>
          <a:p>
            <a:pPr algn="ctr"/>
            <a:r>
              <a:rPr lang="he-IL" dirty="0" smtClean="0">
                <a:ln>
                  <a:solidFill>
                    <a:schemeClr val="accent2">
                      <a:lumMod val="75000"/>
                    </a:schemeClr>
                  </a:solidFill>
                </a:ln>
                <a:solidFill>
                  <a:schemeClr val="accent2">
                    <a:lumMod val="75000"/>
                  </a:schemeClr>
                </a:solidFill>
                <a:latin typeface="David" pitchFamily="34" charset="-79"/>
                <a:cs typeface="David" pitchFamily="34" charset="-79"/>
              </a:rPr>
              <a:t>כרטיסייה 1</a:t>
            </a:r>
            <a:endParaRPr lang="he-IL" dirty="0">
              <a:ln>
                <a:solidFill>
                  <a:schemeClr val="accent2">
                    <a:lumMod val="75000"/>
                  </a:schemeClr>
                </a:solidFill>
              </a:ln>
              <a:solidFill>
                <a:schemeClr val="accent2">
                  <a:lumMod val="75000"/>
                </a:schemeClr>
              </a:solidFill>
              <a:latin typeface="David" pitchFamily="34" charset="-79"/>
              <a:cs typeface="David" pitchFamily="34" charset="-79"/>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endParaRPr lang="he-IL"/>
          </a:p>
        </p:txBody>
      </p:sp>
      <p:sp>
        <p:nvSpPr>
          <p:cNvPr id="3" name="כותרת משנה 2"/>
          <p:cNvSpPr>
            <a:spLocks noGrp="1"/>
          </p:cNvSpPr>
          <p:nvPr>
            <p:ph type="subTitle" idx="1"/>
          </p:nvPr>
        </p:nvSpPr>
        <p:spPr/>
        <p:txBody>
          <a:bodyPr/>
          <a:lstStyle/>
          <a:p>
            <a:endParaRPr lang="he-IL"/>
          </a:p>
        </p:txBody>
      </p:sp>
      <p:pic>
        <p:nvPicPr>
          <p:cNvPr id="1026" name="Picture 2"/>
          <p:cNvPicPr>
            <a:picLocks noChangeAspect="1" noChangeArrowheads="1"/>
          </p:cNvPicPr>
          <p:nvPr/>
        </p:nvPicPr>
        <p:blipFill>
          <a:blip r:embed="rId2" cstate="print"/>
          <a:srcRect/>
          <a:stretch>
            <a:fillRect/>
          </a:stretch>
        </p:blipFill>
        <p:spPr bwMode="auto">
          <a:xfrm>
            <a:off x="0" y="0"/>
            <a:ext cx="9144000" cy="6858001"/>
          </a:xfrm>
          <a:prstGeom prst="rect">
            <a:avLst/>
          </a:prstGeom>
          <a:noFill/>
          <a:ln w="9525">
            <a:noFill/>
            <a:miter lim="800000"/>
            <a:headEnd/>
            <a:tailEnd/>
          </a:ln>
          <a:effectLst/>
        </p:spPr>
      </p:pic>
      <p:pic>
        <p:nvPicPr>
          <p:cNvPr id="4" name="Picture 2"/>
          <p:cNvPicPr>
            <a:picLocks noChangeAspect="1" noChangeArrowheads="1"/>
          </p:cNvPicPr>
          <p:nvPr/>
        </p:nvPicPr>
        <p:blipFill>
          <a:blip r:embed="rId3" cstate="print"/>
          <a:srcRect l="3515" t="10254" r="1897" b="6982"/>
          <a:stretch>
            <a:fillRect/>
          </a:stretch>
        </p:blipFill>
        <p:spPr bwMode="auto">
          <a:xfrm>
            <a:off x="658218" y="1164414"/>
            <a:ext cx="7827565" cy="54792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57158" y="6488668"/>
            <a:ext cx="1285884" cy="369332"/>
          </a:xfrm>
          <a:prstGeom prst="rect">
            <a:avLst/>
          </a:prstGeom>
          <a:gradFill>
            <a:gsLst>
              <a:gs pos="0">
                <a:schemeClr val="tx1">
                  <a:alpha val="3000"/>
                </a:schemeClr>
              </a:gs>
              <a:gs pos="50000">
                <a:schemeClr val="accent1">
                  <a:tint val="44500"/>
                  <a:satMod val="160000"/>
                </a:schemeClr>
              </a:gs>
              <a:gs pos="100000">
                <a:schemeClr val="accent1">
                  <a:tint val="23500"/>
                  <a:satMod val="160000"/>
                </a:scheme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1">
            <a:spAutoFit/>
          </a:bodyPr>
          <a:lstStyle/>
          <a:p>
            <a:pPr algn="ctr"/>
            <a:r>
              <a:rPr lang="he-IL" dirty="0" smtClean="0">
                <a:ln>
                  <a:solidFill>
                    <a:schemeClr val="accent2">
                      <a:lumMod val="75000"/>
                    </a:schemeClr>
                  </a:solidFill>
                </a:ln>
                <a:solidFill>
                  <a:schemeClr val="accent2">
                    <a:lumMod val="75000"/>
                  </a:schemeClr>
                </a:solidFill>
                <a:latin typeface="David" pitchFamily="34" charset="-79"/>
                <a:cs typeface="David" pitchFamily="34" charset="-79"/>
              </a:rPr>
              <a:t>כרטיסייה 2</a:t>
            </a:r>
            <a:endParaRPr lang="he-IL" dirty="0">
              <a:ln>
                <a:solidFill>
                  <a:schemeClr val="accent2">
                    <a:lumMod val="75000"/>
                  </a:schemeClr>
                </a:solidFill>
              </a:ln>
              <a:solidFill>
                <a:schemeClr val="accent2">
                  <a:lumMod val="75000"/>
                </a:schemeClr>
              </a:solidFill>
              <a:latin typeface="David" pitchFamily="34" charset="-79"/>
              <a:cs typeface="David" pitchFamily="34" charset="-79"/>
            </a:endParaRPr>
          </a:p>
        </p:txBody>
      </p:sp>
      <p:sp>
        <p:nvSpPr>
          <p:cNvPr id="8" name="TextBox 7"/>
          <p:cNvSpPr txBox="1"/>
          <p:nvPr/>
        </p:nvSpPr>
        <p:spPr>
          <a:xfrm>
            <a:off x="4000496" y="571480"/>
            <a:ext cx="2000232" cy="461665"/>
          </a:xfrm>
          <a:prstGeom prst="rect">
            <a:avLst/>
          </a:prstGeom>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1">
            <a:spAutoFit/>
          </a:bodyPr>
          <a:lstStyle/>
          <a:p>
            <a:r>
              <a:rPr lang="he-IL" sz="2400" b="1" dirty="0" smtClean="0">
                <a:ln w="12700">
                  <a:solidFill>
                    <a:schemeClr val="accent2">
                      <a:lumMod val="7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latin typeface="David" pitchFamily="34" charset="-79"/>
                <a:cs typeface="David" pitchFamily="34" charset="-79"/>
              </a:rPr>
              <a:t>כוח המגן 1947</a:t>
            </a:r>
            <a:endParaRPr lang="he-IL" sz="2400" b="1" dirty="0">
              <a:ln w="12700">
                <a:solidFill>
                  <a:schemeClr val="accent2">
                    <a:lumMod val="7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latin typeface="David" pitchFamily="34" charset="-79"/>
              <a:cs typeface="David" pitchFamily="34" charset="-79"/>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endParaRPr lang="he-IL"/>
          </a:p>
        </p:txBody>
      </p:sp>
      <p:sp>
        <p:nvSpPr>
          <p:cNvPr id="3" name="כותרת משנה 2"/>
          <p:cNvSpPr>
            <a:spLocks noGrp="1"/>
          </p:cNvSpPr>
          <p:nvPr>
            <p:ph type="subTitle" idx="1"/>
          </p:nvPr>
        </p:nvSpPr>
        <p:spPr/>
        <p:txBody>
          <a:bodyPr/>
          <a:lstStyle/>
          <a:p>
            <a:endParaRPr lang="he-IL"/>
          </a:p>
        </p:txBody>
      </p:sp>
      <p:pic>
        <p:nvPicPr>
          <p:cNvPr id="1026" name="Picture 2"/>
          <p:cNvPicPr>
            <a:picLocks noChangeAspect="1" noChangeArrowheads="1"/>
          </p:cNvPicPr>
          <p:nvPr/>
        </p:nvPicPr>
        <p:blipFill>
          <a:blip r:embed="rId2" cstate="print"/>
          <a:srcRect/>
          <a:stretch>
            <a:fillRect/>
          </a:stretch>
        </p:blipFill>
        <p:spPr bwMode="auto">
          <a:xfrm>
            <a:off x="33" y="0"/>
            <a:ext cx="9143999" cy="6858000"/>
          </a:xfrm>
          <a:prstGeom prst="rect">
            <a:avLst/>
          </a:prstGeom>
          <a:noFill/>
          <a:ln w="9525">
            <a:noFill/>
            <a:miter lim="800000"/>
            <a:headEnd/>
            <a:tailEnd/>
          </a:ln>
          <a:effectLst/>
        </p:spPr>
      </p:pic>
      <p:sp>
        <p:nvSpPr>
          <p:cNvPr id="7" name="TextBox 6"/>
          <p:cNvSpPr txBox="1"/>
          <p:nvPr/>
        </p:nvSpPr>
        <p:spPr>
          <a:xfrm>
            <a:off x="214282" y="1571612"/>
            <a:ext cx="8501090" cy="3693319"/>
          </a:xfrm>
          <a:prstGeom prst="rect">
            <a:avLst/>
          </a:prstGeom>
          <a:noFill/>
        </p:spPr>
        <p:txBody>
          <a:bodyPr wrap="square" rtlCol="1">
            <a:spAutoFit/>
          </a:bodyPr>
          <a:lstStyle/>
          <a:p>
            <a:pPr>
              <a:lnSpc>
                <a:spcPct val="150000"/>
              </a:lnSpc>
            </a:pPr>
            <a:r>
              <a:rPr lang="he-IL" dirty="0" smtClean="0">
                <a:latin typeface="David" pitchFamily="34" charset="-79"/>
                <a:cs typeface="David" pitchFamily="34" charset="-79"/>
              </a:rPr>
              <a:t>כך מתאר עמוס עוז את החגיגות :</a:t>
            </a:r>
            <a:endParaRPr lang="en-US" dirty="0" smtClean="0">
              <a:latin typeface="David" pitchFamily="34" charset="-79"/>
              <a:cs typeface="David" pitchFamily="34" charset="-79"/>
            </a:endParaRPr>
          </a:p>
          <a:p>
            <a:pPr>
              <a:lnSpc>
                <a:spcPct val="150000"/>
              </a:lnSpc>
            </a:pPr>
            <a:r>
              <a:rPr lang="he-IL" i="1" dirty="0" smtClean="0">
                <a:latin typeface="David" pitchFamily="34" charset="-79"/>
                <a:cs typeface="David" pitchFamily="34" charset="-79"/>
              </a:rPr>
              <a:t>"</a:t>
            </a:r>
            <a:r>
              <a:rPr lang="he-IL" i="1" dirty="0" err="1" smtClean="0">
                <a:latin typeface="David" pitchFamily="34" charset="-79"/>
                <a:cs typeface="David" pitchFamily="34" charset="-79"/>
              </a:rPr>
              <a:t> ..</a:t>
            </a:r>
            <a:r>
              <a:rPr lang="he-IL" i="1" dirty="0" smtClean="0">
                <a:latin typeface="David" pitchFamily="34" charset="-79"/>
                <a:cs typeface="David" pitchFamily="34" charset="-79"/>
              </a:rPr>
              <a:t>. ונפתחו הבארים בכל הערים ועד אור הבוקר חילקו חינם משקאות קלים וממתקים ודברי מאפה וגם משקאות חריפים, ומיד ליד ומפה לפה עברו בקבוקי המיץ והבירה והיין, וזרים התחבקו ברחובות ונישקו זה את זה בדמעות, ושוטרים אנגלים המומים נגררו גם הם אל מעגלות המחול ורוככו בפחיות של בירה ובליקרים, ועל שריוניות הצבא הבריטי טיפסו חוגגים משולהבים </a:t>
            </a:r>
            <a:r>
              <a:rPr lang="he-IL" i="1" dirty="0" err="1" smtClean="0">
                <a:latin typeface="David" pitchFamily="34" charset="-79"/>
                <a:cs typeface="David" pitchFamily="34" charset="-79"/>
              </a:rPr>
              <a:t>ונוססו</a:t>
            </a:r>
            <a:r>
              <a:rPr lang="he-IL" i="1" dirty="0" smtClean="0">
                <a:latin typeface="David" pitchFamily="34" charset="-79"/>
                <a:cs typeface="David" pitchFamily="34" charset="-79"/>
              </a:rPr>
              <a:t> עליהם את דגלי המדינה שעדיין לא קמה אך הלילה הוחלט שם, </a:t>
            </a:r>
            <a:r>
              <a:rPr lang="he-IL" i="1" dirty="0" err="1" smtClean="0">
                <a:latin typeface="David" pitchFamily="34" charset="-79"/>
                <a:cs typeface="David" pitchFamily="34" charset="-79"/>
              </a:rPr>
              <a:t>בלייק</a:t>
            </a:r>
            <a:r>
              <a:rPr lang="he-IL" i="1" dirty="0" smtClean="0">
                <a:latin typeface="David" pitchFamily="34" charset="-79"/>
                <a:cs typeface="David" pitchFamily="34" charset="-79"/>
              </a:rPr>
              <a:t> </a:t>
            </a:r>
            <a:r>
              <a:rPr lang="he-IL" i="1" dirty="0" err="1" smtClean="0">
                <a:latin typeface="David" pitchFamily="34" charset="-79"/>
                <a:cs typeface="David" pitchFamily="34" charset="-79"/>
              </a:rPr>
              <a:t>סאקסס</a:t>
            </a:r>
            <a:r>
              <a:rPr lang="he-IL" i="1" dirty="0" smtClean="0">
                <a:latin typeface="David" pitchFamily="34" charset="-79"/>
                <a:cs typeface="David" pitchFamily="34" charset="-79"/>
              </a:rPr>
              <a:t>, שמותר יהיה לה </a:t>
            </a:r>
            <a:r>
              <a:rPr lang="he-IL" i="1" dirty="0" err="1" smtClean="0">
                <a:latin typeface="David" pitchFamily="34" charset="-79"/>
                <a:cs typeface="David" pitchFamily="34" charset="-79"/>
              </a:rPr>
              <a:t>לקו</a:t>
            </a:r>
            <a:r>
              <a:rPr lang="he-IL" i="1" dirty="0" smtClean="0">
                <a:latin typeface="David" pitchFamily="34" charset="-79"/>
                <a:cs typeface="David" pitchFamily="34" charset="-79"/>
              </a:rPr>
              <a:t>ם</a:t>
            </a:r>
            <a:r>
              <a:rPr lang="he-IL" i="1" dirty="0" err="1" smtClean="0">
                <a:latin typeface="David" pitchFamily="34" charset="-79"/>
                <a:cs typeface="David" pitchFamily="34" charset="-79"/>
              </a:rPr>
              <a:t>." </a:t>
            </a:r>
            <a:r>
              <a:rPr lang="he-IL" i="1" dirty="0" smtClean="0">
                <a:latin typeface="David" pitchFamily="34" charset="-79"/>
                <a:cs typeface="David" pitchFamily="34" charset="-79"/>
              </a:rPr>
              <a:t>(עמוס עוז, "סיפור על אהבה וחושך" </a:t>
            </a:r>
            <a:r>
              <a:rPr lang="he-IL" i="1" dirty="0" err="1" smtClean="0">
                <a:latin typeface="David" pitchFamily="34" charset="-79"/>
                <a:cs typeface="David" pitchFamily="34" charset="-79"/>
              </a:rPr>
              <a:t>עמ' </a:t>
            </a:r>
            <a:r>
              <a:rPr lang="he-IL" i="1" dirty="0" smtClean="0">
                <a:latin typeface="David" pitchFamily="34" charset="-79"/>
                <a:cs typeface="David" pitchFamily="34" charset="-79"/>
              </a:rPr>
              <a:t>404)</a:t>
            </a:r>
            <a:endParaRPr lang="en-US" dirty="0" smtClean="0">
              <a:latin typeface="David" pitchFamily="34" charset="-79"/>
              <a:cs typeface="David" pitchFamily="34" charset="-79"/>
            </a:endParaRPr>
          </a:p>
          <a:p>
            <a:pPr>
              <a:lnSpc>
                <a:spcPct val="150000"/>
              </a:lnSpc>
            </a:pPr>
            <a:r>
              <a:rPr lang="he-IL" dirty="0" smtClean="0">
                <a:latin typeface="David" pitchFamily="34" charset="-79"/>
                <a:cs typeface="David" pitchFamily="34" charset="-79"/>
              </a:rPr>
              <a:t>פרופסור לספרות, סופר. סיפור על אהבה וחושך, רומן אוטוביוגרפי, 2002</a:t>
            </a:r>
            <a:endParaRPr lang="en-US" dirty="0" smtClean="0">
              <a:latin typeface="David" pitchFamily="34" charset="-79"/>
              <a:cs typeface="David" pitchFamily="34" charset="-79"/>
            </a:endParaRPr>
          </a:p>
          <a:p>
            <a:endParaRPr lang="he-IL" dirty="0"/>
          </a:p>
        </p:txBody>
      </p:sp>
      <p:sp>
        <p:nvSpPr>
          <p:cNvPr id="8" name="TextBox 7"/>
          <p:cNvSpPr txBox="1"/>
          <p:nvPr/>
        </p:nvSpPr>
        <p:spPr>
          <a:xfrm>
            <a:off x="357158" y="6488668"/>
            <a:ext cx="1285884" cy="369332"/>
          </a:xfrm>
          <a:prstGeom prst="rect">
            <a:avLst/>
          </a:prstGeom>
          <a:gradFill>
            <a:gsLst>
              <a:gs pos="0">
                <a:schemeClr val="tx1">
                  <a:alpha val="3000"/>
                </a:schemeClr>
              </a:gs>
              <a:gs pos="50000">
                <a:schemeClr val="accent1">
                  <a:tint val="44500"/>
                  <a:satMod val="160000"/>
                </a:schemeClr>
              </a:gs>
              <a:gs pos="100000">
                <a:schemeClr val="accent1">
                  <a:tint val="23500"/>
                  <a:satMod val="160000"/>
                </a:scheme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1">
            <a:spAutoFit/>
          </a:bodyPr>
          <a:lstStyle/>
          <a:p>
            <a:pPr algn="ctr"/>
            <a:r>
              <a:rPr lang="he-IL" dirty="0" smtClean="0">
                <a:ln>
                  <a:solidFill>
                    <a:schemeClr val="accent2">
                      <a:lumMod val="75000"/>
                    </a:schemeClr>
                  </a:solidFill>
                </a:ln>
                <a:solidFill>
                  <a:schemeClr val="accent2">
                    <a:lumMod val="75000"/>
                  </a:schemeClr>
                </a:solidFill>
                <a:latin typeface="David" pitchFamily="34" charset="-79"/>
                <a:cs typeface="David" pitchFamily="34" charset="-79"/>
              </a:rPr>
              <a:t>כרטיסייה 3</a:t>
            </a:r>
            <a:endParaRPr lang="he-IL" dirty="0">
              <a:ln>
                <a:solidFill>
                  <a:schemeClr val="accent2">
                    <a:lumMod val="75000"/>
                  </a:schemeClr>
                </a:solidFill>
              </a:ln>
              <a:solidFill>
                <a:schemeClr val="accent2">
                  <a:lumMod val="75000"/>
                </a:schemeClr>
              </a:solidFill>
              <a:latin typeface="David" pitchFamily="34" charset="-79"/>
              <a:cs typeface="David" pitchFamily="34" charset="-79"/>
            </a:endParaRPr>
          </a:p>
        </p:txBody>
      </p:sp>
      <p:sp>
        <p:nvSpPr>
          <p:cNvPr id="9" name="TextBox 8"/>
          <p:cNvSpPr txBox="1"/>
          <p:nvPr/>
        </p:nvSpPr>
        <p:spPr>
          <a:xfrm>
            <a:off x="1643042" y="571480"/>
            <a:ext cx="5643602" cy="461665"/>
          </a:xfrm>
          <a:prstGeom prst="rect">
            <a:avLst/>
          </a:prstGeom>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1">
            <a:spAutoFit/>
          </a:bodyPr>
          <a:lstStyle/>
          <a:p>
            <a:r>
              <a:rPr lang="he-IL" sz="2400" b="1" dirty="0" smtClean="0">
                <a:ln w="12700">
                  <a:solidFill>
                    <a:schemeClr val="accent2">
                      <a:lumMod val="7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latin typeface="David" pitchFamily="34" charset="-79"/>
                <a:cs typeface="David" pitchFamily="34" charset="-79"/>
              </a:rPr>
              <a:t>מתוך "סיפור על אהבה וחושך" - מאת עמוס עוז</a:t>
            </a:r>
            <a:endParaRPr lang="he-IL" sz="2400" b="1" dirty="0">
              <a:ln w="12700">
                <a:solidFill>
                  <a:schemeClr val="accent2">
                    <a:lumMod val="7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latin typeface="David" pitchFamily="34" charset="-79"/>
              <a:cs typeface="David" pitchFamily="34" charset="-79"/>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endParaRPr lang="he-IL"/>
          </a:p>
        </p:txBody>
      </p:sp>
      <p:sp>
        <p:nvSpPr>
          <p:cNvPr id="3" name="כותרת משנה 2"/>
          <p:cNvSpPr>
            <a:spLocks noGrp="1"/>
          </p:cNvSpPr>
          <p:nvPr>
            <p:ph type="subTitle" idx="1"/>
          </p:nvPr>
        </p:nvSpPr>
        <p:spPr/>
        <p:txBody>
          <a:bodyPr/>
          <a:lstStyle/>
          <a:p>
            <a:endParaRPr lang="he-IL"/>
          </a:p>
        </p:txBody>
      </p:sp>
      <p:pic>
        <p:nvPicPr>
          <p:cNvPr id="1026" name="Picture 2"/>
          <p:cNvPicPr>
            <a:picLocks noChangeAspect="1" noChangeArrowheads="1"/>
          </p:cNvPicPr>
          <p:nvPr/>
        </p:nvPicPr>
        <p:blipFill>
          <a:blip r:embed="rId2" cstate="print"/>
          <a:srcRect/>
          <a:stretch>
            <a:fillRect/>
          </a:stretch>
        </p:blipFill>
        <p:spPr bwMode="auto">
          <a:xfrm>
            <a:off x="0" y="0"/>
            <a:ext cx="9144000" cy="6858001"/>
          </a:xfrm>
          <a:prstGeom prst="rect">
            <a:avLst/>
          </a:prstGeom>
          <a:noFill/>
          <a:ln w="9525">
            <a:noFill/>
            <a:miter lim="800000"/>
            <a:headEnd/>
            <a:tailEnd/>
          </a:ln>
          <a:effectLst/>
        </p:spPr>
      </p:pic>
      <p:sp>
        <p:nvSpPr>
          <p:cNvPr id="7" name="TextBox 6"/>
          <p:cNvSpPr txBox="1"/>
          <p:nvPr/>
        </p:nvSpPr>
        <p:spPr>
          <a:xfrm>
            <a:off x="357158" y="6488668"/>
            <a:ext cx="1285884" cy="369332"/>
          </a:xfrm>
          <a:prstGeom prst="rect">
            <a:avLst/>
          </a:prstGeom>
          <a:gradFill>
            <a:gsLst>
              <a:gs pos="0">
                <a:schemeClr val="tx1">
                  <a:alpha val="3000"/>
                </a:schemeClr>
              </a:gs>
              <a:gs pos="50000">
                <a:schemeClr val="accent1">
                  <a:tint val="44500"/>
                  <a:satMod val="160000"/>
                </a:schemeClr>
              </a:gs>
              <a:gs pos="100000">
                <a:schemeClr val="accent1">
                  <a:tint val="23500"/>
                  <a:satMod val="160000"/>
                </a:scheme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1">
            <a:spAutoFit/>
          </a:bodyPr>
          <a:lstStyle/>
          <a:p>
            <a:pPr algn="ctr"/>
            <a:r>
              <a:rPr lang="he-IL" dirty="0" smtClean="0">
                <a:ln>
                  <a:solidFill>
                    <a:schemeClr val="accent2">
                      <a:lumMod val="75000"/>
                    </a:schemeClr>
                  </a:solidFill>
                </a:ln>
                <a:solidFill>
                  <a:schemeClr val="accent2">
                    <a:lumMod val="75000"/>
                  </a:schemeClr>
                </a:solidFill>
                <a:latin typeface="David" pitchFamily="34" charset="-79"/>
                <a:cs typeface="David" pitchFamily="34" charset="-79"/>
              </a:rPr>
              <a:t>כרטיסייה </a:t>
            </a:r>
            <a:r>
              <a:rPr lang="he-IL" dirty="0" smtClean="0">
                <a:ln>
                  <a:solidFill>
                    <a:schemeClr val="accent2">
                      <a:lumMod val="75000"/>
                    </a:schemeClr>
                  </a:solidFill>
                </a:ln>
                <a:solidFill>
                  <a:schemeClr val="accent2">
                    <a:lumMod val="75000"/>
                  </a:schemeClr>
                </a:solidFill>
                <a:latin typeface="David" pitchFamily="34" charset="-79"/>
                <a:cs typeface="David" pitchFamily="34" charset="-79"/>
              </a:rPr>
              <a:t>4</a:t>
            </a:r>
            <a:endParaRPr lang="he-IL" dirty="0">
              <a:ln>
                <a:solidFill>
                  <a:schemeClr val="accent2">
                    <a:lumMod val="75000"/>
                  </a:schemeClr>
                </a:solidFill>
              </a:ln>
              <a:solidFill>
                <a:schemeClr val="accent2">
                  <a:lumMod val="75000"/>
                </a:schemeClr>
              </a:solidFill>
              <a:latin typeface="David" pitchFamily="34" charset="-79"/>
              <a:cs typeface="David" pitchFamily="34" charset="-79"/>
            </a:endParaRPr>
          </a:p>
        </p:txBody>
      </p:sp>
      <p:sp>
        <p:nvSpPr>
          <p:cNvPr id="8" name="TextBox 7"/>
          <p:cNvSpPr txBox="1"/>
          <p:nvPr/>
        </p:nvSpPr>
        <p:spPr>
          <a:xfrm>
            <a:off x="2000232" y="571480"/>
            <a:ext cx="4929222" cy="461665"/>
          </a:xfrm>
          <a:prstGeom prst="rect">
            <a:avLst/>
          </a:prstGeom>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1">
            <a:spAutoFit/>
          </a:bodyPr>
          <a:lstStyle/>
          <a:p>
            <a:r>
              <a:rPr lang="he-IL" sz="2400" b="1" dirty="0" smtClean="0">
                <a:ln w="12700">
                  <a:solidFill>
                    <a:schemeClr val="accent2">
                      <a:lumMod val="7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latin typeface="David" pitchFamily="34" charset="-79"/>
                <a:cs typeface="David" pitchFamily="34" charset="-79"/>
              </a:rPr>
              <a:t>מפת חטיבות צה"ל במלחמת יום העצמאות</a:t>
            </a:r>
            <a:endParaRPr lang="he-IL" sz="2400" b="1" dirty="0">
              <a:ln w="12700">
                <a:solidFill>
                  <a:schemeClr val="accent2">
                    <a:lumMod val="7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latin typeface="David" pitchFamily="34" charset="-79"/>
              <a:cs typeface="David" pitchFamily="34" charset="-79"/>
            </a:endParaRPr>
          </a:p>
        </p:txBody>
      </p:sp>
      <p:pic>
        <p:nvPicPr>
          <p:cNvPr id="6" name="Picture 4"/>
          <p:cNvPicPr>
            <a:picLocks noChangeAspect="1" noChangeArrowheads="1"/>
          </p:cNvPicPr>
          <p:nvPr/>
        </p:nvPicPr>
        <p:blipFill>
          <a:blip r:embed="rId3" cstate="print"/>
          <a:srcRect/>
          <a:stretch>
            <a:fillRect/>
          </a:stretch>
        </p:blipFill>
        <p:spPr bwMode="auto">
          <a:xfrm>
            <a:off x="2357540" y="1035962"/>
            <a:ext cx="4357600" cy="582203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endParaRPr lang="he-IL"/>
          </a:p>
        </p:txBody>
      </p:sp>
      <p:sp>
        <p:nvSpPr>
          <p:cNvPr id="3" name="כותרת משנה 2"/>
          <p:cNvSpPr>
            <a:spLocks noGrp="1"/>
          </p:cNvSpPr>
          <p:nvPr>
            <p:ph type="subTitle" idx="1"/>
          </p:nvPr>
        </p:nvSpPr>
        <p:spPr/>
        <p:txBody>
          <a:bodyPr/>
          <a:lstStyle/>
          <a:p>
            <a:endParaRPr lang="he-IL"/>
          </a:p>
        </p:txBody>
      </p:sp>
      <p:pic>
        <p:nvPicPr>
          <p:cNvPr id="1026" name="Picture 2"/>
          <p:cNvPicPr>
            <a:picLocks noChangeAspect="1" noChangeArrowheads="1"/>
          </p:cNvPicPr>
          <p:nvPr/>
        </p:nvPicPr>
        <p:blipFill>
          <a:blip r:embed="rId2" cstate="print"/>
          <a:srcRect/>
          <a:stretch>
            <a:fillRect/>
          </a:stretch>
        </p:blipFill>
        <p:spPr bwMode="auto">
          <a:xfrm>
            <a:off x="33" y="0"/>
            <a:ext cx="9143999" cy="6858000"/>
          </a:xfrm>
          <a:prstGeom prst="rect">
            <a:avLst/>
          </a:prstGeom>
          <a:noFill/>
          <a:ln w="9525">
            <a:noFill/>
            <a:miter lim="800000"/>
            <a:headEnd/>
            <a:tailEnd/>
          </a:ln>
          <a:effectLst/>
        </p:spPr>
      </p:pic>
      <p:sp>
        <p:nvSpPr>
          <p:cNvPr id="11" name="TextBox 10"/>
          <p:cNvSpPr txBox="1"/>
          <p:nvPr/>
        </p:nvSpPr>
        <p:spPr>
          <a:xfrm>
            <a:off x="71406" y="928670"/>
            <a:ext cx="8715404" cy="5424562"/>
          </a:xfrm>
          <a:prstGeom prst="rect">
            <a:avLst/>
          </a:prstGeom>
          <a:noFill/>
        </p:spPr>
        <p:txBody>
          <a:bodyPr wrap="square" rtlCol="1">
            <a:spAutoFit/>
          </a:bodyPr>
          <a:lstStyle/>
          <a:p>
            <a:pPr>
              <a:lnSpc>
                <a:spcPct val="150000"/>
              </a:lnSpc>
            </a:pPr>
            <a:r>
              <a:rPr lang="he-IL" sz="1600" i="1" dirty="0" smtClean="0">
                <a:latin typeface="David" pitchFamily="34" charset="-79"/>
                <a:cs typeface="David" pitchFamily="34" charset="-79"/>
              </a:rPr>
              <a:t>עם הקמת מדינת ישראל, יצאה ההגנה ממחתרת והפכה לצבא סדיר.</a:t>
            </a:r>
            <a:endParaRPr lang="en-US" sz="1600" dirty="0" smtClean="0">
              <a:latin typeface="David" pitchFamily="34" charset="-79"/>
              <a:cs typeface="David" pitchFamily="34" charset="-79"/>
            </a:endParaRPr>
          </a:p>
          <a:p>
            <a:pPr>
              <a:lnSpc>
                <a:spcPct val="150000"/>
              </a:lnSpc>
            </a:pPr>
            <a:r>
              <a:rPr lang="he-IL" sz="1600" i="1" dirty="0" smtClean="0">
                <a:latin typeface="David" pitchFamily="34" charset="-79"/>
                <a:cs typeface="David" pitchFamily="34" charset="-79"/>
              </a:rPr>
              <a:t>עצום ורב החוב שחייב היישוב והעם היהודי להגנה בכל שלבי קיומה והתפתחותה, מהניצנים הבודדים בימי היסוּד הראשונים –</a:t>
            </a:r>
            <a:r>
              <a:rPr lang="he-IL" sz="1600" i="1" dirty="0" err="1" smtClean="0">
                <a:latin typeface="David" pitchFamily="34" charset="-79"/>
                <a:cs typeface="David" pitchFamily="34" charset="-79"/>
              </a:rPr>
              <a:t> בפתח</a:t>
            </a:r>
            <a:r>
              <a:rPr lang="he-IL" sz="1600" i="1" dirty="0" smtClean="0">
                <a:latin typeface="David" pitchFamily="34" charset="-79"/>
                <a:cs typeface="David" pitchFamily="34" charset="-79"/>
              </a:rPr>
              <a:t>־תקווה, ראשון־לציון, גדרה, ראש־פינה, </a:t>
            </a:r>
            <a:r>
              <a:rPr lang="he-IL" sz="1600" i="1" dirty="0" err="1" smtClean="0">
                <a:latin typeface="David" pitchFamily="34" charset="-79"/>
                <a:cs typeface="David" pitchFamily="34" charset="-79"/>
              </a:rPr>
              <a:t>זכרון</a:t>
            </a:r>
            <a:r>
              <a:rPr lang="he-IL" sz="1600" i="1" dirty="0" smtClean="0">
                <a:latin typeface="David" pitchFamily="34" charset="-79"/>
                <a:cs typeface="David" pitchFamily="34" charset="-79"/>
              </a:rPr>
              <a:t>־יעקב, מטולה, דרך 'השומר' של חלוצי העלייה השנייה, הלגיון העברי, במלחמת־העולם־הראשונה, </a:t>
            </a:r>
            <a:r>
              <a:rPr lang="he-IL" sz="1600" i="1" dirty="0" err="1" smtClean="0">
                <a:latin typeface="David" pitchFamily="34" charset="-79"/>
                <a:cs typeface="David" pitchFamily="34" charset="-79"/>
              </a:rPr>
              <a:t>מגיני</a:t>
            </a:r>
            <a:r>
              <a:rPr lang="he-IL" sz="1600" i="1" dirty="0" smtClean="0">
                <a:latin typeface="David" pitchFamily="34" charset="-79"/>
                <a:cs typeface="David" pitchFamily="34" charset="-79"/>
              </a:rPr>
              <a:t> תל־חי, והגידול המתמיד של ארגון־הגנה ארצי בתקופה שבין שתי מלחמות־העולם, הקמת חיל־הנוטרים במאורעות 1936-1939, יסוד הפלמ"ח וגדודי </a:t>
            </a:r>
            <a:r>
              <a:rPr lang="he-IL" sz="1600" i="1" dirty="0" err="1" smtClean="0">
                <a:latin typeface="David" pitchFamily="34" charset="-79"/>
                <a:cs typeface="David" pitchFamily="34" charset="-79"/>
              </a:rPr>
              <a:t>חי"ש</a:t>
            </a:r>
            <a:r>
              <a:rPr lang="he-IL" sz="1600" i="1" dirty="0" smtClean="0">
                <a:latin typeface="David" pitchFamily="34" charset="-79"/>
                <a:cs typeface="David" pitchFamily="34" charset="-79"/>
              </a:rPr>
              <a:t>, ההתנדבות ההמונית במלחמת־העולם השנייה והקמת </a:t>
            </a:r>
            <a:r>
              <a:rPr lang="he-IL" sz="1600" i="1" dirty="0" err="1" smtClean="0">
                <a:latin typeface="David" pitchFamily="34" charset="-79"/>
                <a:cs typeface="David" pitchFamily="34" charset="-79"/>
              </a:rPr>
              <a:t>הבריגדה</a:t>
            </a:r>
            <a:r>
              <a:rPr lang="he-IL" sz="1600" i="1" dirty="0" smtClean="0">
                <a:latin typeface="David" pitchFamily="34" charset="-79"/>
                <a:cs typeface="David" pitchFamily="34" charset="-79"/>
              </a:rPr>
              <a:t> העברית הראשונה, ועד מאבקה האדיר של ההגנה במחצית הראשונה של המלחמה נגדנו מ־30 בנובמבר 1947 עד 31 במאי 1948.</a:t>
            </a:r>
            <a:endParaRPr lang="en-US" sz="1600" dirty="0" smtClean="0">
              <a:latin typeface="David" pitchFamily="34" charset="-79"/>
              <a:cs typeface="David" pitchFamily="34" charset="-79"/>
            </a:endParaRPr>
          </a:p>
          <a:p>
            <a:pPr>
              <a:lnSpc>
                <a:spcPct val="150000"/>
              </a:lnSpc>
            </a:pPr>
            <a:r>
              <a:rPr lang="he-IL" sz="1600" i="1" dirty="0" smtClean="0">
                <a:latin typeface="David" pitchFamily="34" charset="-79"/>
                <a:cs typeface="David" pitchFamily="34" charset="-79"/>
              </a:rPr>
              <a:t>בלי הניסיון, התכנון, כושר־הפעולה והפיקוד, הנאמנות ורוח־הגבורה של ההגנה, לא היה היישוב עומד במבחן־הדמים האיום שבא עליו בששת החודשים האלה, ולא היינו מגיעים למדינת ישראל. ובספר דברי־הימים של עם ישראל יזרח פרק ההגנה בהוד וגאון שלא יכהו לנצח.</a:t>
            </a:r>
            <a:endParaRPr lang="en-US" sz="1600" dirty="0" smtClean="0">
              <a:latin typeface="David" pitchFamily="34" charset="-79"/>
              <a:cs typeface="David" pitchFamily="34" charset="-79"/>
            </a:endParaRPr>
          </a:p>
          <a:p>
            <a:pPr>
              <a:lnSpc>
                <a:spcPct val="150000"/>
              </a:lnSpc>
            </a:pPr>
            <a:r>
              <a:rPr lang="he-IL" sz="1600" i="1" dirty="0" smtClean="0">
                <a:latin typeface="David" pitchFamily="34" charset="-79"/>
                <a:cs typeface="David" pitchFamily="34" charset="-79"/>
              </a:rPr>
              <a:t>ועכשיו נפתח פרק חדש –</a:t>
            </a:r>
            <a:r>
              <a:rPr lang="he-IL" sz="1600" i="1" dirty="0" err="1" smtClean="0">
                <a:latin typeface="David" pitchFamily="34" charset="-79"/>
                <a:cs typeface="David" pitchFamily="34" charset="-79"/>
              </a:rPr>
              <a:t> מו</a:t>
            </a:r>
            <a:r>
              <a:rPr lang="he-IL" sz="1600" i="1" dirty="0" smtClean="0">
                <a:latin typeface="David" pitchFamily="34" charset="-79"/>
                <a:cs typeface="David" pitchFamily="34" charset="-79"/>
              </a:rPr>
              <a:t>קם צבא סדיר של מדינת ישראל, צבא החירות והעצמאות של ישראל בארצנו, בהתאם לפקודת הממשלה הזמנית שנתפרסמה ברבים על 'צבא הגנה לישראל'. בידיו של צבא זה יופקד מעכשיו בטחון העם והמולדת, ומגילת החירות של מדינת ישראל תהיה לעיניים לכל הצבאות בישראל; ואלה דברי המגילה:</a:t>
            </a:r>
            <a:endParaRPr lang="en-US" sz="1600" dirty="0" smtClean="0">
              <a:latin typeface="David" pitchFamily="34" charset="-79"/>
              <a:cs typeface="David" pitchFamily="34" charset="-79"/>
            </a:endParaRPr>
          </a:p>
          <a:p>
            <a:pPr>
              <a:lnSpc>
                <a:spcPct val="150000"/>
              </a:lnSpc>
            </a:pPr>
            <a:endParaRPr lang="en-US" sz="1200" dirty="0" smtClean="0">
              <a:latin typeface="David" pitchFamily="34" charset="-79"/>
              <a:cs typeface="David" pitchFamily="34" charset="-79"/>
            </a:endParaRPr>
          </a:p>
          <a:p>
            <a:endParaRPr lang="he-IL" dirty="0"/>
          </a:p>
        </p:txBody>
      </p:sp>
      <p:sp>
        <p:nvSpPr>
          <p:cNvPr id="8" name="TextBox 7"/>
          <p:cNvSpPr txBox="1"/>
          <p:nvPr/>
        </p:nvSpPr>
        <p:spPr>
          <a:xfrm>
            <a:off x="285720" y="6417254"/>
            <a:ext cx="1785950" cy="369332"/>
          </a:xfrm>
          <a:prstGeom prst="rect">
            <a:avLst/>
          </a:prstGeom>
          <a:gradFill>
            <a:gsLst>
              <a:gs pos="0">
                <a:schemeClr val="tx1">
                  <a:alpha val="3000"/>
                </a:schemeClr>
              </a:gs>
              <a:gs pos="50000">
                <a:schemeClr val="accent1">
                  <a:tint val="44500"/>
                  <a:satMod val="160000"/>
                </a:schemeClr>
              </a:gs>
              <a:gs pos="100000">
                <a:schemeClr val="accent1">
                  <a:tint val="23500"/>
                  <a:satMod val="160000"/>
                </a:scheme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1">
            <a:spAutoFit/>
          </a:bodyPr>
          <a:lstStyle/>
          <a:p>
            <a:pPr algn="ctr"/>
            <a:r>
              <a:rPr lang="he-IL" dirty="0" smtClean="0">
                <a:ln>
                  <a:solidFill>
                    <a:schemeClr val="accent2">
                      <a:lumMod val="75000"/>
                    </a:schemeClr>
                  </a:solidFill>
                </a:ln>
                <a:solidFill>
                  <a:schemeClr val="accent2">
                    <a:lumMod val="75000"/>
                  </a:schemeClr>
                </a:solidFill>
                <a:latin typeface="David" pitchFamily="34" charset="-79"/>
                <a:cs typeface="David" pitchFamily="34" charset="-79"/>
              </a:rPr>
              <a:t>כרטיסייה 5 (א')</a:t>
            </a:r>
            <a:endParaRPr lang="he-IL" dirty="0">
              <a:ln>
                <a:solidFill>
                  <a:schemeClr val="accent2">
                    <a:lumMod val="75000"/>
                  </a:schemeClr>
                </a:solidFill>
              </a:ln>
              <a:solidFill>
                <a:schemeClr val="accent2">
                  <a:lumMod val="75000"/>
                </a:schemeClr>
              </a:solidFill>
              <a:latin typeface="David" pitchFamily="34" charset="-79"/>
              <a:cs typeface="David" pitchFamily="34" charset="-79"/>
            </a:endParaRPr>
          </a:p>
        </p:txBody>
      </p:sp>
      <p:sp>
        <p:nvSpPr>
          <p:cNvPr id="9" name="TextBox 8"/>
          <p:cNvSpPr txBox="1"/>
          <p:nvPr/>
        </p:nvSpPr>
        <p:spPr>
          <a:xfrm>
            <a:off x="1142976" y="571480"/>
            <a:ext cx="6715172" cy="461665"/>
          </a:xfrm>
          <a:prstGeom prst="rect">
            <a:avLst/>
          </a:prstGeom>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1">
            <a:spAutoFit/>
          </a:bodyPr>
          <a:lstStyle/>
          <a:p>
            <a:r>
              <a:rPr lang="he-IL" sz="2400" b="1" dirty="0" smtClean="0">
                <a:ln w="12700">
                  <a:solidFill>
                    <a:schemeClr val="accent2">
                      <a:lumMod val="7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latin typeface="David" pitchFamily="34" charset="-79"/>
                <a:cs typeface="David" pitchFamily="34" charset="-79"/>
              </a:rPr>
              <a:t>פקודת יום להקמת צבא ההגנה לישראל - מפי דוד בן </a:t>
            </a:r>
            <a:r>
              <a:rPr lang="he-IL" sz="2400" b="1" dirty="0" err="1" smtClean="0">
                <a:ln w="12700">
                  <a:solidFill>
                    <a:schemeClr val="accent2">
                      <a:lumMod val="7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latin typeface="David" pitchFamily="34" charset="-79"/>
                <a:cs typeface="David" pitchFamily="34" charset="-79"/>
              </a:rPr>
              <a:t>גוריון</a:t>
            </a:r>
            <a:r>
              <a:rPr lang="he-IL" sz="2400" b="1" dirty="0" smtClean="0">
                <a:ln w="12700">
                  <a:solidFill>
                    <a:schemeClr val="accent2">
                      <a:lumMod val="7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latin typeface="David" pitchFamily="34" charset="-79"/>
                <a:cs typeface="David" pitchFamily="34" charset="-79"/>
              </a:rPr>
              <a:t> </a:t>
            </a:r>
            <a:endParaRPr lang="he-IL" sz="2400" b="1" dirty="0">
              <a:ln w="12700">
                <a:solidFill>
                  <a:schemeClr val="accent2">
                    <a:lumMod val="7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latin typeface="David" pitchFamily="34" charset="-79"/>
              <a:cs typeface="David" pitchFamily="34" charset="-79"/>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endParaRPr lang="he-IL"/>
          </a:p>
        </p:txBody>
      </p:sp>
      <p:sp>
        <p:nvSpPr>
          <p:cNvPr id="3" name="כותרת משנה 2"/>
          <p:cNvSpPr>
            <a:spLocks noGrp="1"/>
          </p:cNvSpPr>
          <p:nvPr>
            <p:ph type="subTitle" idx="1"/>
          </p:nvPr>
        </p:nvSpPr>
        <p:spPr/>
        <p:txBody>
          <a:bodyPr/>
          <a:lstStyle/>
          <a:p>
            <a:endParaRPr lang="he-IL"/>
          </a:p>
        </p:txBody>
      </p:sp>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8" name="TextBox 7"/>
          <p:cNvSpPr txBox="1"/>
          <p:nvPr/>
        </p:nvSpPr>
        <p:spPr>
          <a:xfrm>
            <a:off x="285720" y="894139"/>
            <a:ext cx="8572560" cy="5286062"/>
          </a:xfrm>
          <a:prstGeom prst="rect">
            <a:avLst/>
          </a:prstGeom>
          <a:noFill/>
        </p:spPr>
        <p:txBody>
          <a:bodyPr wrap="square" rtlCol="1">
            <a:spAutoFit/>
          </a:bodyPr>
          <a:lstStyle/>
          <a:p>
            <a:pPr>
              <a:lnSpc>
                <a:spcPct val="150000"/>
              </a:lnSpc>
            </a:pPr>
            <a:endParaRPr lang="he-IL" sz="800" i="1" dirty="0" smtClean="0">
              <a:latin typeface="David" pitchFamily="34" charset="-79"/>
              <a:cs typeface="David" pitchFamily="34" charset="-79"/>
            </a:endParaRPr>
          </a:p>
          <a:p>
            <a:pPr>
              <a:lnSpc>
                <a:spcPct val="150000"/>
              </a:lnSpc>
            </a:pPr>
            <a:endParaRPr lang="he-IL" sz="100" i="1" dirty="0" smtClean="0">
              <a:latin typeface="David" pitchFamily="34" charset="-79"/>
              <a:cs typeface="David" pitchFamily="34" charset="-79"/>
            </a:endParaRPr>
          </a:p>
          <a:p>
            <a:pPr>
              <a:lnSpc>
                <a:spcPct val="150000"/>
              </a:lnSpc>
            </a:pPr>
            <a:r>
              <a:rPr lang="he-IL" sz="1500" i="1" dirty="0" smtClean="0">
                <a:latin typeface="David" pitchFamily="34" charset="-79"/>
                <a:cs typeface="David" pitchFamily="34" charset="-79"/>
              </a:rPr>
              <a:t>"מדינת ישראל תהא פתוחה לעלייה יהודית ולקיבוץ גלויות; </a:t>
            </a:r>
            <a:endParaRPr lang="en-US" sz="1500" dirty="0" smtClean="0">
              <a:latin typeface="David" pitchFamily="34" charset="-79"/>
              <a:cs typeface="David" pitchFamily="34" charset="-79"/>
            </a:endParaRPr>
          </a:p>
          <a:p>
            <a:pPr>
              <a:lnSpc>
                <a:spcPct val="150000"/>
              </a:lnSpc>
            </a:pPr>
            <a:r>
              <a:rPr lang="he-IL" sz="1500" i="1" dirty="0" smtClean="0">
                <a:latin typeface="David" pitchFamily="34" charset="-79"/>
                <a:cs typeface="David" pitchFamily="34" charset="-79"/>
              </a:rPr>
              <a:t>תשקוד על פיתוח הארץ לטובת כל תושביה; תהא מושתתת על יסודות החירות, הצדק והשלום לאור חזונם של נביאי ישראל: תקיים </a:t>
            </a:r>
            <a:r>
              <a:rPr lang="he-IL" sz="1500" i="1" dirty="0" err="1" smtClean="0">
                <a:latin typeface="David" pitchFamily="34" charset="-79"/>
                <a:cs typeface="David" pitchFamily="34" charset="-79"/>
              </a:rPr>
              <a:t>שויון</a:t>
            </a:r>
            <a:r>
              <a:rPr lang="he-IL" sz="1500" i="1" dirty="0" smtClean="0">
                <a:latin typeface="David" pitchFamily="34" charset="-79"/>
                <a:cs typeface="David" pitchFamily="34" charset="-79"/>
              </a:rPr>
              <a:t> חברתי ומדיני גמור לכל אזרחיה בלי הבדל דת, גזע ומין; תבטיח חופש דת, מצפון, לשון, חינוך ותרבות; תשמור על המקומות הקדושים של כל הדתות; ותהיה נאמנה לעקרונותיה של מגילת האומות המאוחדות".</a:t>
            </a:r>
            <a:endParaRPr lang="en-US" sz="1500" dirty="0" smtClean="0">
              <a:latin typeface="David" pitchFamily="34" charset="-79"/>
              <a:cs typeface="David" pitchFamily="34" charset="-79"/>
            </a:endParaRPr>
          </a:p>
          <a:p>
            <a:pPr>
              <a:lnSpc>
                <a:spcPct val="150000"/>
              </a:lnSpc>
            </a:pPr>
            <a:r>
              <a:rPr lang="he-IL" sz="1500" i="1" dirty="0" smtClean="0">
                <a:latin typeface="David" pitchFamily="34" charset="-79"/>
                <a:cs typeface="David" pitchFamily="34" charset="-79"/>
              </a:rPr>
              <a:t>בלמדו ידיו לקרב, ובמחצו כוחות הרשע והזדון המנסים להרוס קיומנו , גידולנו וחירותנו </a:t>
            </a:r>
            <a:endParaRPr lang="en-US" sz="1500" dirty="0" smtClean="0">
              <a:latin typeface="David" pitchFamily="34" charset="-79"/>
              <a:cs typeface="David" pitchFamily="34" charset="-79"/>
            </a:endParaRPr>
          </a:p>
          <a:p>
            <a:pPr>
              <a:lnSpc>
                <a:spcPct val="150000"/>
              </a:lnSpc>
            </a:pPr>
            <a:r>
              <a:rPr lang="he-IL" sz="1500" i="1" dirty="0" smtClean="0">
                <a:latin typeface="David" pitchFamily="34" charset="-79"/>
                <a:cs typeface="David" pitchFamily="34" charset="-79"/>
              </a:rPr>
              <a:t>יישא צבא ישראל בלבו את חזונם הגדול של נביאינו על הימים, בהם 'לא יישא גוי אל גוי חרב ולא ילמדו עוד מלחמה'.</a:t>
            </a:r>
            <a:r>
              <a:rPr lang="he-IL" sz="1500" dirty="0" smtClean="0">
                <a:latin typeface="David" pitchFamily="34" charset="-79"/>
                <a:cs typeface="David" pitchFamily="34" charset="-79"/>
              </a:rPr>
              <a:t> </a:t>
            </a:r>
            <a:endParaRPr lang="he-IL" sz="1500" b="1" u="sng" dirty="0" smtClean="0">
              <a:latin typeface="David" pitchFamily="34" charset="-79"/>
              <a:cs typeface="David" pitchFamily="34" charset="-79"/>
            </a:endParaRPr>
          </a:p>
          <a:p>
            <a:pPr>
              <a:lnSpc>
                <a:spcPct val="150000"/>
              </a:lnSpc>
            </a:pPr>
            <a:endParaRPr lang="en-US" sz="400" dirty="0" smtClean="0">
              <a:latin typeface="David" pitchFamily="34" charset="-79"/>
              <a:cs typeface="David" pitchFamily="34" charset="-79"/>
            </a:endParaRPr>
          </a:p>
          <a:p>
            <a:pPr>
              <a:lnSpc>
                <a:spcPct val="150000"/>
              </a:lnSpc>
            </a:pPr>
            <a:r>
              <a:rPr lang="he-IL" sz="1500" i="1" dirty="0" smtClean="0">
                <a:latin typeface="David" pitchFamily="34" charset="-79"/>
                <a:cs typeface="David" pitchFamily="34" charset="-79"/>
              </a:rPr>
              <a:t>הצבא הסדיר במדינת ישראל יהיה מורכב מחילות־יבשה, מחיל־ים ומחיל־אוויר, לרבות שירותים צבאיים מתאימים.</a:t>
            </a:r>
            <a:endParaRPr lang="en-US" sz="1500" dirty="0" smtClean="0">
              <a:latin typeface="David" pitchFamily="34" charset="-79"/>
              <a:cs typeface="David" pitchFamily="34" charset="-79"/>
            </a:endParaRPr>
          </a:p>
          <a:p>
            <a:pPr>
              <a:lnSpc>
                <a:spcPct val="150000"/>
              </a:lnSpc>
            </a:pPr>
            <a:r>
              <a:rPr lang="he-IL" sz="1500" i="1" dirty="0" smtClean="0">
                <a:latin typeface="David" pitchFamily="34" charset="-79"/>
                <a:cs typeface="David" pitchFamily="34" charset="-79"/>
              </a:rPr>
              <a:t>כל אלה אשר שירתו עד 1 ביוני בחטיבות ובענפים שונים והשתתפו בהגנת היישוב ומלחמתו על חירות ישראל, וכן כל אלה אשר יגויסו עכשיו מחדש לפי פקודת ממשלת ישראל –</a:t>
            </a:r>
            <a:r>
              <a:rPr lang="he-IL" sz="1500" i="1" dirty="0" err="1" smtClean="0">
                <a:latin typeface="David" pitchFamily="34" charset="-79"/>
                <a:cs typeface="David" pitchFamily="34" charset="-79"/>
              </a:rPr>
              <a:t> יה</a:t>
            </a:r>
            <a:r>
              <a:rPr lang="he-IL" sz="1500" i="1" dirty="0" smtClean="0">
                <a:latin typeface="David" pitchFamily="34" charset="-79"/>
                <a:cs typeface="David" pitchFamily="34" charset="-79"/>
              </a:rPr>
              <a:t>וו את צבא הגנה לישראל. </a:t>
            </a:r>
            <a:endParaRPr lang="en-US" sz="1500" dirty="0" smtClean="0">
              <a:latin typeface="David" pitchFamily="34" charset="-79"/>
              <a:cs typeface="David" pitchFamily="34" charset="-79"/>
            </a:endParaRPr>
          </a:p>
          <a:p>
            <a:pPr>
              <a:lnSpc>
                <a:spcPct val="150000"/>
              </a:lnSpc>
            </a:pPr>
            <a:r>
              <a:rPr lang="he-IL" sz="1500" i="1" dirty="0" smtClean="0">
                <a:latin typeface="David" pitchFamily="34" charset="-79"/>
                <a:cs typeface="David" pitchFamily="34" charset="-79"/>
              </a:rPr>
              <a:t>כל אחד מהחיילים והחיילות המשרתים בצבא חייב להישבע השבועה הבאה:</a:t>
            </a:r>
          </a:p>
          <a:p>
            <a:pPr>
              <a:lnSpc>
                <a:spcPct val="150000"/>
              </a:lnSpc>
            </a:pPr>
            <a:endParaRPr lang="he-IL" sz="300" i="1" dirty="0" smtClean="0">
              <a:latin typeface="David" pitchFamily="34" charset="-79"/>
              <a:cs typeface="David" pitchFamily="34" charset="-79"/>
            </a:endParaRPr>
          </a:p>
          <a:p>
            <a:pPr>
              <a:lnSpc>
                <a:spcPct val="150000"/>
              </a:lnSpc>
            </a:pPr>
            <a:r>
              <a:rPr lang="he-IL" sz="1500" i="1" dirty="0" smtClean="0">
                <a:latin typeface="David" pitchFamily="34" charset="-79"/>
                <a:cs typeface="David" pitchFamily="34" charset="-79"/>
              </a:rPr>
              <a:t>"הנני נשבע(ת) ומתחייב(ת) בהן־צדקי לשמור אמונים למדינת ישראל, לחוקתה, ולשלטונותיה המוסמכים, לקבל על עצמי ללא תנאי וללא סייג עול משמעתו של צבא הגנה לישראל, לציית לכל הפקודות וההוראות הניתנות על־ידי המפקדים המוסמכים, ולהקדיש כל כוחותיי ואף להקריב את חיי להגנת המולדת וחירות ישראל".</a:t>
            </a:r>
            <a:endParaRPr lang="he-IL" sz="1500" dirty="0" smtClean="0"/>
          </a:p>
          <a:p>
            <a:pPr>
              <a:lnSpc>
                <a:spcPct val="150000"/>
              </a:lnSpc>
            </a:pPr>
            <a:r>
              <a:rPr lang="he-IL" sz="1400" i="1" dirty="0" smtClean="0">
                <a:latin typeface="David" pitchFamily="34" charset="-79"/>
                <a:cs typeface="David" pitchFamily="34" charset="-79"/>
              </a:rPr>
              <a:t>                                                                                                                         </a:t>
            </a:r>
          </a:p>
        </p:txBody>
      </p:sp>
      <p:sp>
        <p:nvSpPr>
          <p:cNvPr id="9" name="TextBox 8"/>
          <p:cNvSpPr txBox="1"/>
          <p:nvPr/>
        </p:nvSpPr>
        <p:spPr>
          <a:xfrm>
            <a:off x="357158" y="6286520"/>
            <a:ext cx="1500198" cy="369332"/>
          </a:xfrm>
          <a:prstGeom prst="rect">
            <a:avLst/>
          </a:prstGeom>
          <a:gradFill>
            <a:gsLst>
              <a:gs pos="0">
                <a:schemeClr val="tx1">
                  <a:alpha val="3000"/>
                </a:schemeClr>
              </a:gs>
              <a:gs pos="50000">
                <a:schemeClr val="accent1">
                  <a:tint val="44500"/>
                  <a:satMod val="160000"/>
                </a:schemeClr>
              </a:gs>
              <a:gs pos="100000">
                <a:schemeClr val="accent1">
                  <a:tint val="23500"/>
                  <a:satMod val="160000"/>
                </a:scheme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1">
            <a:spAutoFit/>
          </a:bodyPr>
          <a:lstStyle/>
          <a:p>
            <a:pPr algn="ctr"/>
            <a:r>
              <a:rPr lang="he-IL" dirty="0" smtClean="0">
                <a:ln>
                  <a:solidFill>
                    <a:schemeClr val="accent2">
                      <a:lumMod val="75000"/>
                    </a:schemeClr>
                  </a:solidFill>
                </a:ln>
                <a:solidFill>
                  <a:schemeClr val="accent2">
                    <a:lumMod val="75000"/>
                  </a:schemeClr>
                </a:solidFill>
                <a:latin typeface="David" pitchFamily="34" charset="-79"/>
                <a:cs typeface="David" pitchFamily="34" charset="-79"/>
              </a:rPr>
              <a:t>כרטיסייה 5 (ב')</a:t>
            </a:r>
            <a:endParaRPr lang="he-IL" dirty="0">
              <a:ln>
                <a:solidFill>
                  <a:schemeClr val="accent2">
                    <a:lumMod val="75000"/>
                  </a:schemeClr>
                </a:solidFill>
              </a:ln>
              <a:solidFill>
                <a:schemeClr val="accent2">
                  <a:lumMod val="75000"/>
                </a:schemeClr>
              </a:solidFill>
              <a:latin typeface="David" pitchFamily="34" charset="-79"/>
              <a:cs typeface="David" pitchFamily="34" charset="-79"/>
            </a:endParaRPr>
          </a:p>
        </p:txBody>
      </p:sp>
      <p:sp>
        <p:nvSpPr>
          <p:cNvPr id="12" name="TextBox 11"/>
          <p:cNvSpPr txBox="1"/>
          <p:nvPr/>
        </p:nvSpPr>
        <p:spPr>
          <a:xfrm>
            <a:off x="1643042" y="500042"/>
            <a:ext cx="6215106" cy="707886"/>
          </a:xfrm>
          <a:prstGeom prst="rect">
            <a:avLst/>
          </a:prstGeom>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1">
            <a:spAutoFit/>
          </a:bodyPr>
          <a:lstStyle/>
          <a:p>
            <a:r>
              <a:rPr lang="he-IL" sz="2200" b="1" dirty="0" smtClean="0">
                <a:ln w="12700">
                  <a:solidFill>
                    <a:schemeClr val="accent2">
                      <a:lumMod val="7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latin typeface="David" pitchFamily="34" charset="-79"/>
                <a:cs typeface="David" pitchFamily="34" charset="-79"/>
              </a:rPr>
              <a:t>פקודת יום להקמת צבא ההגנה לישראל - מפי דוד בן </a:t>
            </a:r>
            <a:r>
              <a:rPr lang="he-IL" sz="2200" b="1" dirty="0" err="1" smtClean="0">
                <a:ln w="12700">
                  <a:solidFill>
                    <a:schemeClr val="accent2">
                      <a:lumMod val="7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latin typeface="David" pitchFamily="34" charset="-79"/>
                <a:cs typeface="David" pitchFamily="34" charset="-79"/>
              </a:rPr>
              <a:t>גוריון</a:t>
            </a:r>
            <a:endParaRPr lang="he-IL" sz="2200" b="1" dirty="0" smtClean="0">
              <a:ln w="12700">
                <a:solidFill>
                  <a:schemeClr val="accent2">
                    <a:lumMod val="7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latin typeface="David" pitchFamily="34" charset="-79"/>
              <a:cs typeface="David" pitchFamily="34" charset="-79"/>
            </a:endParaRPr>
          </a:p>
          <a:p>
            <a:pPr algn="ctr"/>
            <a:r>
              <a:rPr lang="he-IL" b="1" dirty="0" smtClean="0">
                <a:ln w="12700">
                  <a:solidFill>
                    <a:schemeClr val="accent2">
                      <a:lumMod val="7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latin typeface="David" pitchFamily="34" charset="-79"/>
                <a:cs typeface="David" pitchFamily="34" charset="-79"/>
              </a:rPr>
              <a:t>(המשך) </a:t>
            </a:r>
            <a:endParaRPr lang="he-IL" sz="2000" b="1" dirty="0">
              <a:ln w="12700">
                <a:solidFill>
                  <a:schemeClr val="accent2">
                    <a:lumMod val="7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latin typeface="David" pitchFamily="34" charset="-79"/>
              <a:cs typeface="David" pitchFamily="34" charset="-79"/>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endParaRPr lang="he-IL"/>
          </a:p>
        </p:txBody>
      </p:sp>
      <p:sp>
        <p:nvSpPr>
          <p:cNvPr id="3" name="כותרת משנה 2"/>
          <p:cNvSpPr>
            <a:spLocks noGrp="1"/>
          </p:cNvSpPr>
          <p:nvPr>
            <p:ph type="subTitle" idx="1"/>
          </p:nvPr>
        </p:nvSpPr>
        <p:spPr/>
        <p:txBody>
          <a:bodyPr/>
          <a:lstStyle/>
          <a:p>
            <a:endParaRPr lang="he-IL"/>
          </a:p>
        </p:txBody>
      </p:sp>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6" name="TextBox 5"/>
          <p:cNvSpPr txBox="1"/>
          <p:nvPr/>
        </p:nvSpPr>
        <p:spPr>
          <a:xfrm>
            <a:off x="3500430" y="571480"/>
            <a:ext cx="2143140" cy="461665"/>
          </a:xfrm>
          <a:prstGeom prst="rect">
            <a:avLst/>
          </a:prstGeom>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1">
            <a:spAutoFit/>
          </a:bodyPr>
          <a:lstStyle/>
          <a:p>
            <a:r>
              <a:rPr lang="he-IL" sz="2400" b="1" dirty="0" smtClean="0">
                <a:ln w="12700">
                  <a:solidFill>
                    <a:schemeClr val="accent2">
                      <a:lumMod val="7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latin typeface="David" pitchFamily="34" charset="-79"/>
                <a:cs typeface="David" pitchFamily="34" charset="-79"/>
              </a:rPr>
              <a:t>מקור השם צה"ל</a:t>
            </a:r>
            <a:endParaRPr lang="he-IL" sz="2400" b="1" dirty="0">
              <a:ln w="12700">
                <a:solidFill>
                  <a:schemeClr val="accent2">
                    <a:lumMod val="7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latin typeface="David" pitchFamily="34" charset="-79"/>
              <a:cs typeface="David" pitchFamily="34" charset="-79"/>
            </a:endParaRPr>
          </a:p>
        </p:txBody>
      </p:sp>
      <p:sp>
        <p:nvSpPr>
          <p:cNvPr id="8" name="TextBox 7"/>
          <p:cNvSpPr txBox="1"/>
          <p:nvPr/>
        </p:nvSpPr>
        <p:spPr>
          <a:xfrm>
            <a:off x="357158" y="6488668"/>
            <a:ext cx="1285884" cy="369332"/>
          </a:xfrm>
          <a:prstGeom prst="rect">
            <a:avLst/>
          </a:prstGeom>
          <a:gradFill>
            <a:gsLst>
              <a:gs pos="0">
                <a:schemeClr val="tx1">
                  <a:alpha val="3000"/>
                </a:schemeClr>
              </a:gs>
              <a:gs pos="50000">
                <a:schemeClr val="accent1">
                  <a:tint val="44500"/>
                  <a:satMod val="160000"/>
                </a:schemeClr>
              </a:gs>
              <a:gs pos="100000">
                <a:schemeClr val="accent1">
                  <a:tint val="23500"/>
                  <a:satMod val="160000"/>
                </a:scheme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1">
            <a:spAutoFit/>
          </a:bodyPr>
          <a:lstStyle/>
          <a:p>
            <a:pPr algn="ctr"/>
            <a:r>
              <a:rPr lang="he-IL" dirty="0" smtClean="0">
                <a:ln>
                  <a:solidFill>
                    <a:schemeClr val="accent2">
                      <a:lumMod val="75000"/>
                    </a:schemeClr>
                  </a:solidFill>
                </a:ln>
                <a:solidFill>
                  <a:schemeClr val="accent2">
                    <a:lumMod val="75000"/>
                  </a:schemeClr>
                </a:solidFill>
                <a:latin typeface="David" pitchFamily="34" charset="-79"/>
                <a:cs typeface="David" pitchFamily="34" charset="-79"/>
              </a:rPr>
              <a:t>כרטיסייה 6</a:t>
            </a:r>
            <a:endParaRPr lang="he-IL" dirty="0">
              <a:ln>
                <a:solidFill>
                  <a:schemeClr val="accent2">
                    <a:lumMod val="75000"/>
                  </a:schemeClr>
                </a:solidFill>
              </a:ln>
              <a:solidFill>
                <a:schemeClr val="accent2">
                  <a:lumMod val="75000"/>
                </a:schemeClr>
              </a:solidFill>
              <a:latin typeface="David" pitchFamily="34" charset="-79"/>
              <a:cs typeface="David" pitchFamily="34" charset="-79"/>
            </a:endParaRPr>
          </a:p>
        </p:txBody>
      </p:sp>
      <p:sp>
        <p:nvSpPr>
          <p:cNvPr id="9" name="TextBox 8"/>
          <p:cNvSpPr txBox="1"/>
          <p:nvPr/>
        </p:nvSpPr>
        <p:spPr>
          <a:xfrm>
            <a:off x="1214414" y="1285860"/>
            <a:ext cx="6929486" cy="784830"/>
          </a:xfrm>
          <a:prstGeom prst="rect">
            <a:avLst/>
          </a:prstGeom>
          <a:noFill/>
        </p:spPr>
        <p:txBody>
          <a:bodyPr wrap="square" rtlCol="1">
            <a:spAutoFit/>
          </a:bodyPr>
          <a:lstStyle/>
          <a:p>
            <a:pPr lvl="0">
              <a:lnSpc>
                <a:spcPct val="150000"/>
              </a:lnSpc>
            </a:pPr>
            <a:endParaRPr lang="en-US" i="1" dirty="0" smtClean="0">
              <a:latin typeface="David" pitchFamily="34" charset="-79"/>
              <a:cs typeface="David" pitchFamily="34" charset="-79"/>
            </a:endParaRPr>
          </a:p>
          <a:p>
            <a:endParaRPr lang="he-IL" dirty="0"/>
          </a:p>
        </p:txBody>
      </p:sp>
      <p:sp>
        <p:nvSpPr>
          <p:cNvPr id="10" name="TextBox 9"/>
          <p:cNvSpPr txBox="1"/>
          <p:nvPr/>
        </p:nvSpPr>
        <p:spPr>
          <a:xfrm>
            <a:off x="2000232" y="1142985"/>
            <a:ext cx="6542713" cy="1615827"/>
          </a:xfrm>
          <a:prstGeom prst="rect">
            <a:avLst/>
          </a:prstGeom>
          <a:solidFill>
            <a:schemeClr val="accent2">
              <a:lumMod val="20000"/>
              <a:lumOff val="80000"/>
            </a:schemeClr>
          </a:solidFill>
          <a:ln>
            <a:noFill/>
          </a:ln>
          <a:effectLst>
            <a:glow rad="101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1">
            <a:spAutoFit/>
          </a:bodyPr>
          <a:lstStyle/>
          <a:p>
            <a:pPr lvl="0">
              <a:lnSpc>
                <a:spcPct val="150000"/>
              </a:lnSpc>
            </a:pPr>
            <a:r>
              <a:rPr lang="he-IL" b="1" dirty="0" smtClean="0">
                <a:latin typeface="David" pitchFamily="34" charset="-79"/>
                <a:cs typeface="David" pitchFamily="34" charset="-79"/>
              </a:rPr>
              <a:t>"צבא" </a:t>
            </a:r>
            <a:r>
              <a:rPr lang="he-IL" dirty="0" smtClean="0">
                <a:latin typeface="David" pitchFamily="34" charset="-79"/>
                <a:cs typeface="David" pitchFamily="34" charset="-79"/>
              </a:rPr>
              <a:t>אשר בא לתת </a:t>
            </a:r>
            <a:r>
              <a:rPr lang="he-IL" u="sng" dirty="0" smtClean="0">
                <a:latin typeface="David" pitchFamily="34" charset="-79"/>
                <a:cs typeface="David" pitchFamily="34" charset="-79"/>
              </a:rPr>
              <a:t>גושפנקא חוקית </a:t>
            </a:r>
            <a:r>
              <a:rPr lang="he-IL" dirty="0" smtClean="0">
                <a:latin typeface="David" pitchFamily="34" charset="-79"/>
                <a:cs typeface="David" pitchFamily="34" charset="-79"/>
              </a:rPr>
              <a:t>לשינוי שחל מאז שלהי 1947 – ממחתרות ופורמציות קדם – צבאיות, </a:t>
            </a:r>
            <a:r>
              <a:rPr lang="he-IL" u="sng" dirty="0" smtClean="0">
                <a:latin typeface="David" pitchFamily="34" charset="-79"/>
                <a:cs typeface="David" pitchFamily="34" charset="-79"/>
              </a:rPr>
              <a:t>לשלב עליון יותר – לצבא סדיר</a:t>
            </a:r>
            <a:r>
              <a:rPr lang="he-IL" dirty="0" smtClean="0">
                <a:latin typeface="David" pitchFamily="34" charset="-79"/>
                <a:cs typeface="David" pitchFamily="34" charset="-79"/>
              </a:rPr>
              <a:t>. דהיינו מרמת מיסוד של מחתרת לרמת מיסוד של צבא סדיר. </a:t>
            </a:r>
          </a:p>
          <a:p>
            <a:endParaRPr lang="he-IL" dirty="0"/>
          </a:p>
        </p:txBody>
      </p:sp>
      <p:sp>
        <p:nvSpPr>
          <p:cNvPr id="11" name="TextBox 10"/>
          <p:cNvSpPr txBox="1"/>
          <p:nvPr/>
        </p:nvSpPr>
        <p:spPr>
          <a:xfrm>
            <a:off x="428596" y="4500571"/>
            <a:ext cx="6542713" cy="1200329"/>
          </a:xfrm>
          <a:prstGeom prst="rect">
            <a:avLst/>
          </a:prstGeom>
          <a:solidFill>
            <a:schemeClr val="accent2">
              <a:lumMod val="20000"/>
              <a:lumOff val="80000"/>
            </a:schemeClr>
          </a:solidFill>
          <a:ln>
            <a:noFill/>
          </a:ln>
          <a:effectLst>
            <a:glow rad="101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1">
            <a:spAutoFit/>
          </a:bodyPr>
          <a:lstStyle/>
          <a:p>
            <a:pPr lvl="0">
              <a:lnSpc>
                <a:spcPct val="150000"/>
              </a:lnSpc>
            </a:pPr>
            <a:r>
              <a:rPr lang="he-IL" b="1" dirty="0" smtClean="0">
                <a:latin typeface="David" pitchFamily="34" charset="-79"/>
                <a:cs typeface="David" pitchFamily="34" charset="-79"/>
              </a:rPr>
              <a:t>"ישראל" </a:t>
            </a:r>
            <a:r>
              <a:rPr lang="he-IL" dirty="0" smtClean="0">
                <a:latin typeface="David" pitchFamily="34" charset="-79"/>
                <a:cs typeface="David" pitchFamily="34" charset="-79"/>
              </a:rPr>
              <a:t>אשר בא</a:t>
            </a:r>
            <a:r>
              <a:rPr lang="he-IL" b="1" dirty="0" smtClean="0">
                <a:latin typeface="David" pitchFamily="34" charset="-79"/>
                <a:cs typeface="David" pitchFamily="34" charset="-79"/>
              </a:rPr>
              <a:t> </a:t>
            </a:r>
            <a:r>
              <a:rPr lang="he-IL" dirty="0" smtClean="0">
                <a:latin typeface="David" pitchFamily="34" charset="-79"/>
                <a:cs typeface="David" pitchFamily="34" charset="-79"/>
              </a:rPr>
              <a:t>לסמל את </a:t>
            </a:r>
            <a:r>
              <a:rPr lang="he-IL" u="sng" dirty="0" smtClean="0">
                <a:latin typeface="David" pitchFamily="34" charset="-79"/>
                <a:cs typeface="David" pitchFamily="34" charset="-79"/>
              </a:rPr>
              <a:t>ריבונותה של מדינת ישראל</a:t>
            </a:r>
            <a:r>
              <a:rPr lang="he-IL" dirty="0" smtClean="0">
                <a:latin typeface="David" pitchFamily="34" charset="-79"/>
                <a:cs typeface="David" pitchFamily="34" charset="-79"/>
              </a:rPr>
              <a:t>, אשר הצבא היה פועל יוצא ממנה ונסמך אליה. </a:t>
            </a:r>
            <a:endParaRPr lang="en-US" dirty="0" smtClean="0">
              <a:latin typeface="David" pitchFamily="34" charset="-79"/>
              <a:cs typeface="David" pitchFamily="34" charset="-79"/>
            </a:endParaRPr>
          </a:p>
          <a:p>
            <a:endParaRPr lang="he-IL" dirty="0"/>
          </a:p>
        </p:txBody>
      </p:sp>
      <p:sp>
        <p:nvSpPr>
          <p:cNvPr id="12" name="TextBox 11"/>
          <p:cNvSpPr txBox="1"/>
          <p:nvPr/>
        </p:nvSpPr>
        <p:spPr>
          <a:xfrm>
            <a:off x="1357290" y="3000372"/>
            <a:ext cx="6542713" cy="1200329"/>
          </a:xfrm>
          <a:prstGeom prst="rect">
            <a:avLst/>
          </a:prstGeom>
          <a:solidFill>
            <a:schemeClr val="accent2">
              <a:lumMod val="20000"/>
              <a:lumOff val="80000"/>
            </a:schemeClr>
          </a:solidFill>
          <a:ln>
            <a:noFill/>
          </a:ln>
          <a:effectLst>
            <a:glow rad="1397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1">
            <a:spAutoFit/>
          </a:bodyPr>
          <a:lstStyle/>
          <a:p>
            <a:pPr lvl="0">
              <a:lnSpc>
                <a:spcPct val="150000"/>
              </a:lnSpc>
            </a:pPr>
            <a:r>
              <a:rPr lang="he-IL" b="1" dirty="0" smtClean="0">
                <a:latin typeface="David" pitchFamily="34" charset="-79"/>
                <a:cs typeface="David" pitchFamily="34" charset="-79"/>
              </a:rPr>
              <a:t>"הגנה"</a:t>
            </a:r>
            <a:r>
              <a:rPr lang="he-IL" dirty="0" smtClean="0">
                <a:latin typeface="David" pitchFamily="34" charset="-79"/>
                <a:cs typeface="David" pitchFamily="34" charset="-79"/>
              </a:rPr>
              <a:t> אשר באה לסמל את אופיו וייעודו של צבא המדינה היהודית – </a:t>
            </a:r>
            <a:r>
              <a:rPr lang="he-IL" u="sng" dirty="0" smtClean="0">
                <a:latin typeface="David" pitchFamily="34" charset="-79"/>
                <a:cs typeface="David" pitchFamily="34" charset="-79"/>
              </a:rPr>
              <a:t>שנועד להגנה ולא להתקפה.</a:t>
            </a:r>
          </a:p>
          <a:p>
            <a:endParaRPr lang="he-I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endParaRPr lang="he-IL"/>
          </a:p>
        </p:txBody>
      </p:sp>
      <p:sp>
        <p:nvSpPr>
          <p:cNvPr id="3" name="כותרת משנה 2"/>
          <p:cNvSpPr>
            <a:spLocks noGrp="1"/>
          </p:cNvSpPr>
          <p:nvPr>
            <p:ph type="subTitle" idx="1"/>
          </p:nvPr>
        </p:nvSpPr>
        <p:spPr/>
        <p:txBody>
          <a:bodyPr/>
          <a:lstStyle/>
          <a:p>
            <a:endParaRPr lang="he-IL"/>
          </a:p>
        </p:txBody>
      </p:sp>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3074" name="Picture 2" descr="http://aka.idf/sites/hinuch/33668324/t5k/DocLib/מסמך%20רוח%20צהל.png"/>
          <p:cNvPicPr>
            <a:picLocks noChangeAspect="1" noChangeArrowheads="1"/>
          </p:cNvPicPr>
          <p:nvPr/>
        </p:nvPicPr>
        <p:blipFill>
          <a:blip r:embed="rId3" cstate="print"/>
          <a:srcRect/>
          <a:stretch>
            <a:fillRect/>
          </a:stretch>
        </p:blipFill>
        <p:spPr bwMode="auto">
          <a:xfrm>
            <a:off x="2357422" y="896800"/>
            <a:ext cx="4214842" cy="5961200"/>
          </a:xfrm>
          <a:prstGeom prst="rect">
            <a:avLst/>
          </a:prstGeom>
          <a:noFill/>
        </p:spPr>
      </p:pic>
      <p:sp>
        <p:nvSpPr>
          <p:cNvPr id="8" name="TextBox 7"/>
          <p:cNvSpPr txBox="1"/>
          <p:nvPr/>
        </p:nvSpPr>
        <p:spPr>
          <a:xfrm>
            <a:off x="357158" y="6488668"/>
            <a:ext cx="1285884" cy="369332"/>
          </a:xfrm>
          <a:prstGeom prst="rect">
            <a:avLst/>
          </a:prstGeom>
          <a:gradFill>
            <a:gsLst>
              <a:gs pos="0">
                <a:schemeClr val="tx1">
                  <a:alpha val="3000"/>
                </a:schemeClr>
              </a:gs>
              <a:gs pos="50000">
                <a:schemeClr val="accent1">
                  <a:tint val="44500"/>
                  <a:satMod val="160000"/>
                </a:schemeClr>
              </a:gs>
              <a:gs pos="100000">
                <a:schemeClr val="accent1">
                  <a:tint val="23500"/>
                  <a:satMod val="160000"/>
                </a:scheme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1">
            <a:spAutoFit/>
          </a:bodyPr>
          <a:lstStyle/>
          <a:p>
            <a:pPr algn="ctr"/>
            <a:r>
              <a:rPr lang="he-IL" dirty="0" smtClean="0">
                <a:ln>
                  <a:solidFill>
                    <a:schemeClr val="accent2">
                      <a:lumMod val="75000"/>
                    </a:schemeClr>
                  </a:solidFill>
                </a:ln>
                <a:solidFill>
                  <a:schemeClr val="accent2">
                    <a:lumMod val="75000"/>
                  </a:schemeClr>
                </a:solidFill>
                <a:latin typeface="David" pitchFamily="34" charset="-79"/>
                <a:cs typeface="David" pitchFamily="34" charset="-79"/>
              </a:rPr>
              <a:t>כרטיסייה 7</a:t>
            </a:r>
            <a:endParaRPr lang="he-IL" dirty="0">
              <a:ln>
                <a:solidFill>
                  <a:schemeClr val="accent2">
                    <a:lumMod val="75000"/>
                  </a:schemeClr>
                </a:solidFill>
              </a:ln>
              <a:solidFill>
                <a:schemeClr val="accent2">
                  <a:lumMod val="75000"/>
                </a:schemeClr>
              </a:solidFill>
              <a:latin typeface="David" pitchFamily="34" charset="-79"/>
              <a:cs typeface="David" pitchFamily="34" charset="-79"/>
            </a:endParaRPr>
          </a:p>
        </p:txBody>
      </p:sp>
      <p:sp>
        <p:nvSpPr>
          <p:cNvPr id="9" name="TextBox 8"/>
          <p:cNvSpPr txBox="1"/>
          <p:nvPr/>
        </p:nvSpPr>
        <p:spPr>
          <a:xfrm>
            <a:off x="3571868" y="500042"/>
            <a:ext cx="2071686" cy="461665"/>
          </a:xfrm>
          <a:prstGeom prst="rect">
            <a:avLst/>
          </a:prstGeom>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1">
            <a:spAutoFit/>
          </a:bodyPr>
          <a:lstStyle/>
          <a:p>
            <a:r>
              <a:rPr lang="he-IL" sz="2400" b="1" dirty="0" smtClean="0">
                <a:ln w="12700">
                  <a:solidFill>
                    <a:schemeClr val="accent2">
                      <a:lumMod val="7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latin typeface="David" pitchFamily="34" charset="-79"/>
                <a:cs typeface="David" pitchFamily="34" charset="-79"/>
              </a:rPr>
              <a:t>מסמך רוח צה"ל</a:t>
            </a:r>
            <a:endParaRPr lang="he-IL" sz="2400" b="1" dirty="0">
              <a:ln w="12700">
                <a:solidFill>
                  <a:schemeClr val="accent2">
                    <a:lumMod val="7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latin typeface="David" pitchFamily="34" charset="-79"/>
              <a:cs typeface="David" pitchFamily="34" charset="-79"/>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של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תמונה" ma:contentTypeID="0x0101020071237568E5A91F41958A288D94030F19" ma:contentTypeVersion="0" ma:contentTypeDescription="טען תמונה או צילום." ma:contentTypeScope="" ma:versionID="ebcea72d03360be858c20e6a20e65c3f">
  <xsd:schema xmlns:xsd="http://www.w3.org/2001/XMLSchema" xmlns:xs="http://www.w3.org/2001/XMLSchema" xmlns:p="http://schemas.microsoft.com/office/2006/metadata/properties" xmlns:ns1="http://schemas.microsoft.com/sharepoint/v3" targetNamespace="http://schemas.microsoft.com/office/2006/metadata/properties" ma:root="true" ma:fieldsID="a306b2e1fc24ea162f0a9447124714a8" ns1:_="">
    <xsd:import namespace="http://schemas.microsoft.com/sharepoint/v3"/>
    <xsd:element name="properties">
      <xsd:complexType>
        <xsd:sequence>
          <xsd:element name="documentManagement">
            <xsd:complexType>
              <xsd:all>
                <xsd:element ref="ns1:ImageWidth" minOccurs="0"/>
                <xsd:element ref="ns1:ImageHeight" minOccurs="0"/>
                <xsd:element ref="ns1:ImageCreateDate" minOccurs="0"/>
                <xsd:element ref="ns1:Description" minOccurs="0"/>
                <xsd:element ref="ns1:ThumbnailExists" minOccurs="0"/>
                <xsd:element ref="ns1:PreviewExists" minOccurs="0"/>
                <xsd:element ref="ns1:AlternateThumbnail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Width" ma:index="7" nillable="true" ma:displayName="רוחב תמונה" ma:internalName="ImageWidth" ma:readOnly="true">
      <xsd:simpleType>
        <xsd:restriction base="dms:Unknown"/>
      </xsd:simpleType>
    </xsd:element>
    <xsd:element name="ImageHeight" ma:index="8" nillable="true" ma:displayName="גובה תמונה" ma:internalName="ImageHeight" ma:readOnly="true">
      <xsd:simpleType>
        <xsd:restriction base="dms:Unknown"/>
      </xsd:simpleType>
    </xsd:element>
    <xsd:element name="ImageCreateDate" ma:index="9" nillable="true" ma:displayName="ת. צילום" ma:description="" ma:format="DateTime" ma:hidden="true" ma:internalName="ImageCreateDate">
      <xsd:simpleType>
        <xsd:restriction base="dms:DateTime"/>
      </xsd:simpleType>
    </xsd:element>
    <xsd:element name="Description" ma:index="10" nillable="true" ma:displayName="תיאור" ma:description="משמש כטקסט חלופי עבור התמונה." ma:hidden="true" ma:internalName="Description">
      <xsd:simpleType>
        <xsd:restriction base="dms:Note">
          <xsd:maxLength value="255"/>
        </xsd:restriction>
      </xsd:simpleType>
    </xsd:element>
    <xsd:element name="ThumbnailExists" ma:index="11" nillable="true" ma:displayName="תמונה ממוזערת קיימת" ma:default="FALSE" ma:hidden="true" ma:internalName="ThumbnailExists" ma:readOnly="true">
      <xsd:simpleType>
        <xsd:restriction base="dms:Boolean"/>
      </xsd:simpleType>
    </xsd:element>
    <xsd:element name="PreviewExists" ma:index="12" nillable="true" ma:displayName="תצוגה מקדימה קיימת" ma:default="FALSE" ma:hidden="true" ma:internalName="PreviewExists" ma:readOnly="true">
      <xsd:simpleType>
        <xsd:restriction base="dms:Boolean"/>
      </xsd:simpleType>
    </xsd:element>
    <xsd:element name="AlternateThumbnailUrl" ma:index="13" nillable="true" ma:displayName="כתובת URL של תמונת תצוגה מקדימה"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סוג תוכן"/>
        <xsd:element ref="dc:title" minOccurs="0" maxOccurs="1" ma:index="6" ma:displayName="כותרת"/>
        <xsd:element ref="dc:subject" minOccurs="0" maxOccurs="1"/>
        <xsd:element ref="dc:description" minOccurs="0" maxOccurs="1"/>
        <xsd:element name="keywords" minOccurs="0" maxOccurs="1" type="xsd:string" ma:index="14" ma:displayName="מילות מפתח"/>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4b74278-1420-4dcd-869c-16370e1908a6"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lternateThumbnailUrl xmlns="http://schemas.microsoft.com/sharepoint/v3">
      <Url xsi:nil="true"/>
      <Description xsi:nil="true"/>
    </AlternateThumbnailUrl>
    <ImageCreateDate xmlns="http://schemas.microsoft.com/sharepoint/v3" xsi:nil="true"/>
    <Description xmlns="http://schemas.microsoft.com/sharepoint/v3" xsi:nil="true"/>
  </documentManagement>
</p:properties>
</file>

<file path=customXml/itemProps1.xml><?xml version="1.0" encoding="utf-8"?>
<ds:datastoreItem xmlns:ds="http://schemas.openxmlformats.org/officeDocument/2006/customXml" ds:itemID="{3383F9A8-ADAC-4EFD-8B6D-E24458D94CAC}"/>
</file>

<file path=customXml/itemProps2.xml><?xml version="1.0" encoding="utf-8"?>
<ds:datastoreItem xmlns:ds="http://schemas.openxmlformats.org/officeDocument/2006/customXml" ds:itemID="{47DBF25D-A72F-4FB0-9A53-44A16EA42978}"/>
</file>

<file path=customXml/itemProps3.xml><?xml version="1.0" encoding="utf-8"?>
<ds:datastoreItem xmlns:ds="http://schemas.openxmlformats.org/officeDocument/2006/customXml" ds:itemID="{67B3A0C2-4289-44A7-9EB2-06565639B498}"/>
</file>

<file path=customXml/itemProps4.xml><?xml version="1.0" encoding="utf-8"?>
<ds:datastoreItem xmlns:ds="http://schemas.openxmlformats.org/officeDocument/2006/customXml" ds:itemID="{19DB23C8-A937-442F-AEC8-304157DB712B}"/>
</file>

<file path=docProps/app.xml><?xml version="1.0" encoding="utf-8"?>
<Properties xmlns="http://schemas.openxmlformats.org/officeDocument/2006/extended-properties" xmlns:vt="http://schemas.openxmlformats.org/officeDocument/2006/docPropsVTypes">
  <TotalTime>255</TotalTime>
  <Words>737</Words>
  <Application>Microsoft Office PowerPoint</Application>
  <PresentationFormat>‫הצגה על המסך (4:3)</PresentationFormat>
  <Paragraphs>45</Paragraphs>
  <Slides>9</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9</vt:i4>
      </vt:variant>
    </vt:vector>
  </HeadingPairs>
  <TitlesOfParts>
    <vt:vector size="10" baseType="lpstr">
      <vt:lpstr>ערכת נושא של Office</vt:lpstr>
      <vt:lpstr>שקופית 1</vt:lpstr>
      <vt:lpstr>שקופית 2</vt:lpstr>
      <vt:lpstr>שקופית 3</vt:lpstr>
      <vt:lpstr>שקופית 4</vt:lpstr>
      <vt:lpstr>שקופית 5</vt:lpstr>
      <vt:lpstr>שקופית 6</vt:lpstr>
      <vt:lpstr>שקופית 7</vt:lpstr>
      <vt:lpstr>שקופית 8</vt:lpstr>
      <vt:lpstr>שקופית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מקח"ר/ענף הזהות והמורשת/מש"קית מורשת המדינה וצה"ל</dc:creator>
  <cp:keywords/>
  <cp:lastModifiedBy>s8042943</cp:lastModifiedBy>
  <cp:revision>40</cp:revision>
  <dcterms:created xsi:type="dcterms:W3CDTF">2016-03-31T11:27:18Z</dcterms:created>
  <dcterms:modified xsi:type="dcterms:W3CDTF">2016-04-04T07:22:08Z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0x0101020071237568E5A91F41958A288D94030F19</vt:lpwstr>
  </property>
  <property fmtid="{D5CDD505-2E9C-101B-9397-08002B2CF9AE}" pid="3" name="Order">
    <vt:r8>1000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y fmtid="{D5CDD505-2E9C-101B-9397-08002B2CF9AE}" pid="9" name="vti_imgdate">
    <vt:lpwstr/>
  </property>
</Properties>
</file>