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7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8" r:id="rId5"/>
    <p:sldId id="261" r:id="rId6"/>
    <p:sldId id="264" r:id="rId7"/>
    <p:sldId id="262" r:id="rId8"/>
    <p:sldId id="267" r:id="rId9"/>
    <p:sldId id="265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indent="0" algn="l" defTabSz="914400" rtl="0" eaLnBrk="1" hangingPunct="1">
      <a:defRPr sz="1800">
        <a:solidFill>
          <a:srgbClr val="000000"/>
        </a:solidFill>
        <a:latin typeface="Calibri Light"/>
        <a:ea typeface="Calibri Light"/>
      </a:defRPr>
    </a:lvl1pPr>
    <a:lvl2pPr marL="457200" indent="0" algn="l" defTabSz="914400" rtl="0" eaLnBrk="1" hangingPunct="1">
      <a:defRPr sz="1800">
        <a:solidFill>
          <a:srgbClr val="000000"/>
        </a:solidFill>
        <a:latin typeface="Calibri Light"/>
        <a:ea typeface="Calibri Light"/>
      </a:defRPr>
    </a:lvl2pPr>
    <a:lvl3pPr marL="914400" indent="0" algn="l" defTabSz="914400" rtl="0" eaLnBrk="1" hangingPunct="1">
      <a:defRPr sz="1800">
        <a:solidFill>
          <a:srgbClr val="000000"/>
        </a:solidFill>
        <a:latin typeface="Calibri Light"/>
        <a:ea typeface="Calibri Light"/>
      </a:defRPr>
    </a:lvl3pPr>
    <a:lvl4pPr marL="1371600" indent="0" algn="l" defTabSz="914400" rtl="0" eaLnBrk="1" hangingPunct="1">
      <a:defRPr sz="1800">
        <a:solidFill>
          <a:srgbClr val="000000"/>
        </a:solidFill>
        <a:latin typeface="Calibri Light"/>
        <a:ea typeface="Calibri Light"/>
      </a:defRPr>
    </a:lvl4pPr>
    <a:lvl5pPr marL="1828800" indent="0" algn="l" defTabSz="914400" rtl="0" eaLnBrk="1" hangingPunct="1">
      <a:defRPr sz="1800">
        <a:solidFill>
          <a:srgbClr val="000000"/>
        </a:solidFill>
        <a:latin typeface="Calibri Light"/>
        <a:ea typeface="Calibri Light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91" d="100"/>
          <a:sy n="91" d="100"/>
        </p:scale>
        <p:origin x="0" y="0"/>
      </p:cViewPr>
    </p:cSldViewPr>
  </p:slideViewPr>
  <p:notesViewPr>
    <p:cSldViewPr>
      <p:cViewPr>
        <p:scale>
          <a:sx n="10" d="100"/>
          <a:sy n="1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en-US" sz="60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409717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835344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00134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7199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0" lang="en-US" sz="60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665269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479601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US" sz="2400" b="1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US" sz="2400" b="1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001461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720804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370564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en-US" sz="32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0" 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en-US" sz="16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24190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en-US" sz="32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0" 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en-US" sz="16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57395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altLang="en-US" sz="4400" kern="1200">
                <a:solidFill>
                  <a:srgbClr val="000000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EBF0708-13D4-4574-98E4-909132ACB6DA}" type="datetime1">
              <a:rPr lang="en-US" sz="1200">
                <a:solidFill>
                  <a:srgbClr val="898989"/>
                </a:solidFill>
              </a:rPr>
              <a:t>*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33AD5-46C5-4657-9CAB-7128F557A7D0}" type="slidenum"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Calibri"/>
                <a:ea typeface="Arial"/>
                <a:cs typeface="Arial"/>
                <a:sym typeface="Wingdings" charset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*</a:t>
            </a:fld>
            <a:endParaRPr kumimoji="0" 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Calibri Light"/>
          <a:ea typeface="Arial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050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57113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1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5" y="2420938"/>
            <a:ext cx="2401888" cy="24018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52" name="כותרת 1"/>
          <p:cNvSpPr>
            <a:spLocks noGrp="1"/>
          </p:cNvSpPr>
          <p:nvPr>
            <p:ph type="ctrTitle"/>
          </p:nvPr>
        </p:nvSpPr>
        <p:spPr>
          <a:xfrm>
            <a:off x="1586841" y="3621882"/>
            <a:ext cx="9283700" cy="182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b" anchorCtr="0">
            <a:noAutofit/>
          </a:bodyPr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he-IL" altLang="en-US" sz="8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E7E6E6"/>
                  </a:outerShdw>
                </a:effectLst>
                <a:uLnTx/>
                <a:uFillTx/>
                <a:latin typeface="Guttman Mantova-Decor" pitchFamily="2" charset="-79"/>
                <a:ea typeface="Arial"/>
                <a:cs typeface="Guttman Mantova-Decor" panose="02010401010101010101" pitchFamily="2" charset="-79"/>
                <a:sym typeface="Wingdings" charset="2"/>
              </a:rPr>
            </a:br>
            <a:br>
              <a:rPr kumimoji="0" lang="he-IL" altLang="en-US" sz="8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E7E6E6"/>
                  </a:outerShdw>
                </a:effectLst>
                <a:uLnTx/>
                <a:uFillTx/>
                <a:latin typeface="Guttman Mantova-Decor" pitchFamily="2" charset="-79"/>
                <a:ea typeface="Arial"/>
                <a:cs typeface="Guttman Mantova-Decor" panose="02010401010101010101" pitchFamily="2" charset="-79"/>
                <a:sym typeface="Wingdings" charset="2"/>
              </a:rPr>
            </a:br>
            <a:r>
              <a:rPr kumimoji="0" lang="he-IL" altLang="en-US" sz="8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E7E6E6"/>
                  </a:outerShdw>
                </a:effectLst>
                <a:uLnTx/>
                <a:uFillTx/>
                <a:latin typeface="Guttman Mantova-Decor" pitchFamily="2" charset="-79"/>
                <a:ea typeface="Arial"/>
                <a:cs typeface="Guttman Mantova-Decor" panose="02010401010101010101" pitchFamily="2" charset="-79"/>
                <a:sym typeface="Wingdings" charset="2"/>
              </a:rPr>
              <a:t>הוראות למפעיל\ת החידון</a:t>
            </a:r>
          </a:p>
        </p:txBody>
      </p:sp>
      <p:sp>
        <p:nvSpPr>
          <p:cNvPr id="2053" name="מלבן 1"/>
          <p:cNvSpPr/>
          <p:nvPr/>
        </p:nvSpPr>
        <p:spPr>
          <a:xfrm>
            <a:off x="1652588" y="633413"/>
            <a:ext cx="9283700" cy="22161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r>
              <a:rPr lang="he-IL" sz="13800" b="1">
                <a:solidFill>
                  <a:srgbClr val="92D050"/>
                </a:solidFill>
              </a:rPr>
              <a:t>חידון פורים</a:t>
            </a:r>
            <a:endParaRPr lang="he-IL" sz="138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074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37" y="-100012"/>
            <a:ext cx="12288837" cy="73453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75" name="מלבן: פינות מעוגלות 2">
            <a:extLst>
              <a:ext uri="{FF2B5EF4-FFF2-40B4-BE49-F238E27FC236}">
                <a16:creationId xmlns:a16="http://schemas.microsoft.com/office/drawing/2014/main" id="{106834EE-36B0-4C6B-AB4E-2260944BD0C1}"/>
              </a:ext>
            </a:extLst>
          </p:cNvPr>
          <p:cNvSpPr/>
          <p:nvPr/>
        </p:nvSpPr>
        <p:spPr>
          <a:xfrm>
            <a:off x="1163452" y="1184440"/>
            <a:ext cx="9865096" cy="4989248"/>
          </a:xfrm>
          <a:prstGeom prst="roundRect">
            <a:avLst/>
          </a:prstGeom>
          <a:solidFill>
            <a:srgbClr val="FBC9FA">
              <a:alpha val="8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076" name="TextBox 2"/>
          <p:cNvSpPr/>
          <p:nvPr/>
        </p:nvSpPr>
        <p:spPr>
          <a:xfrm>
            <a:off x="1366838" y="1136650"/>
            <a:ext cx="9456737" cy="45862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 rtl="1">
              <a:buNone/>
            </a:pPr>
            <a:r>
              <a:rPr lang="he-IL" sz="4000" b="1" u="sng">
                <a:latin typeface="Guttman Mantova-Decor" panose="02010401010101010101" pitchFamily="2" charset="-79"/>
                <a:cs typeface="Times New Roman"/>
              </a:rPr>
              <a:t>מפעיל\ה יקר\ה!</a:t>
            </a:r>
            <a:endParaRPr lang="he-IL" sz="4000" b="1" u="sng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8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800">
                <a:latin typeface="Guttman Mantova-Decor" panose="02010401010101010101" pitchFamily="2" charset="-79"/>
                <a:cs typeface="Times New Roman"/>
              </a:rPr>
              <a:t>לפניך חידון אינטראקטיבי ומהנה לחג הפורים.</a:t>
            </a:r>
            <a:endParaRPr lang="he-IL" sz="28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8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800">
                <a:latin typeface="Guttman Mantova-Decor" panose="02010401010101010101" pitchFamily="2" charset="-79"/>
                <a:cs typeface="Times New Roman"/>
              </a:rPr>
              <a:t>החידון מורכב מארבעה חלקים.</a:t>
            </a:r>
            <a:endParaRPr lang="he-IL" sz="28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8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800">
                <a:latin typeface="Guttman Mantova-Decor" panose="02010401010101010101" pitchFamily="2" charset="-79"/>
                <a:cs typeface="Times New Roman"/>
              </a:rPr>
              <a:t>יש לחלק את המשתתפים לשתי קבוצות ולמנות נציג/ה לכל קבוצה שיענה את התשובה. מומלץ כי יהיה נציג שונה לכל חלק של החידון.</a:t>
            </a:r>
            <a:endParaRPr lang="he-IL" sz="28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8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800">
                <a:latin typeface="Guttman Mantova-Decor" panose="02010401010101010101" pitchFamily="2" charset="-79"/>
                <a:cs typeface="Times New Roman"/>
              </a:rPr>
              <a:t>מומלץ לוודא שלמשתתפים יש תנ"כים איתם במהלך החידון פתוחים על מגילת אסתר (לא חובה. ניתן גם להשתמש במגילה מהפלאפון)</a:t>
            </a:r>
            <a:endParaRPr lang="he-IL" sz="28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4098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912" y="-68262"/>
            <a:ext cx="12682537" cy="9521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099" name="מלבן: פינות מעוגלות 2">
            <a:extLst>
              <a:ext uri="{FF2B5EF4-FFF2-40B4-BE49-F238E27FC236}">
                <a16:creationId xmlns:a16="http://schemas.microsoft.com/office/drawing/2014/main" id="{106834EE-36B0-4C6B-AB4E-2260944BD0C1}"/>
              </a:ext>
            </a:extLst>
          </p:cNvPr>
          <p:cNvSpPr/>
          <p:nvPr/>
        </p:nvSpPr>
        <p:spPr>
          <a:xfrm>
            <a:off x="1163452" y="1032040"/>
            <a:ext cx="9865096" cy="4989248"/>
          </a:xfrm>
          <a:prstGeom prst="roundRect">
            <a:avLst/>
          </a:prstGeom>
          <a:solidFill>
            <a:srgbClr val="EBC5AB">
              <a:alpha val="8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100" name="TextBox 2"/>
          <p:cNvSpPr/>
          <p:nvPr/>
        </p:nvSpPr>
        <p:spPr>
          <a:xfrm>
            <a:off x="1319213" y="1031875"/>
            <a:ext cx="9456737" cy="45862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r" rtl="1">
              <a:buNone/>
            </a:pPr>
            <a:endParaRPr lang="he-IL" sz="2000" u="sng">
              <a:latin typeface="Guttman Mantova-Decor" pitchFamily="2" charset="-79"/>
              <a:cs typeface="Times New Roman"/>
            </a:endParaRPr>
          </a:p>
          <a:p>
            <a:pPr lvl="0" algn="ctr" rtl="1">
              <a:buNone/>
            </a:pPr>
            <a:r>
              <a:rPr lang="he-IL" sz="3600" b="1" u="sng">
                <a:latin typeface="Guttman Mantova-Decor" panose="02010401010101010101" pitchFamily="2" charset="-79"/>
                <a:cs typeface="Times New Roman"/>
              </a:rPr>
              <a:t>שלב ראשון</a:t>
            </a:r>
            <a:endParaRPr lang="he-IL" sz="3600" b="1" u="sng">
              <a:latin typeface="Guttman Mantova-Decor" pitchFamily="2" charset="-79"/>
              <a:cs typeface="Times New Roman"/>
            </a:endParaRPr>
          </a:p>
          <a:p>
            <a:pPr lvl="0" algn="ctr" rtl="1">
              <a:buNone/>
            </a:pP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ctr" rtl="1">
              <a:buNone/>
            </a:pPr>
            <a:r>
              <a:rPr lang="he-IL" sz="2200">
                <a:latin typeface="Guttman Mantova-Decor" panose="02010401010101010101" pitchFamily="2" charset="-79"/>
                <a:cs typeface="Times New Roman"/>
              </a:rPr>
              <a:t>השלב הראשון מורכב משאלות פתוחות. לאחר הופעת השאלה יינתן פרק זמן של 30 שניות לענות את התשובה. </a:t>
            </a: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200">
                <a:latin typeface="Guttman Mantova-Decor" panose="02010401010101010101" pitchFamily="2" charset="-79"/>
                <a:cs typeface="Times New Roman"/>
              </a:rPr>
              <a:t>כל תשובה נכונה מזכה ב 10 נקודות. אם החיילים נזקקו לרמז הניקוד יורד ל 5 נקודות.</a:t>
            </a: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200">
                <a:latin typeface="Guttman Mantova-Decor" panose="02010401010101010101" pitchFamily="2" charset="-79"/>
                <a:cs typeface="Times New Roman"/>
              </a:rPr>
              <a:t>שים\י לב! אם מקישים על העכבר במהלך ה 30 שניות התשובה תופיע מיד. </a:t>
            </a: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200">
                <a:latin typeface="Guttman Mantova-Decor" panose="02010401010101010101" pitchFamily="2" charset="-79"/>
                <a:cs typeface="Times New Roman"/>
              </a:rPr>
              <a:t>בשקופית הבאה יופיעו רמזים לכל שאלה. קבלת רמז מורידה את הניקוד ל 5.</a:t>
            </a: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200">
                <a:latin typeface="Guttman Mantova-Decor" panose="02010401010101010101" pitchFamily="2" charset="-79"/>
                <a:cs typeface="Times New Roman"/>
              </a:rPr>
              <a:t>בכדי לצקת גם תוכן למשחק, מומלץ לקרוא גם את ההסבר הקצר שמופיע בכל תשובה.</a:t>
            </a:r>
            <a:endParaRPr lang="he-IL" sz="22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 u="sng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 u="sng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5122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912" y="-68262"/>
            <a:ext cx="12682537" cy="9521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123" name="מלבן: פינות מעוגלות 2">
            <a:extLst>
              <a:ext uri="{FF2B5EF4-FFF2-40B4-BE49-F238E27FC236}">
                <a16:creationId xmlns:a16="http://schemas.microsoft.com/office/drawing/2014/main" id="{106834EE-36B0-4C6B-AB4E-2260944BD0C1}"/>
              </a:ext>
            </a:extLst>
          </p:cNvPr>
          <p:cNvSpPr/>
          <p:nvPr/>
        </p:nvSpPr>
        <p:spPr>
          <a:xfrm>
            <a:off x="1163452" y="1032040"/>
            <a:ext cx="9865096" cy="4989248"/>
          </a:xfrm>
          <a:prstGeom prst="roundRect">
            <a:avLst/>
          </a:prstGeom>
          <a:solidFill>
            <a:srgbClr val="EBC5AB">
              <a:alpha val="8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124" name="TextBox 2"/>
          <p:cNvSpPr/>
          <p:nvPr/>
        </p:nvSpPr>
        <p:spPr>
          <a:xfrm>
            <a:off x="1319064" y="1614488"/>
            <a:ext cx="9457184" cy="26780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800" b="1" i="0" u="sng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רמזים – חלק ראשון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ראשונה: פרק ט' פסוק כ"ו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שניה: בשנת 1979 נעשתה שם מהפכה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שלישית: מגילת אסתר פרק ב' פסוק ז'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רביעית: מגילת אסתר פרק ז' פסוק ט'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חמישית: מגילת אסתר פרק ו' פסוק ו'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שביעית: מגילת אסתר פרק ט' פסוק כ"ב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6146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-573087"/>
            <a:ext cx="12682538" cy="9521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147" name="מלבן: פינות מעוגלות 2">
            <a:extLst>
              <a:ext uri="{FF2B5EF4-FFF2-40B4-BE49-F238E27FC236}">
                <a16:creationId xmlns:a16="http://schemas.microsoft.com/office/drawing/2014/main" id="{106834EE-36B0-4C6B-AB4E-2260944BD0C1}"/>
              </a:ext>
            </a:extLst>
          </p:cNvPr>
          <p:cNvSpPr/>
          <p:nvPr/>
        </p:nvSpPr>
        <p:spPr>
          <a:xfrm>
            <a:off x="1163452" y="1032040"/>
            <a:ext cx="9865096" cy="4989248"/>
          </a:xfrm>
          <a:prstGeom prst="roundRect">
            <a:avLst/>
          </a:prstGeom>
          <a:solidFill>
            <a:srgbClr val="C5E0B4">
              <a:alpha val="8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148" name="TextBox 2"/>
          <p:cNvSpPr/>
          <p:nvPr/>
        </p:nvSpPr>
        <p:spPr>
          <a:xfrm>
            <a:off x="1215008" y="773671"/>
            <a:ext cx="9457184" cy="4585564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sng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sng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שלב שני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השלב השני מורכב משאלות אמריקאיות.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4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לכל שאלה יינתן פרק זמן של 30 שניות לענות את התשובה.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4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כל תשובה נכונה מזכה ב 10 נקודות. תשובה נכונה עם גלגל הצלה מזכה ב 5 נקודות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4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במצגת הבאה יופיעו גלגלי ההצלה – מופיעים שתי תשובות לכל שאלה מתוך הארבע אפשרויות. שימוש בגלגל הצלה מוריד את הניקוד ל 5 נקודות.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1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7170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75" y="-309562"/>
            <a:ext cx="12682538" cy="9521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171" name="מלבן: פינות מעוגלות 2">
            <a:extLst>
              <a:ext uri="{FF2B5EF4-FFF2-40B4-BE49-F238E27FC236}">
                <a16:creationId xmlns:a16="http://schemas.microsoft.com/office/drawing/2014/main" id="{106834EE-36B0-4C6B-AB4E-2260944BD0C1}"/>
              </a:ext>
            </a:extLst>
          </p:cNvPr>
          <p:cNvSpPr/>
          <p:nvPr/>
        </p:nvSpPr>
        <p:spPr>
          <a:xfrm>
            <a:off x="1163452" y="1032040"/>
            <a:ext cx="9865096" cy="4989248"/>
          </a:xfrm>
          <a:prstGeom prst="roundRect">
            <a:avLst/>
          </a:prstGeom>
          <a:solidFill>
            <a:srgbClr val="C5E0B4">
              <a:alpha val="8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172" name="TextBox 2"/>
          <p:cNvSpPr/>
          <p:nvPr/>
        </p:nvSpPr>
        <p:spPr>
          <a:xfrm>
            <a:off x="1268228" y="1400240"/>
            <a:ext cx="9457184" cy="283362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גלגלי הצלה – חלק שני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(להלן יופיעו שתי תשובות מתוך הארבע שאחת מהן נכונה):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שמינית: ג', ב'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תשיעית: ג', ד'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עשירית: א', ג'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אחת עשרה: א', ד'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שתים עשרה: ב', ג'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שלוש עשרה: ב', ד'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Guttman Mantova-Decor" pitchFamily="2" charset="-79"/>
                <a:ea typeface="Calibri Light"/>
                <a:cs typeface="Times New Roman"/>
                <a:sym typeface="Wingdings" charset="2"/>
              </a:rPr>
              <a:t>שאלה ארבע עשרה: ב', ד'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sng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sng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sng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sng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sng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2000" b="0" i="0" u="none" strike="noStrike" kern="1200" cap="none" spc="0" normalizeH="0" baseline="0" noProof="0">
              <a:uLnTx/>
              <a:uFillTx/>
              <a:latin typeface="Guttman Mantova-Decor" pitchFamily="2" charset="-79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altLang="en-US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819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612" y="-484187"/>
            <a:ext cx="12682537" cy="9521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195" name="מלבן: פינות מעוגלות 2">
            <a:extLst>
              <a:ext uri="{FF2B5EF4-FFF2-40B4-BE49-F238E27FC236}">
                <a16:creationId xmlns:a16="http://schemas.microsoft.com/office/drawing/2014/main" id="{106834EE-36B0-4C6B-AB4E-2260944BD0C1}"/>
              </a:ext>
            </a:extLst>
          </p:cNvPr>
          <p:cNvSpPr/>
          <p:nvPr/>
        </p:nvSpPr>
        <p:spPr>
          <a:xfrm>
            <a:off x="1163452" y="1032040"/>
            <a:ext cx="9865096" cy="4989248"/>
          </a:xfrm>
          <a:prstGeom prst="roundRect">
            <a:avLst/>
          </a:prstGeom>
          <a:solidFill>
            <a:srgbClr val="FFF2CC">
              <a:alpha val="8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8196" name="TextBox 2"/>
          <p:cNvSpPr/>
          <p:nvPr/>
        </p:nvSpPr>
        <p:spPr>
          <a:xfrm>
            <a:off x="1366838" y="1239838"/>
            <a:ext cx="9456737" cy="45862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 rtl="1">
              <a:buNone/>
            </a:pPr>
            <a:r>
              <a:rPr lang="he-IL" sz="3200" b="1" u="sng">
                <a:latin typeface="Guttman Mantova-Decor" panose="02010401010101010101" pitchFamily="2" charset="-79"/>
                <a:cs typeface="Times New Roman"/>
              </a:rPr>
              <a:t>שלב שלישי</a:t>
            </a:r>
            <a:endParaRPr lang="he-IL" sz="3200" b="1" u="sng">
              <a:latin typeface="Guttman Mantova-Decor" pitchFamily="2" charset="-79"/>
              <a:cs typeface="Times New Roman"/>
            </a:endParaRPr>
          </a:p>
          <a:p>
            <a:pPr lvl="0" algn="ctr" rtl="1">
              <a:buNone/>
            </a:pP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400">
                <a:latin typeface="Guttman Mantova-Decor" panose="02010401010101010101" pitchFamily="2" charset="-79"/>
                <a:cs typeface="Times New Roman"/>
              </a:rPr>
              <a:t>השלב השלישי מורכב מפנטומימה. </a:t>
            </a: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400">
                <a:latin typeface="Guttman Mantova-Decor" panose="02010401010101010101" pitchFamily="2" charset="-79"/>
                <a:cs typeface="Times New Roman"/>
              </a:rPr>
              <a:t>לכל קבוצה יינתנו סה"כ שלושה מושגים\דמויות להציג (כל פעם קבוצה אחרת)</a:t>
            </a: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400">
                <a:latin typeface="Guttman Mantova-Decor" panose="02010401010101010101" pitchFamily="2" charset="-79"/>
                <a:cs typeface="Times New Roman"/>
              </a:rPr>
              <a:t>בשקופית הבאה יופיעו הפתקים עם המושגים\דמויות שעל החיילים להציג בפנטומימה. את הפתקים יש להדפיס ולגזור לפני תחילת המשחק. </a:t>
            </a: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 u="sng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 u="sng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/>
      <p:sp>
        <p:nvSpPr>
          <p:cNvPr id="9218" name="TextBox 14"/>
          <p:cNvSpPr/>
          <p:nvPr/>
        </p:nvSpPr>
        <p:spPr>
          <a:xfrm>
            <a:off x="2895600" y="927100"/>
            <a:ext cx="6337300" cy="5080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r" rtl="1">
              <a:buNone/>
            </a:pPr>
          </a:p>
        </p:txBody>
      </p:sp>
      <p:sp>
        <p:nvSpPr>
          <p:cNvPr id="9219" name="TextBox 1"/>
          <p:cNvSpPr/>
          <p:nvPr/>
        </p:nvSpPr>
        <p:spPr>
          <a:xfrm>
            <a:off x="2289175" y="2078038"/>
            <a:ext cx="3471863" cy="64611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r" rtl="1"/>
            <a:r>
              <a:rPr lang="he-IL"/>
              <a:t>חידה רביעית:</a:t>
            </a:r>
            <a:endParaRPr lang="he-IL"/>
          </a:p>
          <a:p>
            <a:pPr lvl="0" algn="r" rtl="1"/>
            <a:r>
              <a:rPr lang="he-IL"/>
              <a:t>מתנות לאביונים (עניים).</a:t>
            </a:r>
            <a:endParaRPr lang="en-US"/>
          </a:p>
        </p:txBody>
      </p:sp>
      <p:sp>
        <p:nvSpPr>
          <p:cNvPr id="9220" name="TextBox 4"/>
          <p:cNvSpPr/>
          <p:nvPr/>
        </p:nvSpPr>
        <p:spPr>
          <a:xfrm>
            <a:off x="2289175" y="3143250"/>
            <a:ext cx="3471863" cy="64611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r" rtl="1"/>
            <a:r>
              <a:rPr lang="he-IL"/>
              <a:t>חידה חמישית:</a:t>
            </a:r>
            <a:endParaRPr lang="he-IL"/>
          </a:p>
          <a:p>
            <a:pPr lvl="0" algn="r" rtl="1"/>
            <a:r>
              <a:rPr lang="he-IL"/>
              <a:t>חירוף נפש</a:t>
            </a:r>
            <a:endParaRPr lang="en-US"/>
          </a:p>
        </p:txBody>
      </p:sp>
      <p:sp>
        <p:nvSpPr>
          <p:cNvPr id="9221" name="TextBox 5"/>
          <p:cNvSpPr/>
          <p:nvPr/>
        </p:nvSpPr>
        <p:spPr>
          <a:xfrm>
            <a:off x="2289175" y="4252913"/>
            <a:ext cx="3471863" cy="64611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r" rtl="1"/>
            <a:r>
              <a:rPr lang="he-IL"/>
              <a:t>חידה שישית:</a:t>
            </a:r>
            <a:endParaRPr lang="he-IL"/>
          </a:p>
          <a:p>
            <a:pPr lvl="0" algn="r" rtl="1"/>
            <a:r>
              <a:rPr lang="he-IL"/>
              <a:t>ונהפוך הוא</a:t>
            </a:r>
            <a:endParaRPr lang="en-US"/>
          </a:p>
        </p:txBody>
      </p:sp>
      <p:sp>
        <p:nvSpPr>
          <p:cNvPr id="9222" name="TextBox 6"/>
          <p:cNvSpPr/>
          <p:nvPr/>
        </p:nvSpPr>
        <p:spPr>
          <a:xfrm>
            <a:off x="7353300" y="4252913"/>
            <a:ext cx="3471863" cy="64611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r" rtl="1"/>
            <a:r>
              <a:rPr lang="he-IL"/>
              <a:t>חידה שלישית:</a:t>
            </a:r>
            <a:endParaRPr lang="he-IL"/>
          </a:p>
          <a:p>
            <a:pPr lvl="0" algn="r" rtl="1"/>
            <a:r>
              <a:rPr lang="he-IL"/>
              <a:t>עץ גבוה חמישים אמה</a:t>
            </a:r>
            <a:endParaRPr lang="en-US"/>
          </a:p>
        </p:txBody>
      </p:sp>
      <p:sp>
        <p:nvSpPr>
          <p:cNvPr id="9223" name="TextBox 7"/>
          <p:cNvSpPr/>
          <p:nvPr/>
        </p:nvSpPr>
        <p:spPr>
          <a:xfrm>
            <a:off x="7353300" y="2078038"/>
            <a:ext cx="3471863" cy="64611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r" rtl="1"/>
            <a:r>
              <a:rPr lang="he-IL"/>
              <a:t>חידה ראשונה:</a:t>
            </a:r>
            <a:endParaRPr lang="he-IL"/>
          </a:p>
          <a:p>
            <a:pPr lvl="0" algn="r" rtl="1"/>
            <a:r>
              <a:rPr lang="he-IL"/>
              <a:t>המן</a:t>
            </a:r>
            <a:endParaRPr lang="en-US"/>
          </a:p>
        </p:txBody>
      </p:sp>
      <p:sp>
        <p:nvSpPr>
          <p:cNvPr id="9224" name="TextBox 8"/>
          <p:cNvSpPr/>
          <p:nvPr/>
        </p:nvSpPr>
        <p:spPr>
          <a:xfrm>
            <a:off x="7353300" y="3143250"/>
            <a:ext cx="3471863" cy="64611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r" rtl="1"/>
            <a:r>
              <a:rPr lang="he-IL"/>
              <a:t>חידה שניה:</a:t>
            </a:r>
            <a:endParaRPr lang="he-IL"/>
          </a:p>
          <a:p>
            <a:pPr lvl="0" algn="r" rtl="1"/>
            <a:r>
              <a:rPr lang="he-IL"/>
              <a:t>פור (גורל)</a:t>
            </a:r>
            <a:endParaRPr lang="en-US"/>
          </a:p>
        </p:txBody>
      </p:sp>
      <p:sp>
        <p:nvSpPr>
          <p:cNvPr id="9225" name="TextBox 9"/>
          <p:cNvSpPr/>
          <p:nvPr/>
        </p:nvSpPr>
        <p:spPr>
          <a:xfrm>
            <a:off x="4359275" y="850900"/>
            <a:ext cx="3471863" cy="3698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 rtl="1"/>
            <a:r>
              <a:rPr lang="he-IL"/>
              <a:t>חלק שלישי - פנטומימה</a:t>
            </a:r>
            <a:endParaRPr lang="en-US"/>
          </a:p>
        </p:txBody>
      </p:sp>
      <p:pic>
        <p:nvPicPr>
          <p:cNvPr id="9226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62" y="-746125"/>
            <a:ext cx="12682537" cy="9521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242" name="מלבן: פינות מעוגלות 2">
            <a:extLst>
              <a:ext uri="{FF2B5EF4-FFF2-40B4-BE49-F238E27FC236}">
                <a16:creationId xmlns:a16="http://schemas.microsoft.com/office/drawing/2014/main" id="{106834EE-36B0-4C6B-AB4E-2260944BD0C1}"/>
              </a:ext>
            </a:extLst>
          </p:cNvPr>
          <p:cNvSpPr/>
          <p:nvPr/>
        </p:nvSpPr>
        <p:spPr>
          <a:xfrm>
            <a:off x="1163452" y="1032040"/>
            <a:ext cx="9865096" cy="4989248"/>
          </a:xfrm>
          <a:prstGeom prst="roundRect">
            <a:avLst/>
          </a:prstGeom>
          <a:solidFill>
            <a:srgbClr val="F4D0DF">
              <a:alpha val="8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43" name="TextBox 2"/>
          <p:cNvSpPr/>
          <p:nvPr/>
        </p:nvSpPr>
        <p:spPr>
          <a:xfrm>
            <a:off x="1366838" y="1239838"/>
            <a:ext cx="9456737" cy="45862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>
            <a:defPPr>
              <a:defRPr lang="en-US"/>
            </a:defPPr>
            <a:lvl1pPr marL="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1pPr>
            <a:lvl2pPr marL="4572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2pPr>
            <a:lvl3pPr marL="9144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3pPr>
            <a:lvl4pPr marL="13716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4pPr>
            <a:lvl5pPr marL="1828800" indent="0" algn="l" defTabSz="914400" rtl="0" eaLnBrk="1" hangingPunct="1">
              <a:defRPr lang="en-US" altLang="en-US" sz="1800">
                <a:solidFill>
                  <a:srgbClr val="000000"/>
                </a:solidFill>
                <a:latin typeface="Calibri Light"/>
                <a:ea typeface="Calibri Light"/>
              </a:defRPr>
            </a:lvl5pPr>
          </a:lstStyle>
          <a:p>
            <a:pPr lvl="0" algn="ctr" rtl="1">
              <a:buNone/>
            </a:pPr>
            <a:r>
              <a:rPr lang="he-IL" sz="2800" b="1" u="sng">
                <a:latin typeface="Guttman Mantova-Decor" panose="02010401010101010101" pitchFamily="2" charset="-79"/>
                <a:cs typeface="Times New Roman"/>
              </a:rPr>
              <a:t>שלב רביעי</a:t>
            </a:r>
            <a:endParaRPr lang="he-IL" sz="2800" b="1" u="sng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400">
                <a:latin typeface="Guttman Mantova-Decor" panose="02010401010101010101" pitchFamily="2" charset="-79"/>
                <a:cs typeface="Times New Roman"/>
              </a:rPr>
              <a:t>השלב הרביעי מורכב מחידות שעל החיילים לפתור באמצעות התמונות שיופיעו על השקופית. </a:t>
            </a: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400">
                <a:latin typeface="Guttman Mantova-Decor" panose="02010401010101010101" pitchFamily="2" charset="-79"/>
                <a:cs typeface="Times New Roman"/>
              </a:rPr>
              <a:t>לכל שאלה יינתן פרק זמן של 30 שניות לענות את התשובה. </a:t>
            </a: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400">
                <a:latin typeface="Guttman Mantova-Decor" panose="02010401010101010101" pitchFamily="2" charset="-79"/>
                <a:cs typeface="Times New Roman"/>
              </a:rPr>
              <a:t>שתי השאלות הראשונות מזכות ב 10 נקודות לכל שאלה.</a:t>
            </a: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r>
              <a:rPr lang="he-IL" sz="2400">
                <a:latin typeface="Guttman Mantova-Decor" panose="02010401010101010101" pitchFamily="2" charset="-79"/>
                <a:cs typeface="Times New Roman"/>
              </a:rPr>
              <a:t>שתי השאלות האחרונות, בגלל רמת הקושי שלהם, מזכות ב 20 נקודות כל שאלה.</a:t>
            </a:r>
            <a:endParaRPr lang="he-IL" sz="24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 u="sng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 sz="2000">
              <a:latin typeface="Guttman Mantova-Decor" pitchFamily="2" charset="-79"/>
              <a:cs typeface="Times New Roman"/>
            </a:endParaRPr>
          </a:p>
          <a:p>
            <a:pPr lvl="0" algn="r" rtl="1">
              <a:buNone/>
            </a:pPr>
            <a:endParaRPr lang="he-IL"/>
          </a:p>
        </p:txBody>
      </p:sp>
      <p:pic>
        <p:nvPicPr>
          <p:cNvPr id="1024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962" y="0"/>
            <a:ext cx="13406438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34209"/>
  <p:tag name="AS_OS" val="Microsoft Windows NT 6.2.9200.0"/>
  <p:tag name="AS_RELEASE_DATE" val="2020.07.14"/>
  <p:tag name="AS_TITLE" val="Aspose.Slides for .NET 2.0"/>
  <p:tag name="AS_VERSION" val="20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20.0700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0</cp:revision>
  <dcterms:created xsi:type="dcterms:W3CDTF">2023-02-19T09:24:51Z</dcterms:created>
  <dcterms:modified xsi:type="dcterms:W3CDTF">2023-02-22T10:45:32Z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