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5"/>
  </p:sldMasterIdLst>
  <p:notesMasterIdLst>
    <p:notesMasterId r:id="rId18"/>
  </p:notesMasterIdLst>
  <p:sldIdLst>
    <p:sldId id="257" r:id="rId6"/>
    <p:sldId id="268" r:id="rId7"/>
    <p:sldId id="260" r:id="rId8"/>
    <p:sldId id="284" r:id="rId9"/>
    <p:sldId id="264" r:id="rId10"/>
    <p:sldId id="286" r:id="rId11"/>
    <p:sldId id="275" r:id="rId12"/>
    <p:sldId id="281" r:id="rId13"/>
    <p:sldId id="287" r:id="rId14"/>
    <p:sldId id="276" r:id="rId15"/>
    <p:sldId id="288" r:id="rId16"/>
    <p:sldId id="289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21" autoAdjust="0"/>
    <p:restoredTop sz="99754" autoAdjust="0"/>
  </p:normalViewPr>
  <p:slideViewPr>
    <p:cSldViewPr>
      <p:cViewPr varScale="1">
        <p:scale>
          <a:sx n="109" d="100"/>
          <a:sy n="109" d="100"/>
        </p:scale>
        <p:origin x="1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0D993C-CE4D-487A-9767-05D66672D83B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652095-C11E-4F7D-B34B-A800165DEE6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3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הרקע</a:t>
            </a:r>
            <a:r>
              <a:rPr lang="he-IL" sz="1400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למערכה- תמונות</a:t>
            </a:r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:</a:t>
            </a:r>
          </a:p>
          <a:p>
            <a:endParaRPr lang="he-IL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עליית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גנרל א- סיסי </a:t>
            </a: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לשלטון ופגיעה בתשתיות החמאס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חמאס- הקמת ממשלת אחדות עם הרשות הפלסטינית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(אבו מאזן- פת"ח, אסמאעיל הניה- חמאס)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שלושת החטופים והיציאה למבצע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"שובו אחים"</a:t>
            </a:r>
            <a:endParaRPr lang="he-IL" sz="1400" b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גילוי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מצבורי נשק גדולים ופירים תת קרקעיים 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ע"י לוחמי </a:t>
            </a:r>
            <a:r>
              <a:rPr lang="he-IL" sz="1400" b="1" u="non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יהל"ם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1400" b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תחילת שיגור רקטות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מרצועת עזה לעבר ישראל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(יירוט הרקטות ע"י כיפת ברזל)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יידוי אבנים: 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מהומות במזרח בירושלים בעקבות רצח הנער הערבי מוחמד אבו </a:t>
            </a:r>
            <a:r>
              <a:rPr lang="he-IL" sz="1400" b="0" u="non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ח'דיר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ז"ל</a:t>
            </a:r>
            <a:endParaRPr lang="he-IL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514350" indent="-514350">
              <a:buFont typeface="+mj-lt"/>
              <a:buNone/>
            </a:pPr>
            <a:r>
              <a:rPr lang="he-IL" sz="1200" dirty="0" smtClean="0">
                <a:latin typeface="David" pitchFamily="34" charset="-79"/>
                <a:cs typeface="David" pitchFamily="34" charset="-79"/>
              </a:rPr>
              <a:t>7.     תחילת מערכת</a:t>
            </a:r>
            <a:r>
              <a:rPr lang="he-IL" sz="1200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"צוק איתן"</a:t>
            </a: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262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20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מאפייני האויב- תמונות:</a:t>
            </a:r>
          </a:p>
          <a:p>
            <a:endParaRPr lang="he-IL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1" dirty="0" smtClean="0">
                <a:latin typeface="David" pitchFamily="34" charset="-79"/>
                <a:cs typeface="David" pitchFamily="34" charset="-79"/>
              </a:rPr>
              <a:t>גדודי עז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 א-דין אל-קסאם</a:t>
            </a:r>
            <a:r>
              <a:rPr lang="he-IL" sz="1200" b="0" baseline="0" dirty="0" smtClean="0">
                <a:latin typeface="David" pitchFamily="34" charset="-79"/>
                <a:cs typeface="David" pitchFamily="34" charset="-79"/>
              </a:rPr>
              <a:t> (סד"כ האויב)</a:t>
            </a: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1" dirty="0" smtClean="0">
                <a:latin typeface="David" pitchFamily="34" charset="-79"/>
                <a:cs typeface="David" pitchFamily="34" charset="-79"/>
              </a:rPr>
              <a:t>טיל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 נ"ט </a:t>
            </a:r>
            <a:r>
              <a:rPr lang="he-IL" sz="1200" b="0" baseline="0" dirty="0" smtClean="0">
                <a:latin typeface="David" pitchFamily="34" charset="-79"/>
                <a:cs typeface="David" pitchFamily="34" charset="-79"/>
              </a:rPr>
              <a:t>(</a:t>
            </a:r>
            <a:r>
              <a:rPr lang="he-IL" sz="1200" b="0" dirty="0" smtClean="0">
                <a:latin typeface="David" pitchFamily="34" charset="-79"/>
                <a:cs typeface="David" pitchFamily="34" charset="-79"/>
              </a:rPr>
              <a:t>אמל"ח)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1200" b="0" u="sng" dirty="0" smtClean="0">
                <a:latin typeface="David" pitchFamily="34" charset="-79"/>
                <a:cs typeface="David" pitchFamily="34" charset="-79"/>
              </a:rPr>
              <a:t>הרחקת</a:t>
            </a:r>
            <a:r>
              <a:rPr lang="he-IL" sz="1200" b="0" u="sng" baseline="0" dirty="0" smtClean="0">
                <a:latin typeface="David" pitchFamily="34" charset="-79"/>
                <a:cs typeface="David" pitchFamily="34" charset="-79"/>
              </a:rPr>
              <a:t> מקור פעולות הטרור</a:t>
            </a:r>
            <a:r>
              <a:rPr lang="he-IL" sz="1200" b="0" u="none" baseline="0" dirty="0" smtClean="0">
                <a:latin typeface="David" pitchFamily="34" charset="-79"/>
                <a:cs typeface="David" pitchFamily="34" charset="-79"/>
              </a:rPr>
              <a:t> מחוץ לתחומי רצועת עזה </a:t>
            </a:r>
            <a:r>
              <a:rPr lang="he-IL" sz="1200" b="1" u="none" baseline="0" dirty="0" smtClean="0">
                <a:latin typeface="David" pitchFamily="34" charset="-79"/>
                <a:cs typeface="David" pitchFamily="34" charset="-79"/>
              </a:rPr>
              <a:t>וחיזוק תשתיות החמאס באיו"ש</a:t>
            </a:r>
            <a:endParaRPr lang="he-IL" sz="1200" b="1" u="none" dirty="0" smtClean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0" i="0" u="sng" dirty="0" smtClean="0">
                <a:latin typeface="David" pitchFamily="34" charset="-79"/>
                <a:cs typeface="David" pitchFamily="34" charset="-79"/>
              </a:rPr>
              <a:t>פיתוח התווך</a:t>
            </a:r>
            <a:r>
              <a:rPr lang="he-IL" sz="1200" b="0" i="0" u="sng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0" i="0" u="sng" baseline="0" dirty="0" err="1" smtClean="0">
                <a:latin typeface="David" pitchFamily="34" charset="-79"/>
                <a:cs typeface="David" pitchFamily="34" charset="-79"/>
              </a:rPr>
              <a:t>התת</a:t>
            </a:r>
            <a:r>
              <a:rPr lang="he-IL" sz="1200" b="0" i="0" u="sng" baseline="0" dirty="0" smtClean="0">
                <a:latin typeface="David" pitchFamily="34" charset="-79"/>
                <a:cs typeface="David" pitchFamily="34" charset="-79"/>
              </a:rPr>
              <a:t>- קרקעי</a:t>
            </a:r>
            <a:r>
              <a:rPr lang="he-IL" sz="1200" b="0" i="0" u="none" baseline="0" dirty="0" smtClean="0">
                <a:latin typeface="David" pitchFamily="34" charset="-79"/>
                <a:cs typeface="David" pitchFamily="34" charset="-79"/>
              </a:rPr>
              <a:t>:</a:t>
            </a:r>
            <a:r>
              <a:rPr lang="he-IL" sz="1200" b="0" i="0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כלי נשק שנמצאו במנהרות החמאס </a:t>
            </a:r>
            <a:r>
              <a:rPr lang="he-IL" sz="1200" baseline="0" dirty="0" smtClean="0">
                <a:latin typeface="David" pitchFamily="34" charset="-79"/>
                <a:cs typeface="David" pitchFamily="34" charset="-79"/>
              </a:rPr>
              <a:t>(התעצמות החמאס)</a:t>
            </a:r>
            <a:endParaRPr lang="he-IL" sz="1200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8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12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972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07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68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344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54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732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3BB5-F63F-4C77-B4C8-D6E33331F26A}" type="datetimeFigureOut">
              <a:rPr lang="he-IL" smtClean="0"/>
              <a:pPr/>
              <a:t>כ"ד/סיון/תשע"ז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6.png" Type="http://schemas.openxmlformats.org/officeDocument/2006/relationships/image"/><Relationship Id="rId4" Target="http://www.removed.url" TargetMode="External" Type="http://schemas.openxmlformats.org/officeDocument/2006/relationships/hyperlink"/></Relationships>
</file>

<file path=ppt/slides/_rels/slide8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7.png" Type="http://schemas.openxmlformats.org/officeDocument/2006/relationships/image"/><Relationship Id="rId4" Target="http://www.removed.url" TargetMode="External" Type="http://schemas.openxmlformats.org/officeDocument/2006/relationships/hyperlink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2" cy="685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400080" y="1206493"/>
            <a:ext cx="8458200" cy="12223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מורשת קרב זיקים</a:t>
            </a:r>
            <a:br>
              <a:rPr lang="he-IL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</a:br>
            <a:r>
              <a:rPr lang="he-I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מערכת "צוק איתן"</a:t>
            </a:r>
            <a:endParaRPr lang="he-IL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28596" y="2714620"/>
            <a:ext cx="8458200" cy="1222375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מערך</a:t>
            </a:r>
            <a:r>
              <a:rPr kumimoji="0" lang="he-IL" sz="3200" b="1" i="0" u="none" strike="noStrike" kern="1200" cap="none" spc="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 שיעור לחיילים</a:t>
            </a:r>
            <a:endParaRPr kumimoji="0" lang="he-IL" sz="32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442915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86050" y="5786454"/>
            <a:ext cx="32861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חדירת אחד המחבלים לשטח ישראל</a:t>
            </a:r>
            <a:endParaRPr lang="he-IL" sz="1600" b="1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42910" y="1643050"/>
            <a:ext cx="8072494" cy="2700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האירוע התרחש כאשר </a:t>
            </a:r>
            <a:r>
              <a:rPr lang="he-IL" b="1" dirty="0" smtClean="0">
                <a:cs typeface="David" pitchFamily="2" charset="-79"/>
              </a:rPr>
              <a:t>כל לוחמי מוצב ארז וכן </a:t>
            </a:r>
            <a:r>
              <a:rPr lang="he-IL" b="1" dirty="0" err="1" smtClean="0">
                <a:cs typeface="David" pitchFamily="2" charset="-79"/>
              </a:rPr>
              <a:t>הבק"שיות</a:t>
            </a:r>
            <a:r>
              <a:rPr lang="he-IL" b="1" dirty="0" smtClean="0">
                <a:cs typeface="David" pitchFamily="2" charset="-79"/>
              </a:rPr>
              <a:t> תחת אש</a:t>
            </a:r>
            <a:r>
              <a:rPr lang="he-IL" dirty="0" smtClean="0">
                <a:cs typeface="David" pitchFamily="2" charset="-79"/>
              </a:rPr>
              <a:t>. </a:t>
            </a:r>
            <a:r>
              <a:rPr lang="he-IL" b="1" dirty="0" smtClean="0">
                <a:cs typeface="David" pitchFamily="2" charset="-79"/>
              </a:rPr>
              <a:t>המוצב ספג אש בכינון  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cs typeface="David" pitchFamily="2" charset="-79"/>
              </a:rPr>
              <a:t>   ישיר </a:t>
            </a:r>
            <a:r>
              <a:rPr lang="he-IL" dirty="0" err="1" smtClean="0">
                <a:cs typeface="David" pitchFamily="2" charset="-79"/>
              </a:rPr>
              <a:t>והבק"שיות</a:t>
            </a:r>
            <a:r>
              <a:rPr lang="he-IL" dirty="0" smtClean="0">
                <a:cs typeface="David" pitchFamily="2" charset="-79"/>
              </a:rPr>
              <a:t> ביצעו את תפקידן עם הקסדות והשכפ"צים.</a:t>
            </a:r>
          </a:p>
          <a:p>
            <a:pPr>
              <a:lnSpc>
                <a:spcPct val="150000"/>
              </a:lnSpc>
            </a:pPr>
            <a:endParaRPr lang="he-IL" sz="11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המשימה בוצעה בהצלחה, לא נפגע אף חייל ישראלי ולא נגרם נזק.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12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באירוע בא לידי ביטוי שיתוף הפעולה של </a:t>
            </a:r>
            <a:r>
              <a:rPr lang="he-IL" dirty="0" err="1" smtClean="0">
                <a:cs typeface="David" pitchFamily="2" charset="-79"/>
              </a:rPr>
              <a:t>המש"א</a:t>
            </a:r>
            <a:r>
              <a:rPr lang="he-IL" dirty="0" smtClean="0">
                <a:cs typeface="David" pitchFamily="2" charset="-79"/>
              </a:rPr>
              <a:t> עם החטיבה המרחבית ועם כוחות נוספים 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  שהגיעו למרחב. </a:t>
            </a:r>
            <a:endParaRPr lang="he-IL" b="1" dirty="0" smtClean="0"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6" y="514159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לסיכום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דיון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835824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"זה קרה 5 דקות לפני סיום המשמרת שלי. בשנייה הראשונה הבחנתי בשתי נקודות שחורות והמשכתי את הסריקה תוך מעקב אחריהן. הנקודות התקרבו אל החוף ואז הייתי בטוחה לגמרי בזיהוי- צוללים! הבנתי שמדובר בגורם עוין... והדבר הראשון שעלה בדעתי שהולך להתרחש משהו רע, אפילו רע מאוד." </a:t>
            </a:r>
            <a:r>
              <a:rPr lang="he-IL" sz="14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1600" b="1" i="1" dirty="0" smtClean="0">
                <a:latin typeface="David" pitchFamily="34" charset="-79"/>
                <a:cs typeface="David" pitchFamily="34" charset="-79"/>
              </a:rPr>
              <a:t>רב"ט נועה </a:t>
            </a:r>
            <a:r>
              <a:rPr lang="he-IL" sz="1600" b="1" i="1" dirty="0" err="1" smtClean="0">
                <a:latin typeface="David" pitchFamily="34" charset="-79"/>
                <a:cs typeface="David" pitchFamily="34" charset="-79"/>
              </a:rPr>
              <a:t>טייטל</a:t>
            </a:r>
            <a:r>
              <a:rPr lang="he-IL" sz="1600" b="1" i="1" dirty="0" smtClean="0">
                <a:latin typeface="David" pitchFamily="34" charset="-79"/>
                <a:cs typeface="David" pitchFamily="34" charset="-79"/>
              </a:rPr>
              <a:t>, </a:t>
            </a:r>
            <a:r>
              <a:rPr lang="he-IL" sz="1600" b="1" i="1" dirty="0" err="1" smtClean="0">
                <a:latin typeface="David" pitchFamily="34" charset="-79"/>
                <a:cs typeface="David" pitchFamily="34" charset="-79"/>
              </a:rPr>
              <a:t>בק"שית</a:t>
            </a:r>
            <a:endParaRPr lang="he-IL" b="1" i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500438"/>
            <a:ext cx="8143932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נועה הבינה שהיא מזהה מחבלים המתקרבים לבסיס שלה ומניעת חדירתם היא באחריותה –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מה לדעתכם הרגישה נועה באותם רגעים?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עד כמה לדעתכם השפיע תפקידה של נועה על פעולת הסיכול, ואיך?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אילו תפקידים תומכי לחימה קיימים ביחידתכם?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מהם האתגרים שחווים תומכי לחימה במהלך שירותם?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איך לדעתכם משפיעה שגרת היחידה על תפקודה בעת חירום?</a:t>
            </a:r>
          </a:p>
          <a:p>
            <a:pPr>
              <a:lnSpc>
                <a:spcPct val="150000"/>
              </a:lnSpc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85720" y="1384120"/>
            <a:ext cx="857256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דבקות במשימה: </a:t>
            </a:r>
            <a:r>
              <a:rPr lang="he-IL" sz="1600" dirty="0" smtClean="0">
                <a:cs typeface="David" pitchFamily="2" charset="-79"/>
              </a:rPr>
              <a:t>דבקותן של </a:t>
            </a:r>
            <a:r>
              <a:rPr lang="he-IL" sz="1600" dirty="0" err="1" smtClean="0">
                <a:cs typeface="David" pitchFamily="2" charset="-79"/>
              </a:rPr>
              <a:t>הבק"שיות</a:t>
            </a:r>
            <a:r>
              <a:rPr lang="he-IL" sz="1600" dirty="0" smtClean="0">
                <a:cs typeface="David" pitchFamily="2" charset="-79"/>
              </a:rPr>
              <a:t> במשימה ראויה לציון מיוחד. החיילות פעלו תחת אש שנורתה על 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 המוצב תוך כדי סיכון חיים. בקריות השליטה ביצעו את תפקידן הדורש ריכוז וערנות מרבית בקור רוח ובמסירות.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9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אחריות:</a:t>
            </a:r>
            <a:r>
              <a:rPr lang="he-IL" sz="1600" dirty="0" smtClean="0">
                <a:cs typeface="David" pitchFamily="2" charset="-79"/>
              </a:rPr>
              <a:t> כלל בעלי התפקידים גילו אחריות רבה במהלך האירוע.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9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דוגמה אישית: </a:t>
            </a:r>
            <a:r>
              <a:rPr lang="he-IL" sz="1600" dirty="0" smtClean="0">
                <a:cs typeface="David" pitchFamily="2" charset="-79"/>
              </a:rPr>
              <a:t>מפקד המוצב רס"ן גל מור וקצינת השליטה סג"ם </a:t>
            </a:r>
            <a:r>
              <a:rPr lang="he-IL" sz="1600" dirty="0" err="1" smtClean="0">
                <a:cs typeface="David" pitchFamily="2" charset="-79"/>
              </a:rPr>
              <a:t>קטיה</a:t>
            </a:r>
            <a:r>
              <a:rPr lang="he-IL" sz="1600" dirty="0" smtClean="0">
                <a:cs typeface="David" pitchFamily="2" charset="-79"/>
              </a:rPr>
              <a:t> מלץ הפגינו דוגמא אישית בנוכחותם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במקום בעת קבלת ההחלטות במשך כל האירוע.</a:t>
            </a:r>
          </a:p>
          <a:p>
            <a:pPr>
              <a:lnSpc>
                <a:spcPct val="150000"/>
              </a:lnSpc>
            </a:pPr>
            <a:endParaRPr lang="he-IL" sz="900" b="1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b="1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שליחות: </a:t>
            </a:r>
            <a:r>
              <a:rPr lang="he-IL" sz="1600" dirty="0" smtClean="0">
                <a:cs typeface="David" pitchFamily="2" charset="-79"/>
              </a:rPr>
              <a:t>השליחות באה לידי ביטוי ברוח ההתנדבות של </a:t>
            </a:r>
            <a:r>
              <a:rPr lang="he-IL" sz="1600" dirty="0" err="1" smtClean="0">
                <a:cs typeface="David" pitchFamily="2" charset="-79"/>
              </a:rPr>
              <a:t>הבק"שיות</a:t>
            </a:r>
            <a:r>
              <a:rPr lang="he-IL" sz="1600" dirty="0" smtClean="0">
                <a:cs typeface="David" pitchFamily="2" charset="-79"/>
              </a:rPr>
              <a:t> המשוחררות, שהתנדבו מיוזמתן לעזור על אף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שלא נקראו למילואים.</a:t>
            </a:r>
          </a:p>
          <a:p>
            <a:pPr>
              <a:lnSpc>
                <a:spcPct val="150000"/>
              </a:lnSpc>
            </a:pPr>
            <a:endParaRPr lang="he-IL" sz="9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מקצועיות: </a:t>
            </a:r>
            <a:r>
              <a:rPr lang="he-IL" sz="1600" dirty="0" smtClean="0">
                <a:cs typeface="David" pitchFamily="2" charset="-79"/>
              </a:rPr>
              <a:t>בקריות השליטה איתרו את נחיתתם וזיהוים של המחבלים- צוללנים באופן מוצלח. כמו כן, שילוב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הכוחות שנטלו חלק בחיסול נעשה בצורה מיטבית: </a:t>
            </a:r>
            <a:r>
              <a:rPr lang="he-IL" sz="1600" dirty="0" err="1" smtClean="0">
                <a:cs typeface="David" pitchFamily="2" charset="-79"/>
              </a:rPr>
              <a:t>הבק"שיות</a:t>
            </a:r>
            <a:r>
              <a:rPr lang="he-IL" sz="1600" dirty="0" smtClean="0">
                <a:cs typeface="David" pitchFamily="2" charset="-79"/>
              </a:rPr>
              <a:t>, התצפיות של גדוד האיסוף הקרבי  414, מאבטחי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המוצב, </a:t>
            </a:r>
            <a:r>
              <a:rPr lang="he-IL" sz="1600" dirty="0" err="1" smtClean="0">
                <a:cs typeface="David" pitchFamily="2" charset="-79"/>
              </a:rPr>
              <a:t>החטמ"ר</a:t>
            </a:r>
            <a:r>
              <a:rPr lang="he-IL" sz="1600" dirty="0" smtClean="0">
                <a:cs typeface="David" pitchFamily="2" charset="-79"/>
              </a:rPr>
              <a:t> הצפונית של אוגדת עזה, הטנקים, ה"דבורות" והמזל"ט.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lnSpc>
                <a:spcPct val="150000"/>
              </a:lnSpc>
            </a:pPr>
            <a:endParaRPr lang="he-IL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6" y="718591"/>
            <a:ext cx="842965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ניתוח האירוע על פי ערכי צה"ל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571612"/>
            <a:ext cx="7786742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u="sng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28604"/>
            <a:ext cx="6072230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הרקע למערכה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028" name="Picture 4" descr="Z:\Moria\מורשת צהל\עדן\מצגת צוק איתן\א סיסי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643050"/>
            <a:ext cx="1357321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Z:\Moria\מורשת צהל\עדן\מצגת צוק איתן\אבו מאזן ואיסמעיל הניה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928802"/>
            <a:ext cx="1571636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Z:\Moria\מורשת צהל\עדן\מצגת צוק איתן\החטופים.JPG"/>
          <p:cNvPicPr>
            <a:picLocks noChangeAspect="1" noChangeArrowheads="1"/>
          </p:cNvPicPr>
          <p:nvPr/>
        </p:nvPicPr>
        <p:blipFill>
          <a:blip r:embed="rId6" cstate="print"/>
          <a:srcRect t="22892" b="25150"/>
          <a:stretch>
            <a:fillRect/>
          </a:stretch>
        </p:blipFill>
        <p:spPr bwMode="auto">
          <a:xfrm>
            <a:off x="2571736" y="2000240"/>
            <a:ext cx="2180412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Z:\Moria\מורשת צהל\עדן\מצגת צוק איתן\פירים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Z:\Moria\מורשת צהל\עדן\מצגת צוק איתן\כיפת ברזל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529144"/>
            <a:ext cx="1643074" cy="197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חץ שמאלה 22"/>
          <p:cNvSpPr/>
          <p:nvPr/>
        </p:nvSpPr>
        <p:spPr>
          <a:xfrm>
            <a:off x="4857752" y="2428868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4" name="חץ שמאלה 23"/>
          <p:cNvSpPr/>
          <p:nvPr/>
        </p:nvSpPr>
        <p:spPr>
          <a:xfrm rot="15015343">
            <a:off x="871737" y="3528304"/>
            <a:ext cx="549891" cy="26590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5" name="חץ שמאלה 24"/>
          <p:cNvSpPr/>
          <p:nvPr/>
        </p:nvSpPr>
        <p:spPr>
          <a:xfrm rot="10800000">
            <a:off x="2786051" y="5143512"/>
            <a:ext cx="571504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19" name="חץ שמאלה 18"/>
          <p:cNvSpPr/>
          <p:nvPr/>
        </p:nvSpPr>
        <p:spPr>
          <a:xfrm>
            <a:off x="2000232" y="2500306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0" name="חץ שמאלה 19"/>
          <p:cNvSpPr/>
          <p:nvPr/>
        </p:nvSpPr>
        <p:spPr>
          <a:xfrm rot="10800000">
            <a:off x="5500694" y="5214949"/>
            <a:ext cx="571504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1" name="חץ שמאלה 20"/>
          <p:cNvSpPr/>
          <p:nvPr/>
        </p:nvSpPr>
        <p:spPr>
          <a:xfrm>
            <a:off x="7143768" y="2428868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3477284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פגיעה כלכלית </a:t>
            </a:r>
          </a:p>
          <a:p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בחמאס.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4942" y="3475025"/>
            <a:ext cx="20002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ישראל מסכלת ניסיון סיוע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</a:b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כלכלי של קטאר לחמאס.</a:t>
            </a:r>
          </a:p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הסלמת פעילות החמאס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</a:b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נגד ישראל.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3476154"/>
            <a:ext cx="264320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צה"ל יוצא למבצע "שובו אחים" במטרה לאתרם ולפגוע בתשתיות החמאס.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282" y="4000504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חשיפת פירים תת- קרקעיים</a:t>
            </a:r>
          </a:p>
          <a:p>
            <a:pPr algn="ctr"/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באזור חברון.</a:t>
            </a:r>
          </a:p>
        </p:txBody>
      </p:sp>
      <p:pic>
        <p:nvPicPr>
          <p:cNvPr id="4" name="Picture 2" descr="Z:\מורשת צהל\עדן\מצגת צוק איתן\תמונות\אבו ח'דיר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572008"/>
            <a:ext cx="135732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Z:\מורשת צהל\עדן\מצגת צוק איתן\תמונות\חייל הסוואה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562494"/>
            <a:ext cx="2704012" cy="179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7143768" y="1285860"/>
            <a:ext cx="228601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חילופי שלטון במצרים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0628" y="1285860"/>
            <a:ext cx="22145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ממשלת אחדות - חמאס ופת"ח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8860" y="1285860"/>
            <a:ext cx="24288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חטיפת שלושת הנערים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1868" y="6429396"/>
            <a:ext cx="18573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מוחמד אבו </a:t>
            </a:r>
            <a:r>
              <a:rPr lang="he-IL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ח'דיר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(ז"ל)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71802" y="4286256"/>
            <a:ext cx="26432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מהומות בירושלים על רקע רצח הנער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357222" y="1142984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פעילות החמאס באזור עזה,</a:t>
            </a:r>
          </a:p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יהודה ושומרון</a:t>
            </a:r>
          </a:p>
        </p:txBody>
      </p:sp>
      <p:sp>
        <p:nvSpPr>
          <p:cNvPr id="36" name="מלבן 35"/>
          <p:cNvSpPr/>
          <p:nvPr/>
        </p:nvSpPr>
        <p:spPr>
          <a:xfrm>
            <a:off x="428596" y="4286256"/>
            <a:ext cx="2476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שיגור רקטות לעבר ישראל מרצועת עזה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3636" y="4286256"/>
            <a:ext cx="26432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יציאת צה"ל למערכת "צוק איתן"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7554" y="4852112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תקיפות חיל האוויר ברצועה.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7937881" y="3143248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גנרל א-סיסי</a:t>
            </a:r>
          </a:p>
        </p:txBody>
      </p:sp>
      <p:sp>
        <p:nvSpPr>
          <p:cNvPr id="39" name="מלבן 38"/>
          <p:cNvSpPr/>
          <p:nvPr/>
        </p:nvSpPr>
        <p:spPr>
          <a:xfrm>
            <a:off x="5369599" y="3059668"/>
            <a:ext cx="167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אבו מאזן ואסמאעיל הניה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2357422" y="3143248"/>
            <a:ext cx="2590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איל יפרח, גיל-עד שער ונפתלי פרנקל (ז"ל)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4810" y="6621685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9" grpId="0" animBg="1"/>
      <p:bldP spid="20" grpId="0" uiExpand="1" animBg="1"/>
      <p:bldP spid="21" grpId="0" animBg="1"/>
      <p:bldP spid="22" grpId="0" build="p"/>
      <p:bldP spid="22" grpId="1" build="allAtOnce"/>
      <p:bldP spid="26" grpId="0" uiExpand="1" build="p"/>
      <p:bldP spid="26" grpId="1" build="allAtOnce"/>
      <p:bldP spid="28" grpId="0" uiExpand="1" build="p"/>
      <p:bldP spid="28" grpId="1" build="allAtOnce"/>
      <p:bldP spid="29" grpId="0" uiExpand="1" build="p"/>
      <p:bldP spid="29" grpId="1" uiExpand="1" build="allAtOnce"/>
      <p:bldP spid="27" grpId="0"/>
      <p:bldP spid="31" grpId="0"/>
      <p:bldP spid="32" grpId="0"/>
      <p:bldP spid="34" grpId="0" build="allAtOnce"/>
      <p:bldP spid="35" grpId="0"/>
      <p:bldP spid="36" grpId="0"/>
      <p:bldP spid="37" grpId="0" build="allAtOnce"/>
      <p:bldP spid="30" grpId="0" uiExpand="1" build="p"/>
      <p:bldP spid="30" grpId="1" uiExpand="1" build="allAtOnce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929058" y="285728"/>
            <a:ext cx="1856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האויב </a:t>
            </a:r>
            <a:endParaRPr lang="he-IL" dirty="0"/>
          </a:p>
        </p:txBody>
      </p:sp>
      <p:pic>
        <p:nvPicPr>
          <p:cNvPr id="2050" name="Picture 2" descr="Z:\Moria\מורשת צהל\עדן\מצגת צוק איתן\נט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00174"/>
            <a:ext cx="2143140" cy="157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קבוצה 15"/>
          <p:cNvGrpSpPr/>
          <p:nvPr/>
        </p:nvGrpSpPr>
        <p:grpSpPr>
          <a:xfrm>
            <a:off x="6572264" y="1500174"/>
            <a:ext cx="2143140" cy="1571635"/>
            <a:chOff x="6286512" y="1571612"/>
            <a:chExt cx="2571768" cy="1946535"/>
          </a:xfrm>
        </p:grpSpPr>
        <p:pic>
          <p:nvPicPr>
            <p:cNvPr id="2052" name="Picture 4" descr="Z:\Moria\מורשת צהל\עדן\מצגת צוק איתן\חמאס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1571612"/>
              <a:ext cx="2571768" cy="19465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3" name="Picture 5" descr="Z:\Moria\מורשת צהל\עדן\מצגת צוק איתן\עז א דין אל קסאם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24" y="1643050"/>
              <a:ext cx="830879" cy="857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55" name="Picture 7" descr="Z:\Moria\מורשת צהל\עדן\מצגת צוק איתן\נשק בפירים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786190"/>
            <a:ext cx="2213657" cy="2758182"/>
          </a:xfrm>
          <a:prstGeom prst="roundRect">
            <a:avLst>
              <a:gd name="adj" fmla="val 141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72000" y="1714488"/>
            <a:ext cx="185738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6 חטיבות-</a:t>
            </a:r>
            <a:r>
              <a:rPr lang="en-US" sz="1500" b="1" u="sng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1500" b="1" u="sng" dirty="0" smtClean="0">
                <a:latin typeface="David" pitchFamily="34" charset="-79"/>
                <a:cs typeface="David" pitchFamily="34" charset="-79"/>
              </a:rPr>
            </a:br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 25,000 מחבלים: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578" y="107154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מאפיינים</a:t>
            </a:r>
            <a:endParaRPr lang="he-IL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" y="1785926"/>
            <a:ext cx="207170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10,000 רקטות </a:t>
            </a:r>
          </a:p>
          <a:p>
            <a:pPr algn="just"/>
            <a:r>
              <a:rPr lang="he-IL" sz="1200" dirty="0" smtClean="0">
                <a:latin typeface="David" pitchFamily="34" charset="-79"/>
                <a:cs typeface="David" pitchFamily="34" charset="-79"/>
              </a:rPr>
              <a:t>בינוניות וארוכות טווח</a:t>
            </a:r>
          </a:p>
          <a:p>
            <a:pPr algn="just"/>
            <a:endParaRPr lang="he-IL" sz="15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3429000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תהליך ההתעצמות</a:t>
            </a:r>
            <a:endParaRPr lang="he-IL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 rot="5400000">
            <a:off x="4857752" y="2500306"/>
            <a:ext cx="42862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rot="5400000">
            <a:off x="5286777" y="2643579"/>
            <a:ext cx="5707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rot="16200000" flipH="1">
            <a:off x="5893603" y="2536026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72132" y="2786058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cs typeface="David" pitchFamily="2" charset="-79"/>
              </a:rPr>
              <a:t>גדודי עז</a:t>
            </a:r>
          </a:p>
          <a:p>
            <a:r>
              <a:rPr lang="he-IL" sz="1200" dirty="0" smtClean="0">
                <a:cs typeface="David" pitchFamily="2" charset="-79"/>
              </a:rPr>
              <a:t> א-דין </a:t>
            </a:r>
            <a:r>
              <a:rPr lang="en-US" sz="1200" dirty="0" smtClean="0">
                <a:cs typeface="David" pitchFamily="2" charset="-79"/>
              </a:rPr>
              <a:t/>
            </a:r>
            <a:br>
              <a:rPr lang="en-US" sz="1200" dirty="0" smtClean="0">
                <a:cs typeface="David" pitchFamily="2" charset="-79"/>
              </a:rPr>
            </a:br>
            <a:r>
              <a:rPr lang="he-IL" sz="1200" dirty="0" smtClean="0">
                <a:cs typeface="David" pitchFamily="2" charset="-79"/>
              </a:rPr>
              <a:t>אל- קאסם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628" y="3000372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cs typeface="David" pitchFamily="2" charset="-79"/>
              </a:rPr>
              <a:t>הכוח המבצעי-התקפי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6248" y="2857496"/>
            <a:ext cx="10001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>
                <a:cs typeface="David" pitchFamily="2" charset="-79"/>
              </a:rPr>
              <a:t>ה"מוראביטון</a:t>
            </a:r>
            <a:r>
              <a:rPr lang="he-IL" sz="1200" dirty="0" smtClean="0">
                <a:cs typeface="David" pitchFamily="2" charset="-79"/>
              </a:rPr>
              <a:t>"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66" y="4572008"/>
            <a:ext cx="30718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400" b="1" u="sng" dirty="0" smtClean="0">
              <a:latin typeface="David" pitchFamily="34" charset="-79"/>
              <a:cs typeface="David" pitchFamily="34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פיתוח התווך </a:t>
            </a:r>
            <a:r>
              <a:rPr lang="he-IL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התת</a:t>
            </a: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- קרקעי.</a:t>
            </a:r>
          </a:p>
          <a:p>
            <a:pPr algn="just">
              <a:buFont typeface="Arial" pitchFamily="34" charset="0"/>
              <a:buChar char="•"/>
            </a:pP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טרור שמקורו מחוץ לרצועת עזה.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32" grpId="0"/>
      <p:bldP spid="33" grpId="0"/>
      <p:bldP spid="3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מלבן 11"/>
          <p:cNvSpPr/>
          <p:nvPr/>
        </p:nvSpPr>
        <p:spPr>
          <a:xfrm>
            <a:off x="142844" y="1500174"/>
            <a:ext cx="8786874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cs typeface="David" pitchFamily="2" charset="-79"/>
              </a:rPr>
              <a:t>מטרות המערכה:</a:t>
            </a:r>
          </a:p>
          <a:p>
            <a:pPr>
              <a:lnSpc>
                <a:spcPct val="150000"/>
              </a:lnSpc>
            </a:pPr>
            <a:endParaRPr lang="he-IL" sz="800" b="1" u="sng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הגנת מדינת ישראל </a:t>
            </a:r>
            <a:r>
              <a:rPr lang="he-IL" dirty="0" smtClean="0">
                <a:cs typeface="David" pitchFamily="2" charset="-79"/>
              </a:rPr>
              <a:t>בכלל ויישובי הדרום בפרט </a:t>
            </a:r>
            <a:r>
              <a:rPr lang="he-IL" u="sng" dirty="0" smtClean="0">
                <a:cs typeface="David" pitchFamily="2" charset="-79"/>
              </a:rPr>
              <a:t>מפעילות חבלנית עוינת </a:t>
            </a:r>
            <a:r>
              <a:rPr lang="he-IL" dirty="0" smtClean="0">
                <a:cs typeface="David" pitchFamily="2" charset="-79"/>
              </a:rPr>
              <a:t>היוצאת מרצועת עזה ובכלל זה: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ירי תלול מסלול וחדירות מחבלים מהים, מהאוויר ומהיבשה.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הפסקת הירי תלול המסלול </a:t>
            </a:r>
            <a:r>
              <a:rPr lang="he-IL" dirty="0" smtClean="0">
                <a:cs typeface="David" pitchFamily="2" charset="-79"/>
              </a:rPr>
              <a:t>מרצועת עזה לעבר מדינת ישראל.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השמדת מנהרות החמאס </a:t>
            </a:r>
            <a:r>
              <a:rPr lang="he-IL" dirty="0" smtClean="0">
                <a:cs typeface="David" pitchFamily="2" charset="-79"/>
              </a:rPr>
              <a:t>ברצועת עזה - מטרה שנוספה לקראת השלב הקרקעי של המבצע.</a:t>
            </a:r>
          </a:p>
          <a:p>
            <a:pPr>
              <a:lnSpc>
                <a:spcPct val="150000"/>
              </a:lnSpc>
            </a:pPr>
            <a:endParaRPr lang="he-IL" sz="600" b="1" u="sng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b="1" u="sng" dirty="0" smtClean="0">
                <a:cs typeface="David" pitchFamily="2" charset="-79"/>
              </a:rPr>
              <a:t>המשימה</a:t>
            </a:r>
            <a:r>
              <a:rPr lang="he-IL" sz="2000" b="1" dirty="0" smtClean="0">
                <a:cs typeface="David" pitchFamily="2" charset="-79"/>
              </a:rPr>
              <a:t>: </a:t>
            </a:r>
          </a:p>
          <a:p>
            <a:pPr>
              <a:lnSpc>
                <a:spcPct val="150000"/>
              </a:lnSpc>
            </a:pPr>
            <a:endParaRPr lang="he-IL" sz="800" b="1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פיקוד דרום יגן במרחבו, ישתלט על המנהרות ההתקפיות וישמיד אותן, על מנת לחזק את ההרתעה ולהקנות ביטחון לתושבי הדרום.</a:t>
            </a:r>
          </a:p>
          <a:p>
            <a:pPr>
              <a:lnSpc>
                <a:spcPct val="150000"/>
              </a:lnSpc>
            </a:pPr>
            <a:endParaRPr lang="he-IL" sz="5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המערכה הוכרה </a:t>
            </a:r>
            <a:r>
              <a:rPr lang="he-IL" b="1" u="sng" dirty="0" smtClean="0">
                <a:cs typeface="David" pitchFamily="2" charset="-79"/>
              </a:rPr>
              <a:t>כמערכה פיקודית</a:t>
            </a:r>
            <a:r>
              <a:rPr lang="he-IL" dirty="0" smtClean="0">
                <a:cs typeface="David" pitchFamily="2" charset="-79"/>
              </a:rPr>
              <a:t> - נוהלה על ידי מפקד פיקוד הדרום האלוף סמי תורג'מן.</a:t>
            </a:r>
            <a:endParaRPr lang="he-IL" sz="2400" dirty="0" smtClean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57166"/>
            <a:ext cx="6858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תחילת המערכה- </a:t>
            </a:r>
          </a:p>
          <a:p>
            <a:pPr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תוכנית הפעולה</a:t>
            </a:r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מוצב השליטה "ארז"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071546"/>
            <a:ext cx="8643998" cy="55322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מיקומו של המוצב </a:t>
            </a:r>
            <a:r>
              <a:rPr lang="he-IL" sz="1600" b="1" dirty="0" smtClean="0">
                <a:cs typeface="David" pitchFamily="2" charset="-79"/>
              </a:rPr>
              <a:t>על שפת הים</a:t>
            </a:r>
            <a:r>
              <a:rPr lang="he-IL" sz="1600" dirty="0" smtClean="0">
                <a:cs typeface="David" pitchFamily="2" charset="-79"/>
              </a:rPr>
              <a:t>, בקרבת קיבוץ זיקים ומצפון לרצועת עזה, אפשר לו </a:t>
            </a:r>
            <a:r>
              <a:rPr lang="he-IL" sz="1600" u="sng" dirty="0" smtClean="0">
                <a:cs typeface="David" pitchFamily="2" charset="-79"/>
              </a:rPr>
              <a:t>קבלת אחריות על חלק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</a:t>
            </a:r>
            <a:r>
              <a:rPr lang="he-IL" sz="1600" u="sng" dirty="0" smtClean="0">
                <a:cs typeface="David" pitchFamily="2" charset="-79"/>
              </a:rPr>
              <a:t>גדול מצפון הרצועה </a:t>
            </a:r>
            <a:r>
              <a:rPr lang="he-IL" sz="1600" dirty="0" smtClean="0">
                <a:cs typeface="David" pitchFamily="2" charset="-79"/>
              </a:rPr>
              <a:t>והפך אותו </a:t>
            </a:r>
            <a:r>
              <a:rPr lang="he-IL" sz="1600" u="sng" dirty="0" smtClean="0">
                <a:cs typeface="David" pitchFamily="2" charset="-79"/>
              </a:rPr>
              <a:t>לבעל שליטה ובקרה על </a:t>
            </a:r>
            <a:r>
              <a:rPr lang="en-US" sz="1600" u="sng" dirty="0" smtClean="0">
                <a:cs typeface="David" pitchFamily="2" charset="-79"/>
              </a:rPr>
              <a:t/>
            </a:r>
            <a:br>
              <a:rPr lang="en-US" sz="1600" u="sng" dirty="0" smtClean="0">
                <a:cs typeface="David" pitchFamily="2" charset="-79"/>
              </a:rPr>
            </a:br>
            <a:r>
              <a:rPr lang="he-IL" sz="1600" dirty="0" smtClean="0">
                <a:cs typeface="David" pitchFamily="2" charset="-79"/>
              </a:rPr>
              <a:t>  </a:t>
            </a:r>
            <a:r>
              <a:rPr lang="he-IL" sz="1600" u="sng" dirty="0" smtClean="0">
                <a:cs typeface="David" pitchFamily="2" charset="-79"/>
              </a:rPr>
              <a:t>התווך הימי</a:t>
            </a:r>
            <a:r>
              <a:rPr lang="he-IL" sz="1600" dirty="0" smtClean="0">
                <a:cs typeface="David" pitchFamily="2" charset="-79"/>
              </a:rPr>
              <a:t> במקביל לעיסוק בפעילות הבט"ש.</a:t>
            </a:r>
          </a:p>
          <a:p>
            <a:pPr>
              <a:lnSpc>
                <a:spcPct val="150000"/>
              </a:lnSpc>
            </a:pPr>
            <a:endParaRPr lang="he-IL" sz="1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לוחמי המוצב עוסקים </a:t>
            </a:r>
            <a:r>
              <a:rPr lang="he-IL" sz="1600" b="1" dirty="0" smtClean="0">
                <a:cs typeface="David" pitchFamily="2" charset="-79"/>
              </a:rPr>
              <a:t>במעקב וזיהוי כוחות ימיים </a:t>
            </a:r>
            <a:r>
              <a:rPr lang="he-IL" sz="1600" dirty="0" smtClean="0">
                <a:cs typeface="David" pitchFamily="2" charset="-79"/>
              </a:rPr>
              <a:t>וכן בקשר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מבצעי עם אסדות הגז הנמצאות בשטחו.</a:t>
            </a:r>
          </a:p>
          <a:p>
            <a:pPr>
              <a:lnSpc>
                <a:spcPct val="150000"/>
              </a:lnSpc>
            </a:pPr>
            <a:endParaRPr lang="he-IL" sz="11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בקריות השליטה (</a:t>
            </a:r>
            <a:r>
              <a:rPr lang="he-I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הבק"שיות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) – </a:t>
            </a:r>
            <a:r>
              <a:rPr lang="he-IL" sz="1600" dirty="0" smtClean="0">
                <a:cs typeface="David" pitchFamily="2" charset="-79"/>
              </a:rPr>
              <a:t>חיילות המוכשרות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לשיתוף פעולה הדוק עם כוחות היבשה ונמצאות בליבו של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המוצב. הן מפעילות אמצעים רבים ומגוונים כדי לגלות מה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 מתרחש בגזרה</a:t>
            </a:r>
            <a:r>
              <a:rPr lang="he-IL" sz="1600" b="1" dirty="0" smtClean="0">
                <a:cs typeface="David" pitchFamily="2" charset="-79"/>
              </a:rPr>
              <a:t>,  עבודתן דורשת ערנות וריכוז יוצאי דופן.</a:t>
            </a:r>
          </a:p>
          <a:p>
            <a:pPr>
              <a:lnSpc>
                <a:spcPct val="150000"/>
              </a:lnSpc>
            </a:pPr>
            <a:endParaRPr lang="he-IL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לקראת המבצע, מלבד הבנות שגויסו ב"צו 8", 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cs typeface="David" pitchFamily="2" charset="-79"/>
              </a:rPr>
              <a:t>  22 בקריות שליטה משוחררות נוספות התקשרו והתנדבו 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cs typeface="David" pitchFamily="2" charset="-79"/>
              </a:rPr>
              <a:t>  לסייע</a:t>
            </a:r>
            <a:r>
              <a:rPr lang="he-IL" sz="1600" dirty="0" smtClean="0">
                <a:cs typeface="David" pitchFamily="2" charset="-79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he-IL" sz="1600" dirty="0"/>
          </a:p>
        </p:txBody>
      </p:sp>
      <p:sp>
        <p:nvSpPr>
          <p:cNvPr id="11" name="מלבן 10"/>
          <p:cNvSpPr/>
          <p:nvPr/>
        </p:nvSpPr>
        <p:spPr>
          <a:xfrm>
            <a:off x="2428860" y="150017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i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pic>
        <p:nvPicPr>
          <p:cNvPr id="10" name="Picture 2" descr="http://aka.idf/sites/hinuch/33668324/w3y/DocLib/מפת%20פריסת%20הכוחות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1788363"/>
            <a:ext cx="4000528" cy="4498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אליפסה 13"/>
          <p:cNvSpPr/>
          <p:nvPr/>
        </p:nvSpPr>
        <p:spPr>
          <a:xfrm>
            <a:off x="785786" y="2071678"/>
            <a:ext cx="500066" cy="428628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28596" y="1857364"/>
            <a:ext cx="543739" cy="52322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מוצב </a:t>
            </a:r>
          </a:p>
          <a:p>
            <a:pPr algn="ctr"/>
            <a:r>
              <a:rPr lang="he-IL" sz="1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ארז</a:t>
            </a:r>
            <a:endParaRPr lang="he-IL" sz="1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57167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אירוע חדירת המחבלים 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428736"/>
            <a:ext cx="8715436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התחממות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 כבר בתחילת מבצע "שובו אחים" </a:t>
            </a:r>
            <a:r>
              <a:rPr lang="he-IL" b="1" dirty="0" smtClean="0">
                <a:cs typeface="David" pitchFamily="2" charset="-79"/>
              </a:rPr>
              <a:t>החלה התחממות בגזרת המוצב</a:t>
            </a:r>
            <a:r>
              <a:rPr lang="he-IL" dirty="0" smtClean="0">
                <a:cs typeface="David" pitchFamily="2" charset="-79"/>
              </a:rPr>
              <a:t> ונורו עליו פצצות מרגמה ורקטות. במקביל זרמו ידיעות מודיעיניות על </a:t>
            </a:r>
            <a:r>
              <a:rPr lang="he-IL" b="1" dirty="0" smtClean="0">
                <a:cs typeface="David" pitchFamily="2" charset="-79"/>
              </a:rPr>
              <a:t>צפי לתרחישים של הסלמה </a:t>
            </a:r>
            <a:r>
              <a:rPr lang="he-IL" dirty="0" err="1" smtClean="0">
                <a:cs typeface="David" pitchFamily="2" charset="-79"/>
              </a:rPr>
              <a:t>והבק"שיות</a:t>
            </a:r>
            <a:r>
              <a:rPr lang="he-IL" dirty="0" smtClean="0">
                <a:cs typeface="David" pitchFamily="2" charset="-79"/>
              </a:rPr>
              <a:t> עודכנו במודיעין והתכוננו לאירוע.</a:t>
            </a:r>
          </a:p>
          <a:p>
            <a:pPr>
              <a:lnSpc>
                <a:spcPct val="150000"/>
              </a:lnSpc>
            </a:pPr>
            <a:endParaRPr lang="he-IL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האירוע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8.7.2014 בשעה 18:50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ארבעת המחבלים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מיחידת הקומנדו הימית של החמאס נוחתים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מהים במטרה לחדור למוצב או לקיבוץ זיקים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ולבצע פיגוע.</a:t>
            </a:r>
          </a:p>
          <a:p>
            <a:pPr>
              <a:lnSpc>
                <a:spcPct val="150000"/>
              </a:lnSpc>
            </a:pPr>
            <a:endParaRPr lang="he-IL" sz="16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428860" y="150017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i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357290" y="92867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אירוע שסימן את תחילת מערכת "צוק איתן"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47868"/>
            <a:ext cx="4854671" cy="3124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אליפסה 9"/>
          <p:cNvSpPr/>
          <p:nvPr/>
        </p:nvSpPr>
        <p:spPr>
          <a:xfrm>
            <a:off x="1571604" y="3857628"/>
            <a:ext cx="214314" cy="142876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071538" y="3429000"/>
            <a:ext cx="543739" cy="52322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מוצב </a:t>
            </a:r>
          </a:p>
          <a:p>
            <a:pPr algn="ctr"/>
            <a:r>
              <a:rPr lang="he-IL" sz="1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ארז</a:t>
            </a:r>
            <a:endParaRPr lang="he-IL" sz="1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סרטון האירוע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85861"/>
            <a:ext cx="6858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לבן 8"/>
          <p:cNvSpPr/>
          <p:nvPr/>
        </p:nvSpPr>
        <p:spPr>
          <a:xfrm>
            <a:off x="1428728" y="4572008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לחצו על התמונה לצפייה בסרטון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286388"/>
            <a:ext cx="6286544" cy="83099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b="1" dirty="0" smtClean="0">
                <a:latin typeface="David" pitchFamily="34" charset="-79"/>
                <a:cs typeface="David" pitchFamily="34" charset="-79"/>
              </a:rPr>
              <a:t>בסרטון ניתן להבחין בשניים מהמחבלים יוצאים מהים במהלך חדירתם לישראל, יורים לכיוון כוחות צה"ל ומנוטרלים בפעולה משולבת של כוחות אוויר, יבשה וים.</a:t>
            </a:r>
            <a:endParaRPr lang="he-IL" sz="1600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425215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מהלך האירוע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002646"/>
            <a:ext cx="8501122" cy="50321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18:50 -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ארבעת המחבלים הצוללנים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מופיעים בחוף זיקים.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סג"ם </a:t>
            </a:r>
            <a:r>
              <a:rPr lang="he-IL" sz="1600" dirty="0" err="1" smtClean="0">
                <a:latin typeface="David" pitchFamily="34" charset="-79"/>
                <a:cs typeface="David" pitchFamily="34" charset="-79"/>
              </a:rPr>
              <a:t>קטיה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מלץ, קצינת השליטה 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he-IL" sz="1600" dirty="0" err="1" smtClean="0">
                <a:latin typeface="David" pitchFamily="34" charset="-79"/>
                <a:cs typeface="David" pitchFamily="34" charset="-79"/>
              </a:rPr>
              <a:t>והבק"שיות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נועה </a:t>
            </a:r>
            <a:r>
              <a:rPr lang="he-IL" sz="1600" dirty="0" err="1" smtClean="0">
                <a:latin typeface="David" pitchFamily="34" charset="-79"/>
                <a:cs typeface="David" pitchFamily="34" charset="-79"/>
              </a:rPr>
              <a:t>טייטל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ואלינה </a:t>
            </a:r>
            <a:r>
              <a:rPr lang="he-IL" sz="1600" dirty="0" err="1" smtClean="0">
                <a:latin typeface="David" pitchFamily="34" charset="-79"/>
                <a:cs typeface="David" pitchFamily="34" charset="-79"/>
              </a:rPr>
              <a:t>ימלינוב</a:t>
            </a:r>
            <a:r>
              <a:rPr lang="he-IL" sz="16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מזהות את המחבלים ומקפיצות את הכוחות, במקביל מוכרז "פרש תורכי  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 כחול" (חדירת מחבלים) בעקבות זיהויים.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1000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המחבלים- צוללנים, המצוידים בציוד צלילה מלא ונשק, מתרכזים בתוך שיח,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מתארגנים ויוצאים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 לעבר דרך הפטרולים הישראלית, "ציר הלל" ועוברים אותו מזרחה.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1000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אחד המחבלים מתחיל לירות לעבר מוצב שליטה ארז (מש"א), ועקב כך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מתחילים חילופי ירי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בהם משתתף גם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 רס"ן גל מור- מפקד המוצב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ומוכוונים כוחות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לאזור.</a:t>
            </a:r>
          </a:p>
          <a:p>
            <a:pPr>
              <a:lnSpc>
                <a:spcPct val="150000"/>
              </a:lnSpc>
            </a:pPr>
            <a:endParaRPr lang="he-IL" sz="1000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תצפית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גדוד האיסוף הפיקודי 414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"נשר" ("פסקל 6")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מזהה גם את המחבלים, מכריזה "פטיש חם" (שם קוד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 להפעלת הכוחות בעת אירוע פח"ע)</a:t>
            </a:r>
            <a:r>
              <a:rPr lang="he-IL" sz="1600" dirty="0" smtClean="0"/>
              <a:t>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ומכווינה גם היא כוחות לאזור.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1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latin typeface="David" pitchFamily="34" charset="-79"/>
                <a:cs typeface="David" pitchFamily="34" charset="-79"/>
              </a:rPr>
              <a:t> ספינת "הדבורה" 834 מתחילה לבצע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ירי מתותח ה"טייפון" לעבר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המחבלים,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לאחר שהוכוונה ע"י </a:t>
            </a:r>
            <a:r>
              <a:rPr lang="he-IL" sz="1600" dirty="0" err="1" smtClean="0">
                <a:latin typeface="David" pitchFamily="34" charset="-79"/>
                <a:cs typeface="David" pitchFamily="34" charset="-79"/>
              </a:rPr>
              <a:t>הבק"שיות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600" dirty="0" err="1" smtClean="0">
                <a:latin typeface="David" pitchFamily="34" charset="-79"/>
                <a:cs typeface="David" pitchFamily="34" charset="-79"/>
              </a:rPr>
              <a:t>במש"א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16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86322"/>
            <a:ext cx="1857388" cy="13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6162280"/>
            <a:ext cx="27860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לחצו על התמונה לצפייה בסרטון</a:t>
            </a:r>
            <a:endParaRPr lang="he-IL" sz="1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rot="10800000">
            <a:off x="3000364" y="5500702"/>
            <a:ext cx="642942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500043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מהלך האירוע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571612"/>
            <a:ext cx="8572560" cy="51244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טנקי מרכבה מגדוד 46/401 מגיעים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לשטח והמחבלים זורקים רימונים וחגורות נפץ לעבר הטנק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הראשון. אחד המחבלים מנצל את עצירתו של הטנק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ומניח חגורת נפץ על הטנק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– דבר הגורם לו 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פגיעה קלה.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700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לאחר שלא מצליחים להגיע או לפגוע ביעד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ישראלי,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פונים ארבעת המחבלים מערבה לעבר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   הים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700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מחבל אחד נפגע מירי הטנק ונהרג במקום.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מזל"ט מסוג "זיק" המוכוון ע"י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הבק"שיות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פוגע והורג מחבל שני. ירי משתי ספינות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"הדבורה", 835 ו-834, הורג את שני המחבלים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 הנותרים.</a:t>
            </a:r>
          </a:p>
        </p:txBody>
      </p:sp>
      <p:sp>
        <p:nvSpPr>
          <p:cNvPr id="7" name="מלבן 6"/>
          <p:cNvSpPr/>
          <p:nvPr/>
        </p:nvSpPr>
        <p:spPr>
          <a:xfrm>
            <a:off x="1428728" y="1142984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המשך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3477" t="17579" r="13867" b="9911"/>
          <a:stretch>
            <a:fillRect/>
          </a:stretch>
        </p:blipFill>
        <p:spPr bwMode="auto">
          <a:xfrm>
            <a:off x="142844" y="2786058"/>
            <a:ext cx="44738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4b74278-1420-4dcd-869c-16370e1908a6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תמונה" ma:contentTypeID="0x0101020029A608BB81C961428B244BF795314848" ma:contentTypeVersion="0" ma:contentTypeDescription="טען תמונה או צילום." ma:contentTypeScope="" ma:versionID="63c8441e0d57ae461a94a0aa76aebe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06b2e1fc24ea162f0a9447124714a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רוחב תמונה" ma:internalName="ImageWidth" ma:readOnly="true">
      <xsd:simpleType>
        <xsd:restriction base="dms:Unknown"/>
      </xsd:simpleType>
    </xsd:element>
    <xsd:element name="ImageHeight" ma:index="8" nillable="true" ma:displayName="גובה תמונה" ma:internalName="ImageHeight" ma:readOnly="true">
      <xsd:simpleType>
        <xsd:restriction base="dms:Unknown"/>
      </xsd:simpleType>
    </xsd:element>
    <xsd:element name="ImageCreateDate" ma:index="9" nillable="true" ma:displayName="ת. צילום" ma:description="" ma:format="DateTime" ma:hidden="true" ma:internalName="ImageCreateDate">
      <xsd:simpleType>
        <xsd:restriction base="dms:DateTime"/>
      </xsd:simpleType>
    </xsd:element>
    <xsd:element name="Description" ma:index="10" nillable="true" ma:displayName="תיאור" ma:description="משמש כטקסט חלופי עבור התמונה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כתובת URL של תמונת תצוגה מקדימה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סוג תוכן"/>
        <xsd:element ref="dc:title" minOccurs="0" maxOccurs="1" ma:index="6" ma:displayName="כותרת"/>
        <xsd:element ref="dc:subject" minOccurs="0" maxOccurs="1"/>
        <xsd:element ref="dc:description" minOccurs="0" maxOccurs="1"/>
        <xsd:element name="keywords" minOccurs="0" maxOccurs="1" type="xsd:string" ma:index="14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AA980-9E11-41C9-B6B4-ED537654584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F933C1B-10FE-4EF1-8D06-3E610605CC5E}"/>
</file>

<file path=customXml/itemProps3.xml><?xml version="1.0" encoding="utf-8"?>
<ds:datastoreItem xmlns:ds="http://schemas.openxmlformats.org/officeDocument/2006/customXml" ds:itemID="{B73B6756-3472-47FC-8B4C-485D0E4EE678}">
  <ds:schemaRefs>
    <ds:schemaRef ds:uri="http://purl.org/dc/terms/"/>
    <ds:schemaRef ds:uri="http://purl.org/dc/dcmitype/"/>
    <ds:schemaRef ds:uri="798e68f7-6e8d-474c-9618-b3b16bbb75fa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1C1B5FF-CEA2-4E4E-9818-7FE94DEBA1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16145</TotalTime>
  <Words>1100</Words>
  <Application>Microsoft Office PowerPoint</Application>
  <PresentationFormat>‫הצגה על המסך (4:3)</PresentationFormat>
  <Paragraphs>187</Paragraphs>
  <Slides>12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Aharoni</vt:lpstr>
      <vt:lpstr>Arial</vt:lpstr>
      <vt:lpstr>Broadway</vt:lpstr>
      <vt:lpstr>Calibri</vt:lpstr>
      <vt:lpstr>David</vt:lpstr>
      <vt:lpstr>Guttman David</vt:lpstr>
      <vt:lpstr>Times New Roman</vt:lpstr>
      <vt:lpstr>Wingdings</vt:lpstr>
      <vt:lpstr>ערכת נושא Office</vt:lpstr>
      <vt:lpstr>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מורשת קרב זיקים</dc:title>
  <dc:creator>s8118298</dc:creator>
  <cp:keywords/>
  <cp:lastModifiedBy>s8190757</cp:lastModifiedBy>
  <cp:revision>613</cp:revision>
  <dcterms:created xsi:type="dcterms:W3CDTF">2015-05-26T09:33:40Z</dcterms:created>
  <dcterms:modified xsi:type="dcterms:W3CDTF">2017-06-18T12:33:49Z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0x0101020029A608BB81C961428B244BF795314848</vt:lpwstr>
  </property>
  <property fmtid="{D5CDD505-2E9C-101B-9397-08002B2CF9AE}" pid="3" name="Order">
    <vt:r8>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vti_imgdate">
    <vt:lpwstr/>
  </property>
</Properties>
</file>