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3,600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ה-84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29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י"ז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14:30)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br>
              <a:rPr lang="en-US" sz="1000">
                <a:solidFill>
                  <a:schemeClr val="dk1"/>
                </a:solidFill>
                <a:latin typeface="Assistant"/>
                <a:ea typeface="Assistant"/>
                <a:cs typeface="Assistant"/>
                <a:sym typeface="Assistant"/>
              </a:rPr>
            </a:br>
            <a:r>
              <a:rPr lang="en-US" sz="1200">
                <a:solidFill>
                  <a:schemeClr val="dk1"/>
                </a:solidFill>
                <a:latin typeface="Assistant"/>
                <a:ea typeface="Assistant"/>
                <a:cs typeface="Assistant"/>
                <a:sym typeface="Assistant"/>
              </a:rPr>
              <a:t> </a:t>
            </a:r>
            <a:endParaRPr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lang="en-US" sz="1200">
                <a:solidFill>
                  <a:schemeClr val="dk1"/>
                </a:solidFill>
                <a:latin typeface="Assistant"/>
                <a:ea typeface="Assistant"/>
                <a:cs typeface="Assistant"/>
                <a:sym typeface="Assistant"/>
              </a:rPr>
              <a:t> </a:t>
            </a:r>
            <a:r>
              <a:rPr b="1" lang="en-US" sz="1200">
                <a:solidFill>
                  <a:schemeClr val="dk1"/>
                </a:solidFill>
                <a:latin typeface="Assistant"/>
                <a:ea typeface="Assistant"/>
                <a:cs typeface="Assistant"/>
                <a:sym typeface="Assistant"/>
              </a:rPr>
              <a:t>"למעלה משמונים יום צה"ל פועל בכל הזירות בהגנה ובהתקפה. בתוך כך, חיל האוויר תוקף מטרות טרור, מבצע גיחות איסוף ופינוי פצועים תחת אש. כל התקפה למעוז חדש של חמאס מקבלת מעטפת אש מלאה מהאוויר ומהיבשה וכל כוח בשטח שדורש סיוע אווירי לכל משימה מקבל את כל המעטפת הנדרשת".</a:t>
            </a:r>
            <a:endParaRPr b="1" sz="8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רא"ל הרצי הלוי לבוגרות ובוגרי קורס טיס</a:t>
            </a:r>
            <a:endParaRPr b="1" sz="16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צק"ח 460 חיסלו עשרות מחבלים בהתקלויות שונות</a:t>
            </a:r>
            <a:r>
              <a:rPr lang="en-US" sz="1100">
                <a:solidFill>
                  <a:schemeClr val="dk1"/>
                </a:solidFill>
                <a:latin typeface="Assistant"/>
                <a:ea typeface="Assistant"/>
                <a:cs typeface="Assistant"/>
                <a:sym typeface="Assistant"/>
              </a:rPr>
              <a:t> ביממה האחרונה, בתקיפות מהאוויר וע"י ירי צליפה, מקלעים ומטנקים.</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צק"ח צנחנים</a:t>
            </a:r>
            <a:r>
              <a:rPr lang="en-US" sz="1100">
                <a:solidFill>
                  <a:schemeClr val="dk1"/>
                </a:solidFill>
                <a:latin typeface="Assistant"/>
                <a:ea typeface="Assistant"/>
                <a:cs typeface="Assistant"/>
                <a:sym typeface="Assistant"/>
              </a:rPr>
              <a:t> החלו אמש </a:t>
            </a:r>
            <a:r>
              <a:rPr b="1" lang="en-US" sz="1100">
                <a:solidFill>
                  <a:schemeClr val="dk1"/>
                </a:solidFill>
                <a:latin typeface="Assistant"/>
                <a:ea typeface="Assistant"/>
                <a:cs typeface="Assistant"/>
                <a:sym typeface="Assistant"/>
              </a:rPr>
              <a:t>בהתקפה להשמדת תשתיות טרור בעיר חאן יונס</a:t>
            </a:r>
            <a:r>
              <a:rPr lang="en-US" sz="1100">
                <a:solidFill>
                  <a:schemeClr val="dk1"/>
                </a:solidFill>
                <a:latin typeface="Assistant"/>
                <a:ea typeface="Assistant"/>
                <a:cs typeface="Assistant"/>
                <a:sym typeface="Assistant"/>
              </a:rPr>
              <a:t> במהלכה זיהו מחבל מוציא RPG מתוך פיר והשליכו מספר רימונים לעברו.</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צק"ח 7</a:t>
            </a:r>
            <a:r>
              <a:rPr lang="en-US" sz="1100">
                <a:solidFill>
                  <a:schemeClr val="dk1"/>
                </a:solidFill>
                <a:latin typeface="Assistant"/>
                <a:ea typeface="Assistant"/>
                <a:cs typeface="Assistant"/>
                <a:sym typeface="Assistant"/>
              </a:rPr>
              <a:t> זיהה בחאן יונס מחבל שהיה במרחק של כ-100 מטרים מהכוחות, הלוחמים הכווינו כלי טיס מאויש מרחוק שחיסל את המחבל. בנוסף, </a:t>
            </a:r>
            <a:r>
              <a:rPr b="1" lang="en-US" sz="1100">
                <a:solidFill>
                  <a:schemeClr val="dk1"/>
                </a:solidFill>
                <a:latin typeface="Assistant"/>
                <a:ea typeface="Assistant"/>
                <a:cs typeface="Assistant"/>
                <a:sym typeface="Assistant"/>
              </a:rPr>
              <a:t>הצק"ח איתר חוליית מחבלים שהתבצרה במבנה ומטוס קרב תקף את המבנה וחיסל את המחבלים.</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צק"ח 261 (בה"ד 1) סרקו בהכוונה מודיעינית בביתו של מחבל חמאס בג'באליה.</a:t>
            </a:r>
            <a:r>
              <a:rPr lang="en-US" sz="1100">
                <a:solidFill>
                  <a:schemeClr val="dk1"/>
                </a:solidFill>
                <a:latin typeface="Assistant"/>
                <a:ea typeface="Assistant"/>
                <a:cs typeface="Assistant"/>
                <a:sym typeface="Assistant"/>
              </a:rPr>
              <a:t> במהלך הסריקות אותרו בביתו תעודות הסמכה צבאיות של ארגון הטרור חמאס, אמל"ח, וחוברות למידה על צה"ל.</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צק"ח 5 תחת פיקוד אוגדת עזה, לצד כוחות שריון והנדסה, החלו את פעילותם במרחב ח'רבת אחזעה בדרום רצועת עזה,</a:t>
            </a:r>
            <a:r>
              <a:rPr lang="en-US" sz="1100">
                <a:solidFill>
                  <a:schemeClr val="dk1"/>
                </a:solidFill>
                <a:latin typeface="Assistant"/>
                <a:ea typeface="Assistant"/>
                <a:cs typeface="Assistant"/>
                <a:sym typeface="Assistant"/>
              </a:rPr>
              <a:t> משם יצאו מחבלי ארגון הטרור לחמאס למתקפה על ניר עוז ב-7 באוקטובר. הכוחות פועלים להשגת אחיזה מבצעית במרחב. עד כה הכוחות חיסלו מחבלים ותקפו מספר מטרות טרור משמעותיות, ביניהן פירי מנהרות, תוואי מנהור ועמדות שיגור נ"ט. פעילות זו הינה מוקד לחימה נוסף ועצים בו פועלים כוחות צה"ל.</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בשבוע האחרון </a:t>
            </a:r>
            <a:r>
              <a:rPr b="1" lang="en-US" sz="1100">
                <a:solidFill>
                  <a:schemeClr val="dk1"/>
                </a:solidFill>
                <a:latin typeface="Assistant"/>
                <a:ea typeface="Assistant"/>
                <a:cs typeface="Assistant"/>
                <a:sym typeface="Assistant"/>
              </a:rPr>
              <a:t>לוחמי צק"ח כפיר הצטרפו לכוחות אוגדה 98 הנלחמים במרחב חאן יונס</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במהלך פעילותם, הלוחמים חיסלו חוליות מחבלים בסיוע כוחות אש, אוויר ושריון</a:t>
            </a:r>
            <a:r>
              <a:rPr lang="en-US" sz="1100">
                <a:solidFill>
                  <a:schemeClr val="dk1"/>
                </a:solidFill>
                <a:latin typeface="Assistant"/>
                <a:ea typeface="Assistant"/>
                <a:cs typeface="Assistant"/>
                <a:sym typeface="Assistant"/>
              </a:rPr>
              <a:t>. בהכוונה מודיעינית, הלוחמים פשטו על עשרות בתי פעילים של ארגון הטרור חמאס, בהם נמצאו מטענים מוכנים לשימוש והשמידו מבנים ממולכדים.</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זוהו שיגורים משטח לבנון לעבר מספר מרחבים בצפון הארץ. </a:t>
            </a:r>
            <a:r>
              <a:rPr b="1" lang="en-US" sz="1100">
                <a:solidFill>
                  <a:schemeClr val="dk1"/>
                </a:solidFill>
                <a:latin typeface="Assistant"/>
                <a:ea typeface="Assistant"/>
                <a:cs typeface="Assistant"/>
                <a:sym typeface="Assistant"/>
              </a:rPr>
              <a:t>צה"ל תוקף את מקורות הירי. </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כוחות צה״ל</a:t>
            </a:r>
            <a:r>
              <a:rPr lang="en-US" sz="1100">
                <a:solidFill>
                  <a:schemeClr val="dk1"/>
                </a:solidFill>
                <a:latin typeface="Assistant"/>
                <a:ea typeface="Assistant"/>
                <a:cs typeface="Assistant"/>
                <a:sym typeface="Assistant"/>
              </a:rPr>
              <a:t> ביניהם מטוסי קרב של חיל האוויר, טנקים וירי ארטילרי </a:t>
            </a:r>
            <a:r>
              <a:rPr b="1" lang="en-US" sz="1100">
                <a:solidFill>
                  <a:schemeClr val="dk1"/>
                </a:solidFill>
                <a:latin typeface="Assistant"/>
                <a:ea typeface="Assistant"/>
                <a:cs typeface="Assistant"/>
                <a:sym typeface="Assistant"/>
              </a:rPr>
              <a:t>תוקפים תשתיות טרור ששימשו את חיזבאללה</a:t>
            </a:r>
            <a:r>
              <a:rPr lang="en-US" sz="1100">
                <a:solidFill>
                  <a:schemeClr val="dk1"/>
                </a:solidFill>
                <a:latin typeface="Assistant"/>
                <a:ea typeface="Assistant"/>
                <a:cs typeface="Assistant"/>
                <a:sym typeface="Assistant"/>
              </a:rPr>
              <a:t> בדרום לבנון. ממרחבים אלה בוצעו שיגורים רבים ממספר מוקדים לעבר שטח מדינת ישראל. בנוסף, מטוסי קרב של חיל האוויר תקפו לפני זמן קצר </a:t>
            </a:r>
            <a:r>
              <a:rPr b="1" lang="en-US" sz="1100">
                <a:solidFill>
                  <a:schemeClr val="dk1"/>
                </a:solidFill>
                <a:latin typeface="Assistant"/>
                <a:ea typeface="Assistant"/>
                <a:cs typeface="Assistant"/>
                <a:sym typeface="Assistant"/>
              </a:rPr>
              <a:t>מתחם צבאי של חיזבאללה</a:t>
            </a:r>
            <a:r>
              <a:rPr lang="en-US" sz="1100">
                <a:solidFill>
                  <a:schemeClr val="dk1"/>
                </a:solidFill>
                <a:latin typeface="Assistant"/>
                <a:ea typeface="Assistant"/>
                <a:cs typeface="Assistant"/>
                <a:sym typeface="Assistant"/>
              </a:rPr>
              <a:t> בתגובה לשיגורים שבוצעו לעבר שטח מדינת ישראל.</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צה״ל תקף חוליית מחבלים שניסתה לשגר טילי נ״ט לעבר שטח מדינת ישרא</a:t>
            </a:r>
            <a:r>
              <a:rPr lang="en-US" sz="1100">
                <a:solidFill>
                  <a:schemeClr val="dk1"/>
                </a:solidFill>
                <a:latin typeface="Assistant"/>
                <a:ea typeface="Assistant"/>
                <a:cs typeface="Assistant"/>
                <a:sym typeface="Assistant"/>
              </a:rPr>
              <a:t>ל. כמו כן, נתקפה חולייה ששהתה בתוך מבנה ממנו בוצעו שיגורים לעבר שטח מדינת ישראל.</a:t>
            </a:r>
            <a:endParaRPr sz="1450">
              <a:solidFill>
                <a:schemeClr val="dk1"/>
              </a:solidFill>
              <a:highlight>
                <a:srgbClr val="F1F6FB"/>
              </a:highlight>
            </a:endParaRPr>
          </a:p>
          <a:p>
            <a:pPr indent="0" lvl="0" marL="0" marR="0" rtl="1"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b="1" lang="en-US" sz="1100">
                <a:solidFill>
                  <a:schemeClr val="dk1"/>
                </a:solidFill>
                <a:latin typeface="Assistant"/>
                <a:ea typeface="Assistant"/>
                <a:cs typeface="Assistant"/>
                <a:sym typeface="Assistant"/>
              </a:rPr>
              <a:t>כוחות צה"ל, שב"כ ומג"ב עצרו במהלך הלילה 12 מבוקשים</a:t>
            </a:r>
            <a:r>
              <a:rPr lang="en-US" sz="1100">
                <a:solidFill>
                  <a:schemeClr val="dk1"/>
                </a:solidFill>
                <a:latin typeface="Assistant"/>
                <a:ea typeface="Assistant"/>
                <a:cs typeface="Assistant"/>
                <a:sym typeface="Assistant"/>
              </a:rPr>
              <a:t> ברחבי יהודה ושומרון ובחטיבת הבקעה והעמקים, שניים מתוכם משוייכים לארגון הטרור חמאס.</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Char char="●"/>
            </a:pPr>
            <a:r>
              <a:rPr lang="en-US" sz="1100">
                <a:solidFill>
                  <a:schemeClr val="dk1"/>
                </a:solidFill>
                <a:latin typeface="Assistant"/>
                <a:ea typeface="Assistant"/>
                <a:cs typeface="Assistant"/>
                <a:sym typeface="Assistant"/>
              </a:rPr>
              <a:t>בכפר צוריף שבחטיבת עציון</a:t>
            </a:r>
            <a:r>
              <a:rPr b="1" lang="en-US" sz="1100">
                <a:solidFill>
                  <a:schemeClr val="dk1"/>
                </a:solidFill>
                <a:latin typeface="Assistant"/>
                <a:ea typeface="Assistant"/>
                <a:cs typeface="Assistant"/>
                <a:sym typeface="Assistant"/>
              </a:rPr>
              <a:t> עצרו הלוחמים שלושה מבוקשים והחרימו כספי טרור</a:t>
            </a:r>
            <a:r>
              <a:rPr lang="en-US" sz="1100">
                <a:solidFill>
                  <a:schemeClr val="dk1"/>
                </a:solidFill>
                <a:latin typeface="Assistant"/>
                <a:ea typeface="Assistant"/>
                <a:cs typeface="Assistant"/>
                <a:sym typeface="Assistant"/>
              </a:rPr>
              <a:t>, בכפר דורא שבחטיבת יהודה </a:t>
            </a:r>
            <a:r>
              <a:rPr b="1" lang="en-US" sz="1100">
                <a:solidFill>
                  <a:schemeClr val="dk1"/>
                </a:solidFill>
                <a:latin typeface="Assistant"/>
                <a:ea typeface="Assistant"/>
                <a:cs typeface="Assistant"/>
                <a:sym typeface="Assistant"/>
              </a:rPr>
              <a:t>איתרו הלוחמים והחרימו אמל"ח.</a:t>
            </a:r>
            <a:endParaRPr b="1"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Char char="●"/>
            </a:pPr>
            <a:r>
              <a:rPr b="1" lang="en-US" sz="1100">
                <a:solidFill>
                  <a:schemeClr val="dk1"/>
                </a:solidFill>
                <a:latin typeface="Assistant"/>
                <a:ea typeface="Assistant"/>
                <a:cs typeface="Assistant"/>
                <a:sym typeface="Assistant"/>
              </a:rPr>
              <a:t>במחנה הפליטים 'פרעה' עצרו הכוחות שני מבוקשים, הפעילות במחנה הפליטים נמשכת</a:t>
            </a:r>
            <a:r>
              <a:rPr lang="en-US"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פיגוע דריסה אירע סמוך לעמדה צבאית ליד צומת אדוריים שבחטיבת יהודה. </a:t>
            </a:r>
            <a:r>
              <a:rPr b="1" lang="en-US" sz="1100">
                <a:solidFill>
                  <a:schemeClr val="dk1"/>
                </a:solidFill>
                <a:latin typeface="Assistant"/>
                <a:ea typeface="Assistant"/>
                <a:cs typeface="Assistant"/>
                <a:sym typeface="Assistant"/>
              </a:rPr>
              <a:t>לוחמי צה"ל שפעלו במרחב נטרלו את המחבל. כוחות צה"ל מתגברים במרחב.</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50">
              <a:solidFill>
                <a:schemeClr val="dk1"/>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