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4%D7%99%D7%A2%D7%A8%D7%9B%D7%95%D7%AA-%D7%A7%D7%9C%D7%99%D7%98%D7%AA-%D7%97%D7%98%D7%95%D7%A4%D7%99%D7%9D-%D7%A6%D7%94-%D7%9C-%D7%A9%D7%91%D7%99%D7%9D-%D7%A2%D7%96%D7%94-%D7%9E%D7%9C%D7%97%D7%9E%D7%94-%D7%9E%D7%A9%D7%A4%D7%97%D7%95%D7%AA-%D7%A8%D7%90%D7%A9-%D7%94%D7%9E%D7%9E%D7%A9%D7%9C%D7%9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3893" y="4952963"/>
            <a:ext cx="1440667" cy="1321056"/>
            <a:chOff x="0" y="0"/>
            <a:chExt cx="516303" cy="473437"/>
          </a:xfrm>
        </p:grpSpPr>
        <p:sp>
          <p:nvSpPr>
            <p:cNvPr id="85" name="Google Shape;85;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 y="5"/>
              <a:ext cx="516300" cy="473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7</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87" name="Google Shape;87;p13"/>
          <p:cNvGrpSpPr/>
          <p:nvPr/>
        </p:nvGrpSpPr>
        <p:grpSpPr>
          <a:xfrm>
            <a:off x="5873900" y="7899875"/>
            <a:ext cx="1440660" cy="1148511"/>
            <a:chOff x="3" y="0"/>
            <a:chExt cx="516300" cy="411600"/>
          </a:xfrm>
        </p:grpSpPr>
        <p:sp>
          <p:nvSpPr>
            <p:cNvPr id="88" name="Google Shape;88;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sp>
        <p:nvSpPr>
          <p:cNvPr id="90" name="Google Shape;90;p13"/>
          <p:cNvSpPr txBox="1"/>
          <p:nvPr/>
        </p:nvSpPr>
        <p:spPr>
          <a:xfrm>
            <a:off x="5883950" y="9200776"/>
            <a:ext cx="1420500" cy="1148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95</a:t>
            </a:r>
            <a:r>
              <a:rPr b="1" lang="en-US" sz="3200">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nvGrpSpPr>
          <p:cNvPr id="91" name="Google Shape;91;p13"/>
          <p:cNvGrpSpPr/>
          <p:nvPr/>
        </p:nvGrpSpPr>
        <p:grpSpPr>
          <a:xfrm>
            <a:off x="5874043" y="3621596"/>
            <a:ext cx="1440382" cy="1178997"/>
            <a:chOff x="0" y="0"/>
            <a:chExt cx="516192" cy="422519"/>
          </a:xfrm>
        </p:grpSpPr>
        <p:sp>
          <p:nvSpPr>
            <p:cNvPr id="92" name="Google Shape;92;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4" name="Google Shape;94;p13"/>
          <p:cNvGrpSpPr/>
          <p:nvPr/>
        </p:nvGrpSpPr>
        <p:grpSpPr>
          <a:xfrm>
            <a:off x="5873893" y="6426250"/>
            <a:ext cx="1440667" cy="1321226"/>
            <a:chOff x="0" y="-61"/>
            <a:chExt cx="516303" cy="473498"/>
          </a:xfrm>
        </p:grpSpPr>
        <p:sp>
          <p:nvSpPr>
            <p:cNvPr id="95" name="Google Shape;95;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3" y="-61"/>
              <a:ext cx="516300" cy="473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400</a:t>
              </a:r>
              <a:endParaRPr b="1" sz="1300">
                <a:latin typeface="Assistant"/>
                <a:ea typeface="Assistant"/>
                <a:cs typeface="Assistant"/>
                <a:sym typeface="Assistant"/>
              </a:endParaRPr>
            </a:p>
            <a:p>
              <a:pPr indent="0" lvl="0" marL="0" marR="0" rtl="1" algn="ctr">
                <a:lnSpc>
                  <a:spcPct val="91000"/>
                </a:lnSpc>
                <a:spcBef>
                  <a:spcPts val="0"/>
                </a:spcBef>
                <a:spcAft>
                  <a:spcPts val="0"/>
                </a:spcAft>
                <a:buNone/>
              </a:pPr>
              <a:r>
                <a:rPr lang="en-US" sz="1300">
                  <a:solidFill>
                    <a:srgbClr val="FFFFFF"/>
                  </a:solidFill>
                  <a:latin typeface="Assistant"/>
                  <a:ea typeface="Assistant"/>
                  <a:cs typeface="Assistant"/>
                  <a:sym typeface="Assistant"/>
                </a:rPr>
                <a:t>פירי מנהרות הושמדו מתחילת הלחימה</a:t>
              </a:r>
              <a:endParaRPr sz="1300">
                <a:latin typeface="Assistant"/>
                <a:ea typeface="Assistant"/>
                <a:cs typeface="Assistant"/>
                <a:sym typeface="Assistant"/>
              </a:endParaRPr>
            </a:p>
          </p:txBody>
        </p:sp>
      </p:grpSp>
      <p:sp>
        <p:nvSpPr>
          <p:cNvPr id="97" name="Google Shape;97;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b="1" lang="en-US" sz="2800">
                <a:solidFill>
                  <a:srgbClr val="066B57"/>
                </a:solidFill>
                <a:latin typeface="Assistant"/>
                <a:ea typeface="Assistant"/>
                <a:cs typeface="Assistant"/>
                <a:sym typeface="Assistant"/>
              </a:rPr>
              <a:t>היום ה-49 ללחימה</a:t>
            </a:r>
            <a:endParaRPr b="1" sz="1000">
              <a:latin typeface="Assistant"/>
              <a:ea typeface="Assistant"/>
              <a:cs typeface="Assistant"/>
              <a:sym typeface="Assistant"/>
            </a:endParaRPr>
          </a:p>
        </p:txBody>
      </p:sp>
      <p:grpSp>
        <p:nvGrpSpPr>
          <p:cNvPr id="98" name="Google Shape;98;p13"/>
          <p:cNvGrpSpPr/>
          <p:nvPr/>
        </p:nvGrpSpPr>
        <p:grpSpPr>
          <a:xfrm>
            <a:off x="5748648" y="2479350"/>
            <a:ext cx="1671715" cy="866408"/>
            <a:chOff x="0" y="-4"/>
            <a:chExt cx="599105" cy="310501"/>
          </a:xfrm>
        </p:grpSpPr>
        <p:sp>
          <p:nvSpPr>
            <p:cNvPr id="99" name="Google Shape;99;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24</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יא'</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14:00)</a:t>
              </a:r>
              <a:endParaRPr b="1" sz="1000">
                <a:solidFill>
                  <a:srgbClr val="FFFFFF"/>
                </a:solidFill>
                <a:latin typeface="Assistant"/>
                <a:ea typeface="Assistant"/>
                <a:cs typeface="Assistant"/>
                <a:sym typeface="Assistant"/>
              </a:endParaRPr>
            </a:p>
          </p:txBody>
        </p:sp>
      </p:grpSp>
      <p:sp>
        <p:nvSpPr>
          <p:cNvPr id="101" name="Google Shape;101;p13"/>
          <p:cNvSpPr txBox="1"/>
          <p:nvPr/>
        </p:nvSpPr>
        <p:spPr>
          <a:xfrm>
            <a:off x="134625" y="952900"/>
            <a:ext cx="5403600" cy="94527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800">
                <a:solidFill>
                  <a:schemeClr val="lt1"/>
                </a:solidFill>
                <a:latin typeface="Assistant"/>
                <a:ea typeface="Assistant"/>
                <a:cs typeface="Assistant"/>
                <a:sym typeface="Assistant"/>
              </a:rPr>
              <a:t>השבוע השביעי למלחמה</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a:solidFill>
                <a:srgbClr val="FF0000"/>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השלים את </a:t>
            </a:r>
            <a:r>
              <a:rPr lang="en-US" sz="1100">
                <a:solidFill>
                  <a:schemeClr val="dk1"/>
                </a:solidFill>
                <a:uFill>
                  <a:noFill/>
                </a:uFill>
                <a:latin typeface="Assistant"/>
                <a:ea typeface="Assistant"/>
                <a:cs typeface="Assistant"/>
                <a:sym typeface="Assistant"/>
                <a:hlinkClick r:id="rId4">
                  <a:extLst>
                    <a:ext uri="{A12FA001-AC4F-418D-AE19-62706E023703}">
                      <ahyp:hlinkClr val="tx"/>
                    </a:ext>
                  </a:extLst>
                </a:hlinkClick>
              </a:rPr>
              <a:t>ההיערכות לקליטת החטופים</a:t>
            </a:r>
            <a:r>
              <a:rPr lang="en-US" sz="1100">
                <a:solidFill>
                  <a:schemeClr val="dk1"/>
                </a:solidFill>
                <a:latin typeface="Assistant"/>
                <a:ea typeface="Assistant"/>
                <a:cs typeface="Assistant"/>
                <a:sym typeface="Assistant"/>
              </a:rPr>
              <a:t> השבים ארצה משטח רצועת עזה. צה"ל בשיתוף משרדי הממשלה וארגוני הביטחון, גיבשו הליך לקליטה מהירה של השבים, תוך מתן ליווי נדרש. במסגרת ההיערכות, צה"ל הקים והכשיר נקודות קליטה ראשוניות, בהן תסופק מעטפת רפואית באם תדרש וליווי. לאחר מכן, השבים ימשיכו לבתי החולים שם יפגשו עם משפחותיהם.</a:t>
            </a:r>
            <a:endParaRPr i="1" sz="1350">
              <a:solidFill>
                <a:srgbClr val="30323F"/>
              </a:solidFill>
              <a:highlight>
                <a:srgbClr val="F1F6FB"/>
              </a:highligh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פעולתו הנחושה של צה"ל במסגרת התמרון הקרקעי הפעילה לחץ גדול על חמאס ותמכה את התנאים לעסקה. צה"ל חותר להשלים את המשימה בה החל, להכריע את האויב ולשחרר את כלל החטופים.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יתאים את פעולותיו להנחיות הדרג המדיני במסגרת המתווה להשבת החטופים. לפנינו עוד דרך ארוכה עד למימוש מטרות המלחמה ונוסיף להילחם ברצועת עזה ככל שיידרש.</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ביממה האחרונה, המשיכו כוחות צה״ל ביבשה, באוויר ובים להשמיד מטרות טרור ולפעול לאיתור וסריקת מבנים חשודים תוך התקלות עם מחבלים, הכוחות השמידו תוואי מנהרות שזוהו.</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אמש, צה"ל, בהכוונה מודיעינית של זרוע הים, אמ"ן ושב"כ, חיסל באמצעות מטוסי קרב את ראש הכוח הימי של חמאס בחאן יונס ומחבל נוסף מהכוח הימי של הארגון.</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השלימו את הערכותם המבצעית בקווי ההפוגה ברצועת עזה. כוחות צה"ל בפיקוד אוגדה 36 והשתתפות כוחות מיוחדים מיחידת יהל"ם השמידו תוואי מנהרות תת קרקעיות ומספר פירי מנהרות במרחב בית החולים שיפא.</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מטוסי קרב תקפו מטרות טרור של חיזבאללה בשטח לבנון. במסגרת התקיפה, תקפו הכוחות והשמידו עמדות שיגור מהן בוצע ירי לעבר שטח הארץ בימים האחרונים ואתרים צבאיים מהם פעלו מחבלי הארגון. כמו כן, יורטו מספר שיגורים שחצו משטח לבנון לעבר מרחבים שונים בצפון הארץ. כוחות צה"ל תקפו את מקורות הירי.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אמש, בכפר רומנה שעל יד ג'נין, הרסו כוחות צה"ל את בית המחבל שביצע את פיגוע הירי בתל אביב, בחודש אוגוסט 2023 בו נרצח סייר הבטחון העירוני חן אמיר ז"ל.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בפעילות משותפת של צה״ל ושב״כ חוסל מחבל חמוש אשר גייס חולייה צבאית וביצע מספר פיגועי ירי.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הרחיבו את פעילותם </a:t>
            </a:r>
            <a:r>
              <a:rPr b="1" lang="en-US" sz="1100">
                <a:solidFill>
                  <a:schemeClr val="dk1"/>
                </a:solidFill>
                <a:latin typeface="Assistant"/>
                <a:ea typeface="Assistant"/>
                <a:cs typeface="Assistant"/>
                <a:sym typeface="Assistant"/>
              </a:rPr>
              <a:t>ברצועת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מתנהלת בהתאם לתכנית פעולה סדורה ומשרתת את כלל מטרות המלחמה.</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הגיב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כ-1,950 מבוקשים, מתוכם כ-1,100 מהם המשוייכים לארגון הטרור חמאס. </a:t>
            </a:r>
            <a:endParaRPr b="1" sz="1100">
              <a:solidFill>
                <a:schemeClr val="dk1"/>
              </a:solidFill>
              <a:latin typeface="Assistant"/>
              <a:ea typeface="Assistant"/>
              <a:cs typeface="Assistant"/>
              <a:sym typeface="Assistant"/>
            </a:endParaRPr>
          </a:p>
        </p:txBody>
      </p:sp>
      <p:sp>
        <p:nvSpPr>
          <p:cNvPr id="102" name="Google Shape;102;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ל-24</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14:00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