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9907200" cx="6858000"/>
  <p:notesSz cx="6858000" cy="9144000"/>
  <p:embeddedFontLst>
    <p:embeddedFont>
      <p:font typeface="Assistant"/>
      <p:regular r:id="rId6"/>
      <p:bold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font" Target="fonts/Assistant-regular.fntdata"/><Relationship Id="rId7"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4170"/>
            <a:ext cx="6390300" cy="39537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8976"/>
            <a:ext cx="6390300" cy="152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30573"/>
            <a:ext cx="6390300" cy="3782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71687"/>
            <a:ext cx="6390300" cy="2505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2880"/>
            <a:ext cx="6390300" cy="162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850"/>
            <a:ext cx="6390300" cy="6580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9850"/>
            <a:ext cx="3000000" cy="6580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7189"/>
            <a:ext cx="6390300" cy="1103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70174"/>
            <a:ext cx="2106000" cy="14556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6591"/>
            <a:ext cx="2106000" cy="6123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7061"/>
            <a:ext cx="4776000" cy="78795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5291"/>
            <a:ext cx="3033900" cy="2855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9169"/>
            <a:ext cx="3033900" cy="237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684"/>
            <a:ext cx="2877900" cy="71175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8761"/>
            <a:ext cx="4499100" cy="116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82098"/>
            <a:ext cx="411600" cy="75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92550" y="2759825"/>
            <a:ext cx="6072900" cy="6818400"/>
          </a:xfrm>
          <a:prstGeom prst="rect">
            <a:avLst/>
          </a:prstGeom>
          <a:noFill/>
          <a:ln>
            <a:noFill/>
          </a:ln>
        </p:spPr>
        <p:txBody>
          <a:bodyPr anchorCtr="0" anchor="t" bIns="91425" lIns="91425" spcFirstLastPara="1" rIns="91425" wrap="square" tIns="91425">
            <a:spAutoFit/>
          </a:bodyPr>
          <a:lstStyle/>
          <a:p>
            <a:pPr indent="0" lvl="0" marL="0" rtl="1" algn="r">
              <a:lnSpc>
                <a:spcPct val="115000"/>
              </a:lnSpc>
              <a:spcBef>
                <a:spcPts val="0"/>
              </a:spcBef>
              <a:spcAft>
                <a:spcPts val="0"/>
              </a:spcAft>
              <a:buNone/>
            </a:pPr>
            <a:r>
              <a:t/>
            </a:r>
            <a:endParaRPr b="1" sz="1200" u="sng">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GB" sz="1100" u="sng">
                <a:solidFill>
                  <a:schemeClr val="dk1"/>
                </a:solidFill>
                <a:latin typeface="Assistant"/>
                <a:ea typeface="Assistant"/>
                <a:cs typeface="Assistant"/>
                <a:sym typeface="Assistant"/>
              </a:rPr>
              <a:t>ה- 20 באוקטובר, ה בחשוון התשפ״ד (מעודכן לשעה 14:15):</a:t>
            </a:r>
            <a:endParaRPr b="1" sz="1100" u="sng">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תקף במהלך הלילה יותר מ-100 מטרות מבצעיות של </a:t>
            </a:r>
            <a:r>
              <a:rPr b="1" lang="en-GB" sz="1100">
                <a:solidFill>
                  <a:schemeClr val="dk1"/>
                </a:solidFill>
                <a:latin typeface="Assistant"/>
                <a:ea typeface="Assistant"/>
                <a:cs typeface="Assistant"/>
                <a:sym typeface="Assistant"/>
              </a:rPr>
              <a:t>ארגוני הטרור ברצועת עזה</a:t>
            </a:r>
            <a:r>
              <a:rPr lang="en-GB" sz="1100">
                <a:solidFill>
                  <a:schemeClr val="dk1"/>
                </a:solidFill>
                <a:latin typeface="Assistant"/>
                <a:ea typeface="Assistant"/>
                <a:cs typeface="Assistant"/>
                <a:sym typeface="Assistant"/>
              </a:rPr>
              <a:t>, ובהם פירי מנהרות, מחסני אמצעי לחימה ומפקדות צבאיות. בנוסף, חיסל חוליה מ"הכוח האווירי" של חמאס.</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חיסל במהלך הלילה מחבל </a:t>
            </a:r>
            <a:r>
              <a:rPr b="1" lang="en-GB" sz="1100">
                <a:solidFill>
                  <a:schemeClr val="dk1"/>
                </a:solidFill>
                <a:latin typeface="Assistant"/>
                <a:ea typeface="Assistant"/>
                <a:cs typeface="Assistant"/>
                <a:sym typeface="Assistant"/>
              </a:rPr>
              <a:t>בשטח לבנון</a:t>
            </a:r>
            <a:r>
              <a:rPr lang="en-GB" sz="1100">
                <a:solidFill>
                  <a:schemeClr val="dk1"/>
                </a:solidFill>
                <a:latin typeface="Assistant"/>
                <a:ea typeface="Assistant"/>
                <a:cs typeface="Assistant"/>
                <a:sym typeface="Assistant"/>
              </a:rPr>
              <a:t> באמצעות כלי טיס מאויש מרחוק. כמו כן, הצבא תקף כמה תשתיות צבאיות של חיזבאללה בתגובה לשיגורים שבוצעו אמש לשטח ישראל. </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בוצע ירי לעבר כוח צה"ל שפעל במרחב ישוב מרגליות, </a:t>
            </a:r>
            <a:r>
              <a:rPr lang="en-GB" sz="1100">
                <a:solidFill>
                  <a:schemeClr val="dk1"/>
                </a:solidFill>
                <a:latin typeface="Assistant"/>
                <a:ea typeface="Assistant"/>
                <a:cs typeface="Assistant"/>
                <a:sym typeface="Assistant"/>
              </a:rPr>
              <a:t>הלוחמים הגיבו בירי. כוחות צה"ל סורקים כעת במרחב אחר חשודים.</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במהלך הלילה נ</a:t>
            </a:r>
            <a:r>
              <a:rPr lang="en-GB" sz="1100">
                <a:solidFill>
                  <a:schemeClr val="dk1"/>
                </a:solidFill>
                <a:latin typeface="Assistant"/>
                <a:ea typeface="Assistant"/>
                <a:cs typeface="Assistant"/>
                <a:sym typeface="Assistant"/>
              </a:rPr>
              <a:t>עצרו 60 מבוקשים ב</a:t>
            </a:r>
            <a:r>
              <a:rPr b="1" lang="en-GB" sz="1100">
                <a:solidFill>
                  <a:schemeClr val="dk1"/>
                </a:solidFill>
                <a:latin typeface="Assistant"/>
                <a:ea typeface="Assistant"/>
                <a:cs typeface="Assistant"/>
                <a:sym typeface="Assistant"/>
              </a:rPr>
              <a:t>יהודה ושומרון</a:t>
            </a:r>
            <a:r>
              <a:rPr lang="en-GB" sz="1100">
                <a:solidFill>
                  <a:schemeClr val="dk1"/>
                </a:solidFill>
                <a:latin typeface="Assistant"/>
                <a:ea typeface="Assistant"/>
                <a:cs typeface="Assistant"/>
                <a:sym typeface="Assistant"/>
              </a:rPr>
              <a:t>. 47 מתוכם הם פעילי חמאס.</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רשות החירום הלאומית במשרד הביטחון וצה"ל מודיעים על </a:t>
            </a:r>
            <a:r>
              <a:rPr b="1" lang="en-GB" sz="1100">
                <a:solidFill>
                  <a:schemeClr val="dk1"/>
                </a:solidFill>
                <a:latin typeface="Assistant"/>
                <a:ea typeface="Assistant"/>
                <a:cs typeface="Assistant"/>
                <a:sym typeface="Assistant"/>
              </a:rPr>
              <a:t>הפעלת תוכנית להתפנות תושבי קריית שמונה</a:t>
            </a:r>
            <a:r>
              <a:rPr lang="en-GB" sz="1100">
                <a:solidFill>
                  <a:schemeClr val="dk1"/>
                </a:solidFill>
                <a:latin typeface="Assistant"/>
                <a:ea typeface="Assistant"/>
                <a:cs typeface="Assistant"/>
                <a:sym typeface="Assistant"/>
              </a:rPr>
              <a:t> לבתי הארחה במימון המדינה.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מדובר צה"ל נמסר: </a:t>
            </a:r>
            <a:r>
              <a:rPr b="1" lang="en-GB" sz="1100">
                <a:solidFill>
                  <a:schemeClr val="dk1"/>
                </a:solidFill>
                <a:latin typeface="Assistant"/>
                <a:ea typeface="Assistant"/>
                <a:cs typeface="Assistant"/>
                <a:sym typeface="Assistant"/>
              </a:rPr>
              <a:t>"צה"ל ממשיך להערך לשלב הבא - תמרון".</a:t>
            </a:r>
            <a:endParaRPr b="1" sz="1100">
              <a:solidFill>
                <a:schemeClr val="dk1"/>
              </a:solidFill>
              <a:latin typeface="Assistant"/>
              <a:ea typeface="Assistant"/>
              <a:cs typeface="Assistant"/>
              <a:sym typeface="Assistant"/>
            </a:endParaRPr>
          </a:p>
          <a:p>
            <a:pPr indent="0" lvl="0" marL="457200" rtl="1" algn="just">
              <a:lnSpc>
                <a:spcPct val="115000"/>
              </a:lnSpc>
              <a:spcBef>
                <a:spcPts val="80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800"/>
              </a:spcBef>
              <a:spcAft>
                <a:spcPts val="0"/>
              </a:spcAft>
              <a:buNone/>
            </a:pPr>
            <a:r>
              <a:rPr b="1" lang="en-GB" sz="1100" u="sng">
                <a:solidFill>
                  <a:schemeClr val="dk1"/>
                </a:solidFill>
                <a:latin typeface="Assistant"/>
                <a:ea typeface="Assistant"/>
                <a:cs typeface="Assistant"/>
                <a:sym typeface="Assistant"/>
              </a:rPr>
              <a:t>סיכום השבוע השני למלחמה:</a:t>
            </a:r>
            <a:endParaRPr sz="1100">
              <a:solidFill>
                <a:schemeClr val="dk1"/>
              </a:solidFill>
              <a:latin typeface="Assistant"/>
              <a:ea typeface="Assistant"/>
              <a:cs typeface="Assistant"/>
              <a:sym typeface="Assistant"/>
            </a:endParaRPr>
          </a:p>
          <a:p>
            <a:pPr indent="-298450" lvl="0" marL="269999" rtl="1" algn="just">
              <a:lnSpc>
                <a:spcPct val="115000"/>
              </a:lnSpc>
              <a:spcBef>
                <a:spcPts val="80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תוקף בעוצמה </a:t>
            </a:r>
            <a:r>
              <a:rPr b="1" lang="en-GB" sz="1100">
                <a:solidFill>
                  <a:schemeClr val="dk1"/>
                </a:solidFill>
                <a:latin typeface="Assistant"/>
                <a:ea typeface="Assistant"/>
                <a:cs typeface="Assistant"/>
                <a:sym typeface="Assistant"/>
              </a:rPr>
              <a:t>ברצועת עזה,</a:t>
            </a:r>
            <a:r>
              <a:rPr lang="en-GB" sz="1100">
                <a:solidFill>
                  <a:schemeClr val="dk1"/>
                </a:solidFill>
                <a:latin typeface="Assistant"/>
                <a:ea typeface="Assistant"/>
                <a:cs typeface="Assistant"/>
                <a:sym typeface="Assistant"/>
              </a:rPr>
              <a:t> ו</a:t>
            </a:r>
            <a:r>
              <a:rPr b="1" lang="en-GB" sz="1100">
                <a:solidFill>
                  <a:schemeClr val="dk1"/>
                </a:solidFill>
                <a:latin typeface="Assistant"/>
                <a:ea typeface="Assistant"/>
                <a:cs typeface="Assistant"/>
                <a:sym typeface="Assistant"/>
              </a:rPr>
              <a:t>פגע אנושות בשלטון חמאס</a:t>
            </a:r>
            <a:r>
              <a:rPr lang="en-GB" sz="1100">
                <a:solidFill>
                  <a:schemeClr val="dk1"/>
                </a:solidFill>
                <a:latin typeface="Assistant"/>
                <a:ea typeface="Assistant"/>
                <a:cs typeface="Assistant"/>
                <a:sym typeface="Assistant"/>
              </a:rPr>
              <a:t> ובתשתיות הטרור שבנה. מפקדים בכירים רבים חוסלו.</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כוחות צה"ל ביצעו </a:t>
            </a:r>
            <a:r>
              <a:rPr b="1" lang="en-GB" sz="1100">
                <a:solidFill>
                  <a:schemeClr val="dk1"/>
                </a:solidFill>
                <a:latin typeface="Assistant"/>
                <a:ea typeface="Assistant"/>
                <a:cs typeface="Assistant"/>
                <a:sym typeface="Assistant"/>
              </a:rPr>
              <a:t>פשיטות מתוחמות וממוקדות לטובת סריקה ואיתור מידע אודות הנעדרים</a:t>
            </a:r>
            <a:r>
              <a:rPr lang="en-GB" sz="1100">
                <a:solidFill>
                  <a:schemeClr val="dk1"/>
                </a:solidFill>
                <a:latin typeface="Assistant"/>
                <a:ea typeface="Assistant"/>
                <a:cs typeface="Assistant"/>
                <a:sym typeface="Assistant"/>
              </a:rPr>
              <a:t>. מדובר צה"ל נמסר כי ישנם 203 חטופים ברצועת עזה, ומעל כ-100 נעדרים.</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ביום רביעי בערב, נפגע </a:t>
            </a:r>
            <a:r>
              <a:rPr b="1" lang="en-GB" sz="1100">
                <a:solidFill>
                  <a:schemeClr val="dk1"/>
                </a:solidFill>
                <a:latin typeface="Assistant"/>
                <a:ea typeface="Assistant"/>
                <a:cs typeface="Assistant"/>
                <a:sym typeface="Assistant"/>
              </a:rPr>
              <a:t>בית חולים במרכז עזה</a:t>
            </a:r>
            <a:r>
              <a:rPr lang="en-GB" sz="1100">
                <a:solidFill>
                  <a:schemeClr val="dk1"/>
                </a:solidFill>
                <a:latin typeface="Assistant"/>
                <a:ea typeface="Assistant"/>
                <a:cs typeface="Assistant"/>
                <a:sym typeface="Assistant"/>
              </a:rPr>
              <a:t>. מדובר צה״ל נמסר כי לאחר שערך תחקיר מקיף, המקור לפגיעה הינו ירי רקטי כושל של ארגון הג'יהאד האיסלאמי. צה״ל פרסם תיעוד מבית החולים לפני ואחרי השיגור הכושל כהוכחה שלא הייתה תקיפה ישראלית.</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באישור שר הביטחון יואב גלנט, הוחלט על הפעלת תוכנית ל</a:t>
            </a:r>
            <a:r>
              <a:rPr b="1" lang="en-GB" sz="1100">
                <a:solidFill>
                  <a:schemeClr val="dk1"/>
                </a:solidFill>
                <a:latin typeface="Assistant"/>
                <a:ea typeface="Assistant"/>
                <a:cs typeface="Assistant"/>
                <a:sym typeface="Assistant"/>
              </a:rPr>
              <a:t>פינוי יישובים בקרבת גבול הצפון.</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לאחר קריאתה של ישראל </a:t>
            </a:r>
            <a:r>
              <a:rPr b="1" lang="en-GB" sz="1100">
                <a:solidFill>
                  <a:schemeClr val="dk1"/>
                </a:solidFill>
                <a:latin typeface="Assistant"/>
                <a:ea typeface="Assistant"/>
                <a:cs typeface="Assistant"/>
                <a:sym typeface="Assistant"/>
              </a:rPr>
              <a:t>לתושבי עזה לנוע לעבר דרום הרצועה</a:t>
            </a:r>
            <a:r>
              <a:rPr lang="en-GB" sz="1100">
                <a:solidFill>
                  <a:schemeClr val="dk1"/>
                </a:solidFill>
                <a:latin typeface="Assistant"/>
                <a:ea typeface="Assistant"/>
                <a:cs typeface="Assistant"/>
                <a:sym typeface="Assistant"/>
              </a:rPr>
              <a:t>, כמיליון תושבים התפנו מבתיהם. לצד זאת, בצל מאמצי המדינה למנוע פגיעה בבלתי מעורבים, ארגון הטרור חמאס מנסה למנוע מתושבים להתפנות.</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צה"ל </a:t>
            </a:r>
            <a:r>
              <a:rPr b="1" lang="en-GB" sz="1100">
                <a:solidFill>
                  <a:schemeClr val="dk1"/>
                </a:solidFill>
                <a:latin typeface="Assistant"/>
                <a:ea typeface="Assistant"/>
                <a:cs typeface="Assistant"/>
                <a:sym typeface="Assistant"/>
              </a:rPr>
              <a:t>תוקף תשתיות טרור ומקורות ירי של חיזבאללה בלבנון. </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ביהודה ושומרון </a:t>
            </a:r>
            <a:r>
              <a:rPr lang="en-GB" sz="1100">
                <a:solidFill>
                  <a:schemeClr val="dk1"/>
                </a:solidFill>
                <a:latin typeface="Assistant"/>
                <a:ea typeface="Assistant"/>
                <a:cs typeface="Assistant"/>
                <a:sym typeface="Assistant"/>
              </a:rPr>
              <a:t>נעצרו עשרות מעורבים בטרור ומבוקשים.</a:t>
            </a:r>
            <a:endParaRPr b="1"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b="1" lang="en-GB" sz="1100">
                <a:solidFill>
                  <a:schemeClr val="dk1"/>
                </a:solidFill>
                <a:latin typeface="Assistant"/>
                <a:ea typeface="Assistant"/>
                <a:cs typeface="Assistant"/>
                <a:sym typeface="Assistant"/>
              </a:rPr>
              <a:t>נשיא ארה"ב ג'ו ביידן</a:t>
            </a:r>
            <a:r>
              <a:rPr lang="en-GB" sz="1100">
                <a:solidFill>
                  <a:schemeClr val="dk1"/>
                </a:solidFill>
                <a:latin typeface="Assistant"/>
                <a:ea typeface="Assistant"/>
                <a:cs typeface="Assistant"/>
                <a:sym typeface="Assistant"/>
              </a:rPr>
              <a:t> סיים את ביקורו בארץ בעוד הצהרה מחבקת והתחייב: "הפעם לא נעמוד מנגד, אתם לא לבד", על החטופים אמר: "מבטיח שאין סדר עדיפות גבוה יותר מאשר להחזיר את כולם" כמו כן הזהיר שוב את חיזבאללה מפני תקיפה.</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נרשמת תמיכה של </a:t>
            </a:r>
            <a:r>
              <a:rPr b="1" lang="en-GB" sz="1100">
                <a:solidFill>
                  <a:schemeClr val="dk1"/>
                </a:solidFill>
                <a:latin typeface="Assistant"/>
                <a:ea typeface="Assistant"/>
                <a:cs typeface="Assistant"/>
                <a:sym typeface="Assistant"/>
              </a:rPr>
              <a:t>מנהיגי העולם</a:t>
            </a:r>
            <a:r>
              <a:rPr lang="en-GB" sz="1100">
                <a:solidFill>
                  <a:schemeClr val="dk1"/>
                </a:solidFill>
                <a:latin typeface="Assistant"/>
                <a:ea typeface="Assistant"/>
                <a:cs typeface="Assistant"/>
                <a:sym typeface="Assistant"/>
              </a:rPr>
              <a:t> בישראל, וחלקם הגיע להביע תמיכה כאן בארץ.</a:t>
            </a:r>
            <a:endParaRPr sz="11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GB" sz="1100">
                <a:solidFill>
                  <a:schemeClr val="dk1"/>
                </a:solidFill>
                <a:latin typeface="Assistant"/>
                <a:ea typeface="Assistant"/>
                <a:cs typeface="Assistant"/>
                <a:sym typeface="Assistant"/>
              </a:rPr>
              <a:t>קהילות יהודיות רבות ברחבי העולם מפגינות תמיכה בישראל </a:t>
            </a:r>
            <a:r>
              <a:rPr b="1" lang="en-GB" sz="1100">
                <a:solidFill>
                  <a:schemeClr val="dk1"/>
                </a:solidFill>
                <a:latin typeface="Assistant"/>
                <a:ea typeface="Assistant"/>
                <a:cs typeface="Assistant"/>
                <a:sym typeface="Assistant"/>
              </a:rPr>
              <a:t>ומפעילות לחץ בין-לאומי כבד לשחרור החטופים בעזה.</a:t>
            </a:r>
            <a:endParaRPr sz="1100">
              <a:solidFill>
                <a:schemeClr val="dk1"/>
              </a:solidFill>
              <a:latin typeface="Assistant"/>
              <a:ea typeface="Assistant"/>
              <a:cs typeface="Assistant"/>
              <a:sym typeface="Assistant"/>
            </a:endParaRPr>
          </a:p>
        </p:txBody>
      </p:sp>
      <p:sp>
        <p:nvSpPr>
          <p:cNvPr id="55" name="Google Shape;55;p13"/>
          <p:cNvSpPr txBox="1"/>
          <p:nvPr/>
        </p:nvSpPr>
        <p:spPr>
          <a:xfrm>
            <a:off x="470850" y="1830225"/>
            <a:ext cx="6072900" cy="1018500"/>
          </a:xfrm>
          <a:prstGeom prst="rect">
            <a:avLst/>
          </a:prstGeom>
          <a:noFill/>
          <a:ln>
            <a:noFill/>
          </a:ln>
        </p:spPr>
        <p:txBody>
          <a:bodyPr anchorCtr="0" anchor="t" bIns="91425" lIns="91425" spcFirstLastPara="1" rIns="91425" wrap="square" tIns="91425">
            <a:spAutoFit/>
          </a:bodyPr>
          <a:lstStyle/>
          <a:p>
            <a:pPr indent="0" lvl="0" marL="74295" rtl="1" algn="r">
              <a:spcBef>
                <a:spcPts val="620"/>
              </a:spcBef>
              <a:spcAft>
                <a:spcPts val="0"/>
              </a:spcAft>
              <a:buNone/>
            </a:pPr>
            <a:r>
              <a:rPr b="1" lang="en-GB" sz="1300">
                <a:solidFill>
                  <a:srgbClr val="2F313E"/>
                </a:solidFill>
                <a:latin typeface="Assistant"/>
                <a:ea typeface="Assistant"/>
                <a:cs typeface="Assistant"/>
                <a:sym typeface="Assistant"/>
              </a:rPr>
              <a:t>המפקד,</a:t>
            </a:r>
            <a:endParaRPr sz="1300">
              <a:solidFill>
                <a:schemeClr val="dk1"/>
              </a:solidFill>
              <a:latin typeface="Assistant"/>
              <a:ea typeface="Assistant"/>
              <a:cs typeface="Assistant"/>
              <a:sym typeface="Assistant"/>
            </a:endParaRPr>
          </a:p>
          <a:p>
            <a:pPr indent="0" lvl="0" marL="74295" rtl="1" algn="just">
              <a:spcBef>
                <a:spcPts val="620"/>
              </a:spcBef>
              <a:spcAft>
                <a:spcPts val="0"/>
              </a:spcAft>
              <a:buNone/>
            </a:pPr>
            <a:r>
              <a:rPr lang="en-GB" sz="1200">
                <a:solidFill>
                  <a:schemeClr val="dk1"/>
                </a:solidFill>
                <a:latin typeface="Assistant"/>
                <a:ea typeface="Assistant"/>
                <a:cs typeface="Assistant"/>
                <a:sym typeface="Assistant"/>
              </a:rPr>
              <a:t>לפניך רצף האירועים המרכזיים עד כה, במטרה לסייע לך לעדכן את פקודיך בהתרחשויות ולהעמיק את תובנת המשימה שלהם. לשיח הפיקודי חשיבות רבה והשפעה עמוקה על חוסנה של המסגרת וחוזקתה, על רוח הלחימה ועל שימור תחושת המסוגלות והחוסן לאורך זמן.</a:t>
            </a:r>
            <a:endParaRPr sz="12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