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3893" y="4952963"/>
            <a:ext cx="1440667" cy="1321056"/>
            <a:chOff x="0" y="0"/>
            <a:chExt cx="516303" cy="473437"/>
          </a:xfrm>
        </p:grpSpPr>
        <p:sp>
          <p:nvSpPr>
            <p:cNvPr id="85" name="Google Shape;85;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 y="5"/>
              <a:ext cx="516300" cy="473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7</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87" name="Google Shape;87;p13"/>
          <p:cNvGrpSpPr/>
          <p:nvPr/>
        </p:nvGrpSpPr>
        <p:grpSpPr>
          <a:xfrm>
            <a:off x="5873900" y="7899875"/>
            <a:ext cx="1440660" cy="1148511"/>
            <a:chOff x="3" y="0"/>
            <a:chExt cx="516300" cy="411600"/>
          </a:xfrm>
        </p:grpSpPr>
        <p:sp>
          <p:nvSpPr>
            <p:cNvPr id="88" name="Google Shape;88;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sp>
        <p:nvSpPr>
          <p:cNvPr id="90" name="Google Shape;90;p13"/>
          <p:cNvSpPr txBox="1"/>
          <p:nvPr/>
        </p:nvSpPr>
        <p:spPr>
          <a:xfrm>
            <a:off x="5883950" y="9200776"/>
            <a:ext cx="1420500" cy="1148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800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nvGrpSpPr>
          <p:cNvPr id="91" name="Google Shape;91;p13"/>
          <p:cNvGrpSpPr/>
          <p:nvPr/>
        </p:nvGrpSpPr>
        <p:grpSpPr>
          <a:xfrm>
            <a:off x="5874043" y="3621596"/>
            <a:ext cx="1440382" cy="1178997"/>
            <a:chOff x="0" y="0"/>
            <a:chExt cx="516192" cy="422519"/>
          </a:xfrm>
        </p:grpSpPr>
        <p:sp>
          <p:nvSpPr>
            <p:cNvPr id="92" name="Google Shape;92;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4" name="Google Shape;94;p13"/>
          <p:cNvGrpSpPr/>
          <p:nvPr/>
        </p:nvGrpSpPr>
        <p:grpSpPr>
          <a:xfrm>
            <a:off x="5873893" y="6426250"/>
            <a:ext cx="1440667" cy="1321226"/>
            <a:chOff x="0" y="-61"/>
            <a:chExt cx="516303" cy="473498"/>
          </a:xfrm>
        </p:grpSpPr>
        <p:sp>
          <p:nvSpPr>
            <p:cNvPr id="95" name="Google Shape;95;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txBox="1"/>
            <p:nvPr/>
          </p:nvSpPr>
          <p:spPr>
            <a:xfrm>
              <a:off x="3" y="-61"/>
              <a:ext cx="516300" cy="473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400</a:t>
              </a:r>
              <a:endParaRPr b="1" sz="1300">
                <a:latin typeface="Assistant"/>
                <a:ea typeface="Assistant"/>
                <a:cs typeface="Assistant"/>
                <a:sym typeface="Assistant"/>
              </a:endParaRPr>
            </a:p>
            <a:p>
              <a:pPr indent="0" lvl="0" marL="0" marR="0" rtl="1" algn="ctr">
                <a:lnSpc>
                  <a:spcPct val="91000"/>
                </a:lnSpc>
                <a:spcBef>
                  <a:spcPts val="0"/>
                </a:spcBef>
                <a:spcAft>
                  <a:spcPts val="0"/>
                </a:spcAft>
                <a:buNone/>
              </a:pPr>
              <a:r>
                <a:rPr lang="en-US" sz="1300">
                  <a:solidFill>
                    <a:srgbClr val="FFFFFF"/>
                  </a:solidFill>
                  <a:latin typeface="Assistant"/>
                  <a:ea typeface="Assistant"/>
                  <a:cs typeface="Assistant"/>
                  <a:sym typeface="Assistant"/>
                </a:rPr>
                <a:t>פירי מנהרות הושמדו מתחילת הלחימה</a:t>
              </a:r>
              <a:endParaRPr sz="1300">
                <a:latin typeface="Assistant"/>
                <a:ea typeface="Assistant"/>
                <a:cs typeface="Assistant"/>
                <a:sym typeface="Assistant"/>
              </a:endParaRPr>
            </a:p>
          </p:txBody>
        </p:sp>
      </p:grpSp>
      <p:sp>
        <p:nvSpPr>
          <p:cNvPr id="97" name="Google Shape;97;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b="1" lang="en-US" sz="2800">
                <a:solidFill>
                  <a:srgbClr val="066B57"/>
                </a:solidFill>
                <a:latin typeface="Assistant"/>
                <a:ea typeface="Assistant"/>
                <a:cs typeface="Assistant"/>
                <a:sym typeface="Assistant"/>
              </a:rPr>
              <a:t>היום ה-47 ללחימה</a:t>
            </a:r>
            <a:endParaRPr b="1" sz="1000">
              <a:latin typeface="Assistant"/>
              <a:ea typeface="Assistant"/>
              <a:cs typeface="Assistant"/>
              <a:sym typeface="Assistant"/>
            </a:endParaRPr>
          </a:p>
        </p:txBody>
      </p:sp>
      <p:grpSp>
        <p:nvGrpSpPr>
          <p:cNvPr id="98" name="Google Shape;98;p13"/>
          <p:cNvGrpSpPr/>
          <p:nvPr/>
        </p:nvGrpSpPr>
        <p:grpSpPr>
          <a:xfrm>
            <a:off x="5748648" y="2479350"/>
            <a:ext cx="1671715" cy="866408"/>
            <a:chOff x="0" y="-4"/>
            <a:chExt cx="599105" cy="310501"/>
          </a:xfrm>
        </p:grpSpPr>
        <p:sp>
          <p:nvSpPr>
            <p:cNvPr id="99" name="Google Shape;99;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22</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ט'</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16:00)</a:t>
              </a:r>
              <a:endParaRPr b="1" sz="1000">
                <a:solidFill>
                  <a:srgbClr val="FFFFFF"/>
                </a:solidFill>
                <a:latin typeface="Assistant"/>
                <a:ea typeface="Assistant"/>
                <a:cs typeface="Assistant"/>
                <a:sym typeface="Assistant"/>
              </a:endParaRPr>
            </a:p>
          </p:txBody>
        </p:sp>
      </p:grpSp>
      <p:sp>
        <p:nvSpPr>
          <p:cNvPr id="101" name="Google Shape;101;p13"/>
          <p:cNvSpPr txBox="1"/>
          <p:nvPr/>
        </p:nvSpPr>
        <p:spPr>
          <a:xfrm>
            <a:off x="134625" y="952900"/>
            <a:ext cx="5403600" cy="94527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800">
                <a:solidFill>
                  <a:schemeClr val="lt1"/>
                </a:solidFill>
                <a:latin typeface="Assistant"/>
                <a:ea typeface="Assistant"/>
                <a:cs typeface="Assistant"/>
                <a:sym typeface="Assistant"/>
              </a:rPr>
              <a:t>השבוע השביעי למלחמה</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a:solidFill>
                <a:srgbClr val="FF0000"/>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לאחר שבועות של לחימה עזה בה השיג צה"ל הישגים מבצעיים רבים והפעיל לחץ על החמאס, החליט הדרג המדיני על מתווה במסגרתו ישוחררו חלק מהחטופים, בדגש על ילדים ואמותיהם, בתמורה להפוגה זמנית בלחימה ולשחרור פעילי ופעילות טרור הכלואים בישראל. במסגרת המתווה צפויים להשתחרר</a:t>
            </a:r>
            <a:r>
              <a:rPr b="1" lang="en-US" sz="1100">
                <a:solidFill>
                  <a:schemeClr val="dk1"/>
                </a:solidFill>
                <a:latin typeface="Assistant"/>
                <a:ea typeface="Assistant"/>
                <a:cs typeface="Assistant"/>
                <a:sym typeface="Assistant"/>
              </a:rPr>
              <a:t> כ-50 חטופים לאורך ארבעה ימים. </a:t>
            </a:r>
            <a:r>
              <a:rPr lang="en-US" sz="1100">
                <a:solidFill>
                  <a:schemeClr val="dk1"/>
                </a:solidFill>
                <a:latin typeface="Assistant"/>
                <a:ea typeface="Assistant"/>
                <a:cs typeface="Assistant"/>
                <a:sym typeface="Assistant"/>
              </a:rPr>
              <a:t>ייתכנו ימי הפוגה נוספים בתמורה לשחרור עוד חטופים.</a:t>
            </a:r>
            <a:endParaRPr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כוחות צה"ל ממשיכים לפעול בשטח הרצועה להשמדת תשתיות טרור, חיסול מחבלים ואיתור אמצעי לחימה. ביממה האחרונה, ביצעו כוחות מחטיבת גבעתי, חטיבה 261 וחטיבה 14 פשיטות רגליות באזור שכונת שייח זאייד ובמרחב בית חאנון. במהלך העולה התנהל קרב עם מחבלי חמאס, אותרו נקודות בהן הסתתרו מחבלים ואמצעי לחימה רבים. </a:t>
            </a:r>
            <a:endParaRPr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לצד זאת, לוחמי צוות הקרב של חטיבה 7 הכווינו את כוחות חיל האוויר למספר תקיפות בהן הושמדו תשתיות טרור מהן בוצע ירי לעבר כוחותינו וחוסלו מספר מחבלים.</a:t>
            </a:r>
            <a:endParaRPr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כחלק מהסיוע לכוחות היבשה, כוחות זרוע הים תקפו היום מספר מטרות, בהן: מבנה אזרחי ממנו ירו צלפים של חמאס לעבר הכוחות וכן תשתיות טרור שונות של חמאס שמוקמו בקו החוף.</a:t>
            </a:r>
            <a:endParaRPr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מטוסי קרב של צה"ל תקפו מספר מטרות טרור של חיזבאללה בשטח לבנון. בין המטרות שהותקפו, תשתיות טרור ואתר צבאי בו פעלו מחבלי הארגון.</a:t>
            </a:r>
            <a:endParaRPr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חיזבאללה הוסיף לירות לשטח ישראל. מערכות ההגנה האווירית יירטו בהצלחה את מרבית המטרות שכוונו לשטחים מיושבים. </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בפעילות משותפת של כוחות צה"ל, שב"כ ומג"ב, נעצרו הלילה 29 מבוקשים ברחבי יהודה ושומרון, שלושה מתוכם משויכים לחמאס. </a:t>
            </a:r>
            <a:endParaRPr sz="11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במבצע חטיבתי במחנה הפליטים נור א-שאמס הסמוך לטול כרם, פעלו יחידות צה״ל במילואים, לוט״ר ומג״ב לפירוק תשתיות טרור. כלי הנדסה חשפו מטענים מוכנים לשימוש מתחת ובצידי הכבישים, והלוחמים עצרו כעשרה מבוקשים והשמידו חמ״ל תצפית שעקב אחרי פעילות צה"ל.</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מרחיבים את פעילותם </a:t>
            </a:r>
            <a:r>
              <a:rPr b="1" lang="en-US" sz="1100">
                <a:solidFill>
                  <a:schemeClr val="dk1"/>
                </a:solidFill>
                <a:latin typeface="Assistant"/>
                <a:ea typeface="Assistant"/>
                <a:cs typeface="Assistant"/>
                <a:sym typeface="Assistant"/>
              </a:rPr>
              <a:t>בשטח 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מתנהלת בהתאם לתכנית פעולה סדורה ומשרתת את כלל מטרות המלחמה.</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  מתחילת המלחמה נעצרו באיו"ש כ-1,800 מבוקשים, מתוכם כ-1,050 מהם משויכים לארגון הטרור חמאס. </a:t>
            </a:r>
            <a:endParaRPr b="1" sz="1200">
              <a:solidFill>
                <a:schemeClr val="dk1"/>
              </a:solidFill>
              <a:latin typeface="Assistant"/>
              <a:ea typeface="Assistant"/>
              <a:cs typeface="Assistant"/>
              <a:sym typeface="Assistant"/>
            </a:endParaRPr>
          </a:p>
        </p:txBody>
      </p:sp>
      <p:sp>
        <p:nvSpPr>
          <p:cNvPr id="102" name="Google Shape;102;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ל-22</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16:00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