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3400" cx="7556500"/>
  <p:notesSz cx="6858000" cy="9144000"/>
  <p:embeddedFontLst>
    <p:embeddedFont>
      <p:font typeface="Assistant"/>
      <p:regular r:id="rId7"/>
      <p:bold r:id="rId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Assistant-regular.fntdata"/><Relationship Id="rId8" Type="http://schemas.openxmlformats.org/officeDocument/2006/relationships/font" Target="fonts/Assistan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5874198" y="9215950"/>
            <a:ext cx="1430345" cy="1178665"/>
            <a:chOff x="-354205" y="202558"/>
            <a:chExt cx="512595" cy="422400"/>
          </a:xfrm>
        </p:grpSpPr>
        <p:sp>
          <p:nvSpPr>
            <p:cNvPr id="85" name="Google Shape;85;p13"/>
            <p:cNvSpPr/>
            <p:nvPr/>
          </p:nvSpPr>
          <p:spPr>
            <a:xfrm>
              <a:off x="-354205" y="202561"/>
              <a:ext cx="509120" cy="357017"/>
            </a:xfrm>
            <a:custGeom>
              <a:rect b="b" l="l" r="r" t="t"/>
              <a:pathLst>
                <a:path extrusionOk="0" h="357017" w="509120">
                  <a:moveTo>
                    <a:pt x="27248" y="0"/>
                  </a:moveTo>
                  <a:lnTo>
                    <a:pt x="481872" y="0"/>
                  </a:lnTo>
                  <a:cubicBezTo>
                    <a:pt x="489098" y="0"/>
                    <a:pt x="496029" y="2871"/>
                    <a:pt x="501139" y="7981"/>
                  </a:cubicBezTo>
                  <a:cubicBezTo>
                    <a:pt x="506249" y="13091"/>
                    <a:pt x="509120" y="20022"/>
                    <a:pt x="509120" y="27248"/>
                  </a:cubicBezTo>
                  <a:lnTo>
                    <a:pt x="509120" y="329769"/>
                  </a:lnTo>
                  <a:cubicBezTo>
                    <a:pt x="509120" y="336996"/>
                    <a:pt x="506249" y="343927"/>
                    <a:pt x="501139" y="349037"/>
                  </a:cubicBezTo>
                  <a:cubicBezTo>
                    <a:pt x="496029" y="354147"/>
                    <a:pt x="489098" y="357017"/>
                    <a:pt x="481872" y="357017"/>
                  </a:cubicBezTo>
                  <a:lnTo>
                    <a:pt x="27248" y="357017"/>
                  </a:lnTo>
                  <a:cubicBezTo>
                    <a:pt x="20022" y="357017"/>
                    <a:pt x="13091" y="354147"/>
                    <a:pt x="7981" y="349037"/>
                  </a:cubicBezTo>
                  <a:cubicBezTo>
                    <a:pt x="2871" y="343927"/>
                    <a:pt x="0" y="336996"/>
                    <a:pt x="0" y="329769"/>
                  </a:cubicBezTo>
                  <a:lnTo>
                    <a:pt x="0" y="27248"/>
                  </a:lnTo>
                  <a:cubicBezTo>
                    <a:pt x="0" y="20022"/>
                    <a:pt x="2871" y="13091"/>
                    <a:pt x="7981" y="7981"/>
                  </a:cubicBezTo>
                  <a:cubicBezTo>
                    <a:pt x="13091" y="2871"/>
                    <a:pt x="20022" y="0"/>
                    <a:pt x="27248" y="0"/>
                  </a:cubicBezTo>
                  <a:close/>
                </a:path>
              </a:pathLst>
            </a:custGeom>
            <a:solidFill>
              <a:srgbClr val="066B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3"/>
            <p:cNvSpPr txBox="1"/>
            <p:nvPr/>
          </p:nvSpPr>
          <p:spPr>
            <a:xfrm>
              <a:off x="-350711" y="202558"/>
              <a:ext cx="509100" cy="42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2,200</a:t>
              </a:r>
              <a:endParaRPr b="1" sz="3200"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marR="0" rtl="0" algn="ctr">
                <a:lnSpc>
                  <a:spcPct val="9099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599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מבוקשים נעצרו באיו״ש</a:t>
              </a: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  <p:grpSp>
        <p:nvGrpSpPr>
          <p:cNvPr id="87" name="Google Shape;87;p13"/>
          <p:cNvGrpSpPr/>
          <p:nvPr/>
        </p:nvGrpSpPr>
        <p:grpSpPr>
          <a:xfrm>
            <a:off x="5873893" y="4952963"/>
            <a:ext cx="1440359" cy="1321056"/>
            <a:chOff x="0" y="0"/>
            <a:chExt cx="516192" cy="473437"/>
          </a:xfrm>
        </p:grpSpPr>
        <p:sp>
          <p:nvSpPr>
            <p:cNvPr id="88" name="Google Shape;88;p13"/>
            <p:cNvSpPr/>
            <p:nvPr/>
          </p:nvSpPr>
          <p:spPr>
            <a:xfrm>
              <a:off x="0" y="0"/>
              <a:ext cx="516192" cy="473437"/>
            </a:xfrm>
            <a:custGeom>
              <a:rect b="b" l="l" r="r" t="t"/>
              <a:pathLst>
                <a:path extrusionOk="0" h="473437" w="516192">
                  <a:moveTo>
                    <a:pt x="26875" y="0"/>
                  </a:moveTo>
                  <a:lnTo>
                    <a:pt x="489317" y="0"/>
                  </a:lnTo>
                  <a:cubicBezTo>
                    <a:pt x="496445" y="0"/>
                    <a:pt x="503281" y="2831"/>
                    <a:pt x="508321" y="7871"/>
                  </a:cubicBezTo>
                  <a:cubicBezTo>
                    <a:pt x="513361" y="12912"/>
                    <a:pt x="516192" y="19747"/>
                    <a:pt x="516192" y="26875"/>
                  </a:cubicBezTo>
                  <a:lnTo>
                    <a:pt x="516192" y="446562"/>
                  </a:lnTo>
                  <a:cubicBezTo>
                    <a:pt x="516192" y="461404"/>
                    <a:pt x="504160" y="473437"/>
                    <a:pt x="489317" y="473437"/>
                  </a:cubicBezTo>
                  <a:lnTo>
                    <a:pt x="26875" y="473437"/>
                  </a:lnTo>
                  <a:cubicBezTo>
                    <a:pt x="12032" y="473437"/>
                    <a:pt x="0" y="461404"/>
                    <a:pt x="0" y="446562"/>
                  </a:cubicBezTo>
                  <a:lnTo>
                    <a:pt x="0" y="26875"/>
                  </a:lnTo>
                  <a:cubicBezTo>
                    <a:pt x="0" y="12032"/>
                    <a:pt x="12032" y="0"/>
                    <a:pt x="26875" y="0"/>
                  </a:cubicBezTo>
                  <a:close/>
                </a:path>
              </a:pathLst>
            </a:custGeom>
            <a:solidFill>
              <a:srgbClr val="066B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3"/>
            <p:cNvSpPr txBox="1"/>
            <p:nvPr/>
          </p:nvSpPr>
          <p:spPr>
            <a:xfrm>
              <a:off x="0" y="28575"/>
              <a:ext cx="516192" cy="4448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300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מעל </a:t>
              </a:r>
              <a:endParaRPr sz="1200"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marR="0" rtl="0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100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22,000</a:t>
              </a:r>
              <a:endParaRPr b="1" sz="1200"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marR="0" rtl="0" algn="ctr">
                <a:lnSpc>
                  <a:spcPct val="9099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399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מטרות אסטרטגיות הותקפו בעזה</a:t>
              </a:r>
              <a:endParaRPr sz="1200"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  <p:grpSp>
        <p:nvGrpSpPr>
          <p:cNvPr id="90" name="Google Shape;90;p13"/>
          <p:cNvGrpSpPr/>
          <p:nvPr/>
        </p:nvGrpSpPr>
        <p:grpSpPr>
          <a:xfrm>
            <a:off x="5873900" y="7899875"/>
            <a:ext cx="1440660" cy="1148511"/>
            <a:chOff x="3" y="0"/>
            <a:chExt cx="516300" cy="411600"/>
          </a:xfrm>
        </p:grpSpPr>
        <p:sp>
          <p:nvSpPr>
            <p:cNvPr id="91" name="Google Shape;91;p13"/>
            <p:cNvSpPr/>
            <p:nvPr/>
          </p:nvSpPr>
          <p:spPr>
            <a:xfrm>
              <a:off x="3" y="0"/>
              <a:ext cx="516192" cy="411462"/>
            </a:xfrm>
            <a:custGeom>
              <a:rect b="b" l="l" r="r" t="t"/>
              <a:pathLst>
                <a:path extrusionOk="0" h="357017" w="516192">
                  <a:moveTo>
                    <a:pt x="26875" y="0"/>
                  </a:moveTo>
                  <a:lnTo>
                    <a:pt x="489317" y="0"/>
                  </a:lnTo>
                  <a:cubicBezTo>
                    <a:pt x="496445" y="0"/>
                    <a:pt x="503281" y="2831"/>
                    <a:pt x="508321" y="7871"/>
                  </a:cubicBezTo>
                  <a:cubicBezTo>
                    <a:pt x="513361" y="12912"/>
                    <a:pt x="516192" y="19747"/>
                    <a:pt x="516192" y="26875"/>
                  </a:cubicBezTo>
                  <a:lnTo>
                    <a:pt x="516192" y="330143"/>
                  </a:lnTo>
                  <a:cubicBezTo>
                    <a:pt x="516192" y="344985"/>
                    <a:pt x="504160" y="357017"/>
                    <a:pt x="489317" y="357017"/>
                  </a:cubicBezTo>
                  <a:lnTo>
                    <a:pt x="26875" y="357017"/>
                  </a:lnTo>
                  <a:cubicBezTo>
                    <a:pt x="12032" y="357017"/>
                    <a:pt x="0" y="344985"/>
                    <a:pt x="0" y="330143"/>
                  </a:cubicBezTo>
                  <a:lnTo>
                    <a:pt x="0" y="26875"/>
                  </a:lnTo>
                  <a:cubicBezTo>
                    <a:pt x="0" y="12032"/>
                    <a:pt x="12032" y="0"/>
                    <a:pt x="26875" y="0"/>
                  </a:cubicBezTo>
                  <a:close/>
                </a:path>
              </a:pathLst>
            </a:custGeom>
            <a:solidFill>
              <a:srgbClr val="066B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3"/>
            <p:cNvSpPr txBox="1"/>
            <p:nvPr/>
          </p:nvSpPr>
          <p:spPr>
            <a:xfrm>
              <a:off x="3" y="0"/>
              <a:ext cx="516300" cy="41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rtl="0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-US">
                  <a:solidFill>
                    <a:schemeClr val="lt1"/>
                  </a:solidFill>
                  <a:latin typeface="Assistant"/>
                  <a:ea typeface="Assistant"/>
                  <a:cs typeface="Assistant"/>
                  <a:sym typeface="Assistant"/>
                </a:rPr>
                <a:t>מעל</a:t>
              </a:r>
              <a:endParaRPr sz="13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rtl="0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b="1" lang="en-US" sz="3200">
                  <a:solidFill>
                    <a:schemeClr val="lt1"/>
                  </a:solidFill>
                  <a:latin typeface="Assistant"/>
                  <a:ea typeface="Assistant"/>
                  <a:cs typeface="Assistant"/>
                  <a:sym typeface="Assistant"/>
                </a:rPr>
                <a:t>6,000</a:t>
              </a:r>
              <a:endParaRPr b="1" sz="340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marR="0" rtl="1" algn="ctr">
                <a:lnSpc>
                  <a:spcPct val="9099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99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אמצעי לחימה אותרו ברצועת עזה</a:t>
              </a:r>
              <a:endParaRPr sz="1200"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  <p:grpSp>
        <p:nvGrpSpPr>
          <p:cNvPr id="93" name="Google Shape;93;p13"/>
          <p:cNvGrpSpPr/>
          <p:nvPr/>
        </p:nvGrpSpPr>
        <p:grpSpPr>
          <a:xfrm>
            <a:off x="5874043" y="3621596"/>
            <a:ext cx="1440382" cy="1178997"/>
            <a:chOff x="0" y="0"/>
            <a:chExt cx="516192" cy="422519"/>
          </a:xfrm>
        </p:grpSpPr>
        <p:sp>
          <p:nvSpPr>
            <p:cNvPr id="94" name="Google Shape;94;p13"/>
            <p:cNvSpPr/>
            <p:nvPr/>
          </p:nvSpPr>
          <p:spPr>
            <a:xfrm>
              <a:off x="0" y="0"/>
              <a:ext cx="516192" cy="422519"/>
            </a:xfrm>
            <a:custGeom>
              <a:rect b="b" l="l" r="r" t="t"/>
              <a:pathLst>
                <a:path extrusionOk="0" h="422519" w="516192">
                  <a:moveTo>
                    <a:pt x="26875" y="0"/>
                  </a:moveTo>
                  <a:lnTo>
                    <a:pt x="489317" y="0"/>
                  </a:lnTo>
                  <a:cubicBezTo>
                    <a:pt x="496445" y="0"/>
                    <a:pt x="503281" y="2831"/>
                    <a:pt x="508321" y="7871"/>
                  </a:cubicBezTo>
                  <a:cubicBezTo>
                    <a:pt x="513361" y="12912"/>
                    <a:pt x="516192" y="19747"/>
                    <a:pt x="516192" y="26875"/>
                  </a:cubicBezTo>
                  <a:lnTo>
                    <a:pt x="516192" y="395644"/>
                  </a:lnTo>
                  <a:cubicBezTo>
                    <a:pt x="516192" y="410486"/>
                    <a:pt x="504160" y="422519"/>
                    <a:pt x="489317" y="422519"/>
                  </a:cubicBezTo>
                  <a:lnTo>
                    <a:pt x="26875" y="422519"/>
                  </a:lnTo>
                  <a:cubicBezTo>
                    <a:pt x="12032" y="422519"/>
                    <a:pt x="0" y="410486"/>
                    <a:pt x="0" y="395644"/>
                  </a:cubicBezTo>
                  <a:lnTo>
                    <a:pt x="0" y="26875"/>
                  </a:lnTo>
                  <a:cubicBezTo>
                    <a:pt x="0" y="12032"/>
                    <a:pt x="12032" y="0"/>
                    <a:pt x="26875" y="0"/>
                  </a:cubicBezTo>
                  <a:close/>
                </a:path>
              </a:pathLst>
            </a:custGeom>
            <a:solidFill>
              <a:srgbClr val="066B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3"/>
            <p:cNvSpPr txBox="1"/>
            <p:nvPr/>
          </p:nvSpPr>
          <p:spPr>
            <a:xfrm>
              <a:off x="0" y="47625"/>
              <a:ext cx="516192" cy="3748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1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הישגי צה</a:t>
              </a:r>
              <a:r>
                <a:rPr b="1" lang="en-US" sz="2300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״</a:t>
              </a:r>
              <a:r>
                <a:rPr b="1" i="0" lang="en-US" sz="2300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ל במספרים:</a:t>
              </a:r>
              <a:endParaRPr b="1" sz="1200"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  <p:grpSp>
        <p:nvGrpSpPr>
          <p:cNvPr id="96" name="Google Shape;96;p13"/>
          <p:cNvGrpSpPr/>
          <p:nvPr/>
        </p:nvGrpSpPr>
        <p:grpSpPr>
          <a:xfrm>
            <a:off x="5873893" y="6426420"/>
            <a:ext cx="1440359" cy="1321056"/>
            <a:chOff x="0" y="0"/>
            <a:chExt cx="516192" cy="473437"/>
          </a:xfrm>
        </p:grpSpPr>
        <p:sp>
          <p:nvSpPr>
            <p:cNvPr id="97" name="Google Shape;97;p13"/>
            <p:cNvSpPr/>
            <p:nvPr/>
          </p:nvSpPr>
          <p:spPr>
            <a:xfrm>
              <a:off x="0" y="0"/>
              <a:ext cx="516192" cy="473437"/>
            </a:xfrm>
            <a:custGeom>
              <a:rect b="b" l="l" r="r" t="t"/>
              <a:pathLst>
                <a:path extrusionOk="0" h="473437" w="516192">
                  <a:moveTo>
                    <a:pt x="26875" y="0"/>
                  </a:moveTo>
                  <a:lnTo>
                    <a:pt x="489317" y="0"/>
                  </a:lnTo>
                  <a:cubicBezTo>
                    <a:pt x="496445" y="0"/>
                    <a:pt x="503281" y="2831"/>
                    <a:pt x="508321" y="7871"/>
                  </a:cubicBezTo>
                  <a:cubicBezTo>
                    <a:pt x="513361" y="12912"/>
                    <a:pt x="516192" y="19747"/>
                    <a:pt x="516192" y="26875"/>
                  </a:cubicBezTo>
                  <a:lnTo>
                    <a:pt x="516192" y="446562"/>
                  </a:lnTo>
                  <a:cubicBezTo>
                    <a:pt x="516192" y="461404"/>
                    <a:pt x="504160" y="473437"/>
                    <a:pt x="489317" y="473437"/>
                  </a:cubicBezTo>
                  <a:lnTo>
                    <a:pt x="26875" y="473437"/>
                  </a:lnTo>
                  <a:cubicBezTo>
                    <a:pt x="12032" y="473437"/>
                    <a:pt x="0" y="461404"/>
                    <a:pt x="0" y="446562"/>
                  </a:cubicBezTo>
                  <a:lnTo>
                    <a:pt x="0" y="26875"/>
                  </a:lnTo>
                  <a:cubicBezTo>
                    <a:pt x="0" y="12032"/>
                    <a:pt x="12032" y="0"/>
                    <a:pt x="26875" y="0"/>
                  </a:cubicBezTo>
                  <a:close/>
                </a:path>
              </a:pathLst>
            </a:custGeom>
            <a:solidFill>
              <a:srgbClr val="066B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3"/>
            <p:cNvSpPr txBox="1"/>
            <p:nvPr/>
          </p:nvSpPr>
          <p:spPr>
            <a:xfrm>
              <a:off x="0" y="28575"/>
              <a:ext cx="516192" cy="4448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מעל</a:t>
              </a:r>
              <a:endParaRPr sz="1300"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marR="0" rtl="1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3,500</a:t>
              </a:r>
              <a:endParaRPr b="1" sz="1300"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marR="0" rtl="0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300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מטרות הותקפו בעזה בפעילות </a:t>
              </a:r>
              <a:r>
                <a:rPr lang="en-US" sz="1300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משולבת</a:t>
              </a:r>
              <a:endParaRPr sz="1300"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  <p:sp>
        <p:nvSpPr>
          <p:cNvPr id="99" name="Google Shape;99;p13"/>
          <p:cNvSpPr txBox="1"/>
          <p:nvPr/>
        </p:nvSpPr>
        <p:spPr>
          <a:xfrm>
            <a:off x="5764350" y="993925"/>
            <a:ext cx="1659600" cy="138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1" algn="ctr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66B57"/>
                </a:solidFill>
                <a:latin typeface="Assistant"/>
                <a:ea typeface="Assistant"/>
                <a:cs typeface="Assistant"/>
                <a:sym typeface="Assistant"/>
              </a:rPr>
              <a:t>היום ה-70 ללחימה</a:t>
            </a:r>
            <a:endParaRPr b="1" sz="1000">
              <a:latin typeface="Assistant"/>
              <a:ea typeface="Assistant"/>
              <a:cs typeface="Assistant"/>
              <a:sym typeface="Assistant"/>
            </a:endParaRPr>
          </a:p>
        </p:txBody>
      </p:sp>
      <p:grpSp>
        <p:nvGrpSpPr>
          <p:cNvPr id="100" name="Google Shape;100;p13"/>
          <p:cNvGrpSpPr/>
          <p:nvPr/>
        </p:nvGrpSpPr>
        <p:grpSpPr>
          <a:xfrm>
            <a:off x="5748648" y="2479350"/>
            <a:ext cx="1671715" cy="866408"/>
            <a:chOff x="0" y="-4"/>
            <a:chExt cx="599105" cy="310501"/>
          </a:xfrm>
        </p:grpSpPr>
        <p:sp>
          <p:nvSpPr>
            <p:cNvPr id="101" name="Google Shape;101;p13"/>
            <p:cNvSpPr/>
            <p:nvPr/>
          </p:nvSpPr>
          <p:spPr>
            <a:xfrm>
              <a:off x="0" y="0"/>
              <a:ext cx="599105" cy="310497"/>
            </a:xfrm>
            <a:custGeom>
              <a:rect b="b" l="l" r="r" t="t"/>
              <a:pathLst>
                <a:path extrusionOk="0" h="310497" w="599105">
                  <a:moveTo>
                    <a:pt x="23156" y="0"/>
                  </a:moveTo>
                  <a:lnTo>
                    <a:pt x="575949" y="0"/>
                  </a:lnTo>
                  <a:cubicBezTo>
                    <a:pt x="582090" y="0"/>
                    <a:pt x="587980" y="2440"/>
                    <a:pt x="592323" y="6782"/>
                  </a:cubicBezTo>
                  <a:cubicBezTo>
                    <a:pt x="596665" y="11125"/>
                    <a:pt x="599105" y="17014"/>
                    <a:pt x="599105" y="23156"/>
                  </a:cubicBezTo>
                  <a:lnTo>
                    <a:pt x="599105" y="287341"/>
                  </a:lnTo>
                  <a:cubicBezTo>
                    <a:pt x="599105" y="293483"/>
                    <a:pt x="596665" y="299372"/>
                    <a:pt x="592323" y="303715"/>
                  </a:cubicBezTo>
                  <a:cubicBezTo>
                    <a:pt x="587980" y="308057"/>
                    <a:pt x="582090" y="310497"/>
                    <a:pt x="575949" y="310497"/>
                  </a:cubicBezTo>
                  <a:lnTo>
                    <a:pt x="23156" y="310497"/>
                  </a:lnTo>
                  <a:cubicBezTo>
                    <a:pt x="10367" y="310497"/>
                    <a:pt x="0" y="300130"/>
                    <a:pt x="0" y="287341"/>
                  </a:cubicBezTo>
                  <a:lnTo>
                    <a:pt x="0" y="23156"/>
                  </a:lnTo>
                  <a:cubicBezTo>
                    <a:pt x="0" y="17014"/>
                    <a:pt x="2440" y="11125"/>
                    <a:pt x="6782" y="6782"/>
                  </a:cubicBezTo>
                  <a:cubicBezTo>
                    <a:pt x="11125" y="2440"/>
                    <a:pt x="17014" y="0"/>
                    <a:pt x="23156" y="0"/>
                  </a:cubicBezTo>
                  <a:close/>
                </a:path>
              </a:pathLst>
            </a:custGeom>
            <a:solidFill>
              <a:srgbClr val="7BA3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3"/>
            <p:cNvSpPr txBox="1"/>
            <p:nvPr/>
          </p:nvSpPr>
          <p:spPr>
            <a:xfrm>
              <a:off x="1" y="-4"/>
              <a:ext cx="599100" cy="3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rtl="1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b="1" lang="en-US" sz="1600">
                  <a:solidFill>
                    <a:schemeClr val="lt1"/>
                  </a:solidFill>
                  <a:latin typeface="Assistant"/>
                  <a:ea typeface="Assistant"/>
                  <a:cs typeface="Assistant"/>
                  <a:sym typeface="Assistant"/>
                </a:rPr>
                <a:t>15 בדצמבר 2023</a:t>
              </a:r>
              <a:endParaRPr b="1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rtl="1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lang="en-US">
                  <a:solidFill>
                    <a:schemeClr val="lt1"/>
                  </a:solidFill>
                  <a:latin typeface="Assistant"/>
                  <a:ea typeface="Assistant"/>
                  <a:cs typeface="Assistant"/>
                  <a:sym typeface="Assistant"/>
                </a:rPr>
                <a:t>ג' בטבת התשפ״ד</a:t>
              </a:r>
              <a:endParaRPr b="1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rtl="1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b="1" lang="en-US" sz="1000">
                  <a:solidFill>
                    <a:schemeClr val="lt1"/>
                  </a:solidFill>
                  <a:latin typeface="Assistant"/>
                  <a:ea typeface="Assistant"/>
                  <a:cs typeface="Assistant"/>
                  <a:sym typeface="Assistant"/>
                </a:rPr>
                <a:t>(מעודכן לשעה 15:30)</a:t>
              </a:r>
              <a:endParaRPr b="1" sz="160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  <p:sp>
        <p:nvSpPr>
          <p:cNvPr id="103" name="Google Shape;103;p13"/>
          <p:cNvSpPr txBox="1"/>
          <p:nvPr/>
        </p:nvSpPr>
        <p:spPr>
          <a:xfrm>
            <a:off x="134625" y="905275"/>
            <a:ext cx="5403600" cy="74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השבוע העשירי למלחמה</a:t>
            </a:r>
            <a:endParaRPr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"הלחימה במרכזי הכובד של חמאס נמשכת בכל הכוח – מרחב ח'אן יונס, ג'אבליה וסג'עייה, מעל הקרקע ומתחת לקרקע. כפי שרואים בתיעודים משדה הקרב - זו לחימה מורכבת, פנים מול פנים מול מחבלי חמאס שיוצאים מהפירים. כך נמשיך לעשות, כך נכריע את חמאס במרכזי הכובד שלו. כל היתקלות כזו היא היתקלות מקצועית שמסתיימת בגבורת הלוחמים".</a:t>
            </a:r>
            <a:endParaRPr b="1"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תא"ל דניאל הגרי, דובר צה״ל</a:t>
            </a:r>
            <a:endParaRPr b="1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בגזרת הדרום:</a:t>
            </a:r>
            <a:endParaRPr sz="1100">
              <a:solidFill>
                <a:schemeClr val="dk1"/>
              </a:solidFill>
            </a:endParaRPr>
          </a:p>
          <a:p>
            <a:pPr indent="-292100" lvl="0" marL="45720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ssistant"/>
              <a:buChar char="●"/>
            </a:pP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צה"ל ושב"כ חשפו תיעוד מיוחד ממבצע שהתקיים, בו 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חיסלו הכוחות מחבלים באחת המנהרות המשמעותיות של ארגון הטרור חמאס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. </a:t>
            </a:r>
            <a:endParaRPr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2100" lvl="0" marL="45720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ssistant"/>
              <a:buChar char="●"/>
            </a:pP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גופותיהם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של 3 חטופים נוספים חולצו על ידי כוח צה"ל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משטח רצועת עזה לשטח מדינת ישראל בפעילות של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לוחמים מחטיבה 551 ומיחידה 504 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באגף המודיעין. 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המשימה הלאומית שעומדת לנגד עינינו היא איתור הנעדרים והשבת כל החטופים הביתה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. אנו פועלים יחד עם גופי הביטחון, בכל האמצעים המודיעיניים והמבצעיים להשיב את כל החטופות והחטופים הביתה.</a:t>
            </a:r>
            <a:endParaRPr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2100" lvl="0" marL="45720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ssistant"/>
              <a:buChar char="●"/>
            </a:pP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כוחות צק"ח 188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, בשיתוף פעולה של כוחות שיריון, הנדסה, חי"ר וחיל האוויר, השלימו את 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ההשתלטות על מפקדת גדוד שג'עייה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של ארגון הטרור חמאס. במהלך הפעילות הלוחמים חיסלו מחבלים והשמידו פיר מנהרה. המתחם הושמד על ידי כלי טיס של חיל האוויר, טנקים וכוחות הנדסה. כמו כן, לוחמי גדוד 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האיסוף 414 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ביצעו שימוש ראשון 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ברחפן מסוג "מעוז"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, במסגרתו חשפו ותקפו חוליית מחבלים במרחב.</a:t>
            </a:r>
            <a:endParaRPr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2100" lvl="0" marL="45720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ssistant"/>
              <a:buChar char="●"/>
            </a:pP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ביממה האחרונה 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צק"ח של עוצבת הקומנדו וחטיבה 7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פשטו על תשתיות טרור בלב 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העיר חאן יונס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, חיסלו מחבלים רבים ואיתרו פירי מנהרות של ארגון הטרור חמאס.</a:t>
            </a:r>
            <a:endParaRPr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2100" lvl="0" marL="45720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ssistant"/>
              <a:buChar char="●"/>
            </a:pP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במסגרת סריקות שביצעו לוחמי מילואים 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בצק"ח 261 (בה״ד 1)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חשפו הכוחות מארב שכלל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נסיון הונאה של ארגון הטרור חמאס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למשוך את הכוחות לתוך פיר מנהרה בסמוך. המרחב כלל 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רמקולים שחוברו לבובות וכן תיקי ילדים שאותרו סמוך לפיר משמעותי המוביל למערכת מנהרות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.</a:t>
            </a:r>
            <a:endParaRPr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בגזרת הצפון:</a:t>
            </a:r>
            <a:endParaRPr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2100" lvl="0" marL="45720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כלי טיס של חיל האוויר 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תקף והשמיד מטרת טרור, 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תשתיות ומבנה צבאי 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של חיזבאללה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בשטח לבנון. בנוסף, כלי טיס של חיל האוויר תקף מחבל שפעל בשטח לבנון.</a:t>
            </a:r>
            <a:endParaRPr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2100" lvl="0" marL="45720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ssistant"/>
              <a:buChar char="●"/>
            </a:pP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מתחילת המלחמה ובמקביל ללחימה בגבול הצפון, 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כוחות צה״ל בסדיר ובמילואים מקיימים 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אימונים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להעלאת הכשירות לתרחישים אפשריים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בגבול הצפון כחלק מתכנית ״זמן יקר״.</a:t>
            </a:r>
            <a:endParaRPr sz="1100">
              <a:solidFill>
                <a:schemeClr val="dk1"/>
              </a:solidFill>
            </a:endParaRPr>
          </a:p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בגזרת יהודה ושמרון:</a:t>
            </a:r>
            <a:endParaRPr b="1" sz="13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2100" lvl="0" marL="45720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ssistant"/>
              <a:buChar char="●"/>
            </a:pP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אמש, בתום 60 שעות, 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השלימו לוחמי צה"ל, שב"כ ומג"ב מבצע נרחב לסיכול טרור במחנה הפליטים ובעיר ג'נין 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שבחטיבת מנשה. הכוחות סרקו והגיעו למאות מבנים, עיכבו לתחקור חשודים שמתוכם נעצרו עד כה כ-60 מבוקשים שהועברו להמשך חקירת כוחות הביטחון, 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איתרו והחרימו מעל 50 נשקים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מסוגים שונים, מאות מטענים וכספי טרור בשווי מעל 100,000 ש״ח. בנוסף, הלוחמים 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איתרו מעל עשרה פירים תת קרקעיים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, שבע מעבדות מטענים וחמישה חמ"לי תצפיות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שנועדו למעקב אחר הכוחות. חלק 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מתשתיות הטרור הושמדו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על ידי הכוחות. במהלך המבצע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כלי טיס של חיל האוויר תקף שתי חוליות מחבלים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שהשליכו מטענים וירו לעבר הכוחות.</a:t>
            </a:r>
            <a:endParaRPr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4572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אירועים מרכזיים מהימים האחרונים:</a:t>
            </a:r>
            <a:endParaRPr b="1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en-US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בגזרת הדרום:</a:t>
            </a:r>
            <a:endParaRPr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8450" lvl="0" marL="45720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"/>
              <a:buChar char="●"/>
            </a:pP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בשבוע האחרון 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התקיימה לחימה משמעותית ברצועת עזה - בחאן יונס, שג'עייה וג'אבליה. 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במסגרת הלחימה, התבצע שיתוף פעולה בין זרועי 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של כוחות היבשה, האוויר והים. שיתוף הפעולה 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הוא אחד המרכיבים הבולטים של הלחימה הנוכחית.</a:t>
            </a:r>
            <a:endParaRPr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בגזרת פיקוד המרכז:</a:t>
            </a:r>
            <a:endParaRPr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8450" lvl="0" marL="45720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"/>
              <a:buChar char="●"/>
            </a:pP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צה"ל פועל בכל רחבי איו"ש 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לסיכול ומניעת פיגועים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, הגדודים הלוחמים מבצעים מעצרי מבוקשים ופוגעים בתשתיות טרור. </a:t>
            </a:r>
            <a:endParaRPr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8450" lvl="0" marL="45720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"/>
              <a:buChar char="●"/>
            </a:pP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עד כה נעצרו מתחילת המלחמה כ-2,200 מבוקשים בגזרה, כ-1,190 מהם משוייכים לארגון הטרור חמאס.</a:t>
            </a:r>
            <a:endParaRPr b="1"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בגזרת הצפון:</a:t>
            </a:r>
            <a:endParaRPr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8450" lvl="0" marL="457200" rtl="1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"/>
              <a:buChar char="●"/>
            </a:pP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צה״ל ממשיך לתקוף מטרות צבאיות של חיזבאללה בשיתוף פעולה עם חיל האוויר והיבשה לאורך הגבול, לסכל חוליות אויב ולהגיב לכל אירוע.</a:t>
            </a:r>
            <a:endParaRPr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4572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