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10693400" cx="7556500"/>
  <p:notesSz cx="6858000" cy="9144000"/>
  <p:embeddedFontLst>
    <p:embeddedFont>
      <p:font typeface="Assistant"/>
      <p:regular r:id="rId7"/>
      <p:bold r:id="rId8"/>
    </p:embeddedFont>
    <p:embeddedFont>
      <p:font typeface="Suez One"/>
      <p:regular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10" roundtripDataSignature="AMtx7mh7dzCAaVmSOy6gttZfIneRb/PvP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customschemas.google.com/relationships/presentationmetadata" Target="metadata"/><Relationship Id="rId9" Type="http://schemas.openxmlformats.org/officeDocument/2006/relationships/font" Target="fonts/SuezOne-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Assistant-regular.fntdata"/><Relationship Id="rId8" Type="http://schemas.openxmlformats.org/officeDocument/2006/relationships/font" Target="fonts/Assistant-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1" algn="r">
              <a:lnSpc>
                <a:spcPct val="100000"/>
              </a:lnSpc>
              <a:spcBef>
                <a:spcPts val="0"/>
              </a:spcBef>
              <a:spcAft>
                <a:spcPts val="0"/>
              </a:spcAft>
              <a:buSzPts val="1100"/>
              <a:buNone/>
            </a:pPr>
            <a:r>
              <a:t/>
            </a:r>
            <a:endParaRPr sz="1500">
              <a:solidFill>
                <a:schemeClr val="dk1"/>
              </a:solidFill>
              <a:highlight>
                <a:srgbClr val="FFFFFF"/>
              </a:highlight>
            </a:endParaRPr>
          </a:p>
        </p:txBody>
      </p:sp>
      <p:sp>
        <p:nvSpPr>
          <p:cNvPr id="82" name="Google Shape;8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3"/>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1" name="Google Shape;71;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4"/>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4"/>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7" name="Google Shape;77;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5"/>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8" name="Google Shape;18;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4" name="Google Shape;24;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7"/>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7"/>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0" name="Google Shape;30;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8"/>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6" name="Google Shape;36;p8"/>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7" name="Google Shape;37;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3" name="Google Shape;43;p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4" name="Google Shape;44;p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5" name="Google Shape;45;p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6" name="Google Shape;46;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57" name="Google Shape;57;p1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8" name="Google Shape;58;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2"/>
          <p:cNvSpPr/>
          <p:nvPr>
            <p:ph idx="2" type="pic"/>
          </p:nvPr>
        </p:nvSpPr>
        <p:spPr>
          <a:xfrm>
            <a:off x="1792288" y="612775"/>
            <a:ext cx="5486400" cy="4114800"/>
          </a:xfrm>
          <a:prstGeom prst="rect">
            <a:avLst/>
          </a:prstGeom>
          <a:noFill/>
          <a:ln>
            <a:noFill/>
          </a:ln>
        </p:spPr>
      </p:sp>
      <p:sp>
        <p:nvSpPr>
          <p:cNvPr id="64" name="Google Shape;64;p1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5" name="Google Shape;65;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5.png"/><Relationship Id="rId9" Type="http://schemas.openxmlformats.org/officeDocument/2006/relationships/image" Target="../media/image3.png"/><Relationship Id="rId5" Type="http://schemas.openxmlformats.org/officeDocument/2006/relationships/image" Target="../media/image2.png"/><Relationship Id="rId6" Type="http://schemas.openxmlformats.org/officeDocument/2006/relationships/image" Target="../media/image6.png"/><Relationship Id="rId7" Type="http://schemas.openxmlformats.org/officeDocument/2006/relationships/image" Target="../media/image4.png"/><Relationship Id="rId8"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grpSp>
        <p:nvGrpSpPr>
          <p:cNvPr id="84" name="Google Shape;84;p2"/>
          <p:cNvGrpSpPr/>
          <p:nvPr/>
        </p:nvGrpSpPr>
        <p:grpSpPr>
          <a:xfrm>
            <a:off x="145725" y="1445525"/>
            <a:ext cx="7265086" cy="9095393"/>
            <a:chOff x="0" y="0"/>
            <a:chExt cx="2598014" cy="2525516"/>
          </a:xfrm>
        </p:grpSpPr>
        <p:sp>
          <p:nvSpPr>
            <p:cNvPr id="85" name="Google Shape;85;p2"/>
            <p:cNvSpPr/>
            <p:nvPr/>
          </p:nvSpPr>
          <p:spPr>
            <a:xfrm>
              <a:off x="0" y="0"/>
              <a:ext cx="2598014" cy="2525516"/>
            </a:xfrm>
            <a:custGeom>
              <a:rect b="b" l="l" r="r" t="t"/>
              <a:pathLst>
                <a:path extrusionOk="0" h="2525516" w="2598014">
                  <a:moveTo>
                    <a:pt x="39514" y="0"/>
                  </a:moveTo>
                  <a:lnTo>
                    <a:pt x="2558500" y="0"/>
                  </a:lnTo>
                  <a:cubicBezTo>
                    <a:pt x="2568980" y="0"/>
                    <a:pt x="2579030" y="4163"/>
                    <a:pt x="2586441" y="11573"/>
                  </a:cubicBezTo>
                  <a:cubicBezTo>
                    <a:pt x="2593851" y="18984"/>
                    <a:pt x="2598014" y="29034"/>
                    <a:pt x="2598014" y="39514"/>
                  </a:cubicBezTo>
                  <a:lnTo>
                    <a:pt x="2598014" y="2486003"/>
                  </a:lnTo>
                  <a:cubicBezTo>
                    <a:pt x="2598014" y="2496482"/>
                    <a:pt x="2593851" y="2506533"/>
                    <a:pt x="2586441" y="2513943"/>
                  </a:cubicBezTo>
                  <a:cubicBezTo>
                    <a:pt x="2579030" y="2521353"/>
                    <a:pt x="2568980" y="2525516"/>
                    <a:pt x="2558500" y="2525516"/>
                  </a:cubicBezTo>
                  <a:lnTo>
                    <a:pt x="39514" y="2525516"/>
                  </a:lnTo>
                  <a:cubicBezTo>
                    <a:pt x="29034" y="2525516"/>
                    <a:pt x="18984" y="2521353"/>
                    <a:pt x="11573" y="2513943"/>
                  </a:cubicBezTo>
                  <a:cubicBezTo>
                    <a:pt x="4163" y="2506533"/>
                    <a:pt x="0" y="2496482"/>
                    <a:pt x="0" y="2486003"/>
                  </a:cubicBezTo>
                  <a:lnTo>
                    <a:pt x="0" y="39514"/>
                  </a:lnTo>
                  <a:cubicBezTo>
                    <a:pt x="0" y="29034"/>
                    <a:pt x="4163" y="18984"/>
                    <a:pt x="11573" y="11573"/>
                  </a:cubicBezTo>
                  <a:cubicBezTo>
                    <a:pt x="18984" y="4163"/>
                    <a:pt x="29034" y="0"/>
                    <a:pt x="39514" y="0"/>
                  </a:cubicBez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86" name="Google Shape;86;p2"/>
            <p:cNvSpPr txBox="1"/>
            <p:nvPr/>
          </p:nvSpPr>
          <p:spPr>
            <a:xfrm>
              <a:off x="140654" y="163058"/>
              <a:ext cx="1661100" cy="4248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87" name="Google Shape;87;p2"/>
          <p:cNvSpPr txBox="1"/>
          <p:nvPr/>
        </p:nvSpPr>
        <p:spPr>
          <a:xfrm>
            <a:off x="2204600" y="4390875"/>
            <a:ext cx="5057700" cy="3740400"/>
          </a:xfrm>
          <a:prstGeom prst="rect">
            <a:avLst/>
          </a:prstGeom>
          <a:noFill/>
          <a:ln>
            <a:noFill/>
          </a:ln>
        </p:spPr>
        <p:txBody>
          <a:bodyPr anchorCtr="0" anchor="t" bIns="0" lIns="0" spcFirstLastPara="1" rIns="0" wrap="square" tIns="0">
            <a:spAutoFit/>
          </a:bodyPr>
          <a:lstStyle/>
          <a:p>
            <a:pPr indent="0" lvl="0" marL="0" marR="0" rtl="1" algn="just">
              <a:lnSpc>
                <a:spcPct val="115000"/>
              </a:lnSpc>
              <a:spcBef>
                <a:spcPts val="0"/>
              </a:spcBef>
              <a:spcAft>
                <a:spcPts val="0"/>
              </a:spcAft>
              <a:buClr>
                <a:schemeClr val="dk1"/>
              </a:buClr>
              <a:buSzPts val="1100"/>
              <a:buFont typeface="Arial"/>
              <a:buNone/>
            </a:pPr>
            <a:r>
              <a:rPr lang="en-US" sz="1300">
                <a:solidFill>
                  <a:schemeClr val="dk1"/>
                </a:solidFill>
                <a:latin typeface="Assistant"/>
                <a:ea typeface="Assistant"/>
                <a:cs typeface="Assistant"/>
                <a:sym typeface="Assistant"/>
              </a:rPr>
              <a:t>בשבועות האחרונים, </a:t>
            </a:r>
            <a:r>
              <a:rPr b="1" lang="en-US" sz="1300">
                <a:solidFill>
                  <a:schemeClr val="dk1"/>
                </a:solidFill>
                <a:latin typeface="Assistant"/>
                <a:ea typeface="Assistant"/>
                <a:cs typeface="Assistant"/>
                <a:sym typeface="Assistant"/>
              </a:rPr>
              <a:t>לוחמי צוות הקרב של חטיבה 460,</a:t>
            </a:r>
            <a:r>
              <a:rPr lang="en-US" sz="1300">
                <a:solidFill>
                  <a:schemeClr val="dk1"/>
                </a:solidFill>
                <a:latin typeface="Assistant"/>
                <a:ea typeface="Assistant"/>
                <a:cs typeface="Assistant"/>
                <a:sym typeface="Assistant"/>
              </a:rPr>
              <a:t> הפועלים תחת אוגדה 162, </a:t>
            </a:r>
            <a:r>
              <a:rPr b="1" lang="en-US" sz="1300">
                <a:solidFill>
                  <a:schemeClr val="dk1"/>
                </a:solidFill>
                <a:latin typeface="Assistant"/>
                <a:ea typeface="Assistant"/>
                <a:cs typeface="Assistant"/>
                <a:sym typeface="Assistant"/>
              </a:rPr>
              <a:t>נלחמו במוקדי לחימה מרכזיים, ניהלו קרבות במחנה הפליטים שאטי, המרובע הבטחוני, מחנה הפליטים ג׳אבליה ודרג׳ תופאח.</a:t>
            </a:r>
            <a:endParaRPr b="1" sz="900">
              <a:solidFill>
                <a:schemeClr val="dk1"/>
              </a:solidFill>
              <a:latin typeface="Assistant"/>
              <a:ea typeface="Assistant"/>
              <a:cs typeface="Assistant"/>
              <a:sym typeface="Assistant"/>
            </a:endParaRPr>
          </a:p>
          <a:p>
            <a:pPr indent="0" lvl="0" marL="0" marR="0" rtl="1" algn="just">
              <a:lnSpc>
                <a:spcPct val="115000"/>
              </a:lnSpc>
              <a:spcBef>
                <a:spcPts val="0"/>
              </a:spcBef>
              <a:spcAft>
                <a:spcPts val="0"/>
              </a:spcAft>
              <a:buClr>
                <a:schemeClr val="dk1"/>
              </a:buClr>
              <a:buSzPts val="1100"/>
              <a:buFont typeface="Arial"/>
              <a:buNone/>
            </a:pPr>
            <a:r>
              <a:t/>
            </a:r>
            <a:endParaRPr b="1" sz="900">
              <a:solidFill>
                <a:schemeClr val="dk1"/>
              </a:solidFill>
              <a:latin typeface="Assistant"/>
              <a:ea typeface="Assistant"/>
              <a:cs typeface="Assistant"/>
              <a:sym typeface="Assistant"/>
            </a:endParaRPr>
          </a:p>
          <a:p>
            <a:pPr indent="0" lvl="0" marL="0" marR="0" rtl="1" algn="just">
              <a:lnSpc>
                <a:spcPct val="115000"/>
              </a:lnSpc>
              <a:spcBef>
                <a:spcPts val="0"/>
              </a:spcBef>
              <a:spcAft>
                <a:spcPts val="0"/>
              </a:spcAft>
              <a:buClr>
                <a:schemeClr val="dk1"/>
              </a:buClr>
              <a:buSzPts val="1100"/>
              <a:buFont typeface="Arial"/>
              <a:buNone/>
            </a:pPr>
            <a:r>
              <a:rPr lang="en-US" sz="1300">
                <a:solidFill>
                  <a:schemeClr val="dk1"/>
                </a:solidFill>
                <a:latin typeface="Assistant"/>
                <a:ea typeface="Assistant"/>
                <a:cs typeface="Assistant"/>
                <a:sym typeface="Assistant"/>
              </a:rPr>
              <a:t>במהלך פשיטה של הכוחות במרחב דרג׳ תופאח, </a:t>
            </a:r>
            <a:r>
              <a:rPr b="1" lang="en-US" sz="1300">
                <a:solidFill>
                  <a:schemeClr val="dk1"/>
                </a:solidFill>
                <a:latin typeface="Assistant"/>
                <a:ea typeface="Assistant"/>
                <a:cs typeface="Assistant"/>
                <a:sym typeface="Assistant"/>
              </a:rPr>
              <a:t>השתלטו הלוחמים על תשתיות טרור הממוקמת בביתו של מפקד חטיבת העיר עזה</a:t>
            </a:r>
            <a:r>
              <a:rPr lang="en-US" sz="1300">
                <a:solidFill>
                  <a:schemeClr val="dk1"/>
                </a:solidFill>
                <a:latin typeface="Assistant"/>
                <a:ea typeface="Assistant"/>
                <a:cs typeface="Assistant"/>
                <a:sym typeface="Assistant"/>
              </a:rPr>
              <a:t>, ובכך אפשרו כניסה של כוחות מיוחדים לסריקות. במסגרת הלחימה במרחב, נתקלו הכוחות במחבלים ונלחמו בקרבות מטווח קצר. </a:t>
            </a:r>
            <a:r>
              <a:rPr b="1" lang="en-US" sz="1300">
                <a:solidFill>
                  <a:schemeClr val="dk1"/>
                </a:solidFill>
                <a:latin typeface="Assistant"/>
                <a:ea typeface="Assistant"/>
                <a:cs typeface="Assistant"/>
                <a:sym typeface="Assistant"/>
              </a:rPr>
              <a:t>לוחמי החטיבה חיסלו עשרות מחבלים, איתרו והשמידו פירים, אמצעי לחימה רבים ומצאו ממצאים מודיעינים</a:t>
            </a:r>
            <a:r>
              <a:rPr lang="en-US" sz="1300">
                <a:solidFill>
                  <a:schemeClr val="dk1"/>
                </a:solidFill>
                <a:latin typeface="Assistant"/>
                <a:ea typeface="Assistant"/>
                <a:cs typeface="Assistant"/>
                <a:sym typeface="Assistant"/>
              </a:rPr>
              <a:t> הקושרים את המסגד המרכזי במרחב דרג׳ תופאח למתקפת הטרור הרצחנית של ארגון הטרור חמאס ב-7.10.23.</a:t>
            </a:r>
            <a:endParaRPr sz="900">
              <a:solidFill>
                <a:schemeClr val="dk1"/>
              </a:solidFill>
              <a:latin typeface="Assistant"/>
              <a:ea typeface="Assistant"/>
              <a:cs typeface="Assistant"/>
              <a:sym typeface="Assistant"/>
            </a:endParaRPr>
          </a:p>
          <a:p>
            <a:pPr indent="0" lvl="0" marL="0" marR="0" rtl="1" algn="just">
              <a:lnSpc>
                <a:spcPct val="115000"/>
              </a:lnSpc>
              <a:spcBef>
                <a:spcPts val="0"/>
              </a:spcBef>
              <a:spcAft>
                <a:spcPts val="0"/>
              </a:spcAft>
              <a:buClr>
                <a:schemeClr val="dk1"/>
              </a:buClr>
              <a:buSzPts val="1100"/>
              <a:buFont typeface="Arial"/>
              <a:buNone/>
            </a:pPr>
            <a:r>
              <a:t/>
            </a:r>
            <a:endParaRPr sz="900">
              <a:solidFill>
                <a:schemeClr val="dk1"/>
              </a:solidFill>
              <a:latin typeface="Assistant"/>
              <a:ea typeface="Assistant"/>
              <a:cs typeface="Assistant"/>
              <a:sym typeface="Assistant"/>
            </a:endParaRPr>
          </a:p>
          <a:p>
            <a:pPr indent="0" lvl="0" marL="0" marR="0" rtl="1" algn="just">
              <a:lnSpc>
                <a:spcPct val="115000"/>
              </a:lnSpc>
              <a:spcBef>
                <a:spcPts val="0"/>
              </a:spcBef>
              <a:spcAft>
                <a:spcPts val="0"/>
              </a:spcAft>
              <a:buClr>
                <a:schemeClr val="dk1"/>
              </a:buClr>
              <a:buSzPts val="1100"/>
              <a:buFont typeface="Arial"/>
              <a:buNone/>
            </a:pPr>
            <a:r>
              <a:rPr lang="en-US" sz="1300">
                <a:solidFill>
                  <a:schemeClr val="dk1"/>
                </a:solidFill>
                <a:latin typeface="Assistant"/>
                <a:ea typeface="Assistant"/>
                <a:cs typeface="Assistant"/>
                <a:sym typeface="Assistant"/>
              </a:rPr>
              <a:t>בנוסף, </a:t>
            </a:r>
            <a:r>
              <a:rPr b="1" lang="en-US" sz="1300">
                <a:solidFill>
                  <a:schemeClr val="dk1"/>
                </a:solidFill>
                <a:latin typeface="Assistant"/>
                <a:ea typeface="Assistant"/>
                <a:cs typeface="Assistant"/>
                <a:sym typeface="Assistant"/>
              </a:rPr>
              <a:t>פעלו כוחות צוות הקרב באזור בית חולים ׳כאמל אדואן' ששימש כמתחם של ארגון הטרור חמאס בג׳באליה.</a:t>
            </a:r>
            <a:r>
              <a:rPr lang="en-US" sz="1300">
                <a:solidFill>
                  <a:schemeClr val="dk1"/>
                </a:solidFill>
                <a:latin typeface="Assistant"/>
                <a:ea typeface="Assistant"/>
                <a:cs typeface="Assistant"/>
                <a:sym typeface="Assistant"/>
              </a:rPr>
              <a:t> הלוחמים עצרו במרחב כ-90 מחבלים, אשר חלקם השתתפו במתקפה הרצחנית בשבעה באוקטובר. כמו כן, הכוחות השמידו במרחב תשתיות טרור ואיתרו אמצעי לחימה רבים ביניהם: רובים מסוג קלאצ'ניקוב, RPG, מטעני נפץ, ציוד צבאי של כוחות הנוח'בה, ציוד טכנולוגי ומסמכים מודיעיניים של ארגון הטרור חמאס.</a:t>
            </a:r>
            <a:endParaRPr b="1" sz="1300">
              <a:solidFill>
                <a:schemeClr val="dk1"/>
              </a:solidFill>
              <a:latin typeface="Assistant"/>
              <a:ea typeface="Assistant"/>
              <a:cs typeface="Assistant"/>
              <a:sym typeface="Assistant"/>
            </a:endParaRPr>
          </a:p>
        </p:txBody>
      </p:sp>
      <p:sp>
        <p:nvSpPr>
          <p:cNvPr id="88" name="Google Shape;88;p2"/>
          <p:cNvSpPr txBox="1"/>
          <p:nvPr/>
        </p:nvSpPr>
        <p:spPr>
          <a:xfrm>
            <a:off x="1988300" y="3720013"/>
            <a:ext cx="5373300" cy="492600"/>
          </a:xfrm>
          <a:prstGeom prst="rect">
            <a:avLst/>
          </a:prstGeom>
          <a:noFill/>
          <a:ln>
            <a:noFill/>
          </a:ln>
        </p:spPr>
        <p:txBody>
          <a:bodyPr anchorCtr="0" anchor="t" bIns="0" lIns="0" spcFirstLastPara="1" rIns="0" wrap="square" tIns="0">
            <a:spAutoFit/>
          </a:bodyPr>
          <a:lstStyle/>
          <a:p>
            <a:pPr indent="0" lvl="0" marL="0" marR="0" rtl="1" algn="r">
              <a:lnSpc>
                <a:spcPct val="115000"/>
              </a:lnSpc>
              <a:spcBef>
                <a:spcPts val="1200"/>
              </a:spcBef>
              <a:spcAft>
                <a:spcPts val="1200"/>
              </a:spcAft>
              <a:buClr>
                <a:srgbClr val="000000"/>
              </a:buClr>
              <a:buSzPts val="1100"/>
              <a:buFont typeface="Arial"/>
              <a:buNone/>
            </a:pPr>
            <a:r>
              <a:rPr b="1" i="0" lang="en-US" sz="3200" u="none" cap="none" strike="noStrike">
                <a:solidFill>
                  <a:schemeClr val="dk2"/>
                </a:solidFill>
                <a:latin typeface="Suez One"/>
                <a:ea typeface="Suez One"/>
                <a:cs typeface="Suez One"/>
                <a:sym typeface="Suez One"/>
              </a:rPr>
              <a:t>פעילות צק"ח </a:t>
            </a:r>
            <a:r>
              <a:rPr b="1" lang="en-US" sz="3200">
                <a:solidFill>
                  <a:schemeClr val="dk2"/>
                </a:solidFill>
                <a:latin typeface="Suez One"/>
                <a:ea typeface="Suez One"/>
                <a:cs typeface="Suez One"/>
                <a:sym typeface="Suez One"/>
              </a:rPr>
              <a:t>460 ברצועת עזה</a:t>
            </a:r>
            <a:endParaRPr b="0" i="0" sz="3700" u="none" cap="none" strike="noStrike">
              <a:solidFill>
                <a:srgbClr val="032376"/>
              </a:solidFill>
              <a:latin typeface="Suez One"/>
              <a:ea typeface="Suez One"/>
              <a:cs typeface="Suez One"/>
              <a:sym typeface="Suez One"/>
            </a:endParaRPr>
          </a:p>
        </p:txBody>
      </p:sp>
      <p:sp>
        <p:nvSpPr>
          <p:cNvPr id="89" name="Google Shape;89;p2"/>
          <p:cNvSpPr txBox="1"/>
          <p:nvPr/>
        </p:nvSpPr>
        <p:spPr>
          <a:xfrm>
            <a:off x="6754900" y="-209625"/>
            <a:ext cx="801600" cy="888300"/>
          </a:xfrm>
          <a:prstGeom prst="rect">
            <a:avLst/>
          </a:prstGeom>
          <a:noFill/>
          <a:ln>
            <a:noFill/>
          </a:ln>
        </p:spPr>
        <p:txBody>
          <a:bodyPr anchorCtr="0" anchor="t" bIns="0" lIns="0" spcFirstLastPara="1" rIns="0" wrap="square" tIns="0">
            <a:spAutoFit/>
          </a:bodyPr>
          <a:lstStyle/>
          <a:p>
            <a:pPr indent="0" lvl="0" marL="0" marR="0" rtl="0" algn="ctr">
              <a:lnSpc>
                <a:spcPct val="120009"/>
              </a:lnSpc>
              <a:spcBef>
                <a:spcPts val="0"/>
              </a:spcBef>
              <a:spcAft>
                <a:spcPts val="0"/>
              </a:spcAft>
              <a:buClr>
                <a:srgbClr val="000000"/>
              </a:buClr>
              <a:buSzPts val="5772"/>
              <a:buFont typeface="Arial"/>
              <a:buNone/>
            </a:pPr>
            <a:r>
              <a:rPr b="0" i="0" lang="en-US" sz="5772" u="none" cap="none" strike="noStrike">
                <a:solidFill>
                  <a:srgbClr val="032376"/>
                </a:solidFill>
                <a:latin typeface="Suez One"/>
                <a:ea typeface="Suez One"/>
                <a:cs typeface="Suez One"/>
                <a:sym typeface="Suez One"/>
              </a:rPr>
              <a:t>21</a:t>
            </a:r>
            <a:endParaRPr b="0" i="0" sz="5772" u="none" cap="none" strike="noStrike">
              <a:solidFill>
                <a:srgbClr val="032376"/>
              </a:solidFill>
              <a:latin typeface="Suez One"/>
              <a:ea typeface="Suez One"/>
              <a:cs typeface="Suez One"/>
              <a:sym typeface="Suez One"/>
            </a:endParaRPr>
          </a:p>
        </p:txBody>
      </p:sp>
      <p:sp>
        <p:nvSpPr>
          <p:cNvPr id="90" name="Google Shape;90;p2"/>
          <p:cNvSpPr txBox="1"/>
          <p:nvPr/>
        </p:nvSpPr>
        <p:spPr>
          <a:xfrm>
            <a:off x="2087600" y="8691525"/>
            <a:ext cx="5174700" cy="973500"/>
          </a:xfrm>
          <a:prstGeom prst="rect">
            <a:avLst/>
          </a:prstGeom>
          <a:noFill/>
          <a:ln>
            <a:noFill/>
          </a:ln>
        </p:spPr>
        <p:txBody>
          <a:bodyPr anchorCtr="0" anchor="t" bIns="0" lIns="0" spcFirstLastPara="1" rIns="0" wrap="square" tIns="0">
            <a:spAutoFit/>
          </a:bodyPr>
          <a:lstStyle/>
          <a:p>
            <a:pPr indent="0" lvl="0" marL="0" marR="0" rtl="1" algn="ctr">
              <a:lnSpc>
                <a:spcPct val="150000"/>
              </a:lnSpc>
              <a:spcBef>
                <a:spcPts val="1200"/>
              </a:spcBef>
              <a:spcAft>
                <a:spcPts val="1200"/>
              </a:spcAft>
              <a:buClr>
                <a:schemeClr val="dk1"/>
              </a:buClr>
              <a:buSzPts val="1100"/>
              <a:buFont typeface="Arial"/>
              <a:buNone/>
            </a:pPr>
            <a:r>
              <a:rPr b="1" i="1" lang="en-US" sz="1150" u="none" cap="none" strike="noStrike">
                <a:solidFill>
                  <a:srgbClr val="1D6BB9"/>
                </a:solidFill>
                <a:highlight>
                  <a:srgbClr val="FFFFFF"/>
                </a:highlight>
                <a:latin typeface="Assistant"/>
                <a:ea typeface="Assistant"/>
                <a:cs typeface="Assistant"/>
                <a:sym typeface="Assistant"/>
              </a:rPr>
              <a:t>"</a:t>
            </a:r>
            <a:r>
              <a:rPr b="1" i="1" lang="en-US" sz="1150">
                <a:solidFill>
                  <a:srgbClr val="1D6BB9"/>
                </a:solidFill>
                <a:highlight>
                  <a:srgbClr val="FFFFFF"/>
                </a:highlight>
                <a:latin typeface="Assistant"/>
                <a:ea typeface="Assistant"/>
                <a:cs typeface="Assistant"/>
                <a:sym typeface="Assistant"/>
              </a:rPr>
              <a:t>היום השלימה חטיבה 460 את משימתה בגזרת דרג׳ תופאח. בשיאה של הלחימה, פשטו הלוחמים על תשתית טרור הממוקמת בביתו של מח״ט עזה והשמידו אותה. החטיבה מצויה בחודשיים של לחימה ברצועה בהם חיסלה מאות מחבלים והשמידה תשתיות טרור רבות. לוחמי החטיבה פעלו בנחישות, במקצועיות, בקור רוח תוך הקרבה ואומץ לב</a:t>
            </a:r>
            <a:r>
              <a:rPr b="1" i="1" lang="en-US" sz="1150" u="none" cap="none" strike="noStrike">
                <a:solidFill>
                  <a:srgbClr val="1D6BB9"/>
                </a:solidFill>
                <a:highlight>
                  <a:srgbClr val="FFFFFF"/>
                </a:highlight>
                <a:latin typeface="Assistant"/>
                <a:ea typeface="Assistant"/>
                <a:cs typeface="Assistant"/>
                <a:sym typeface="Assistant"/>
              </a:rPr>
              <a:t>".</a:t>
            </a:r>
            <a:endParaRPr b="1" i="1" sz="1150" u="none" cap="none" strike="noStrike">
              <a:solidFill>
                <a:srgbClr val="1D6BB9"/>
              </a:solidFill>
              <a:highlight>
                <a:srgbClr val="FFFFFF"/>
              </a:highlight>
              <a:latin typeface="Assistant"/>
              <a:ea typeface="Assistant"/>
              <a:cs typeface="Assistant"/>
              <a:sym typeface="Assistant"/>
            </a:endParaRPr>
          </a:p>
        </p:txBody>
      </p:sp>
      <p:sp>
        <p:nvSpPr>
          <p:cNvPr id="91" name="Google Shape;91;p2"/>
          <p:cNvSpPr txBox="1"/>
          <p:nvPr/>
        </p:nvSpPr>
        <p:spPr>
          <a:xfrm>
            <a:off x="4317200" y="9844625"/>
            <a:ext cx="2945100" cy="338700"/>
          </a:xfrm>
          <a:prstGeom prst="rect">
            <a:avLst/>
          </a:prstGeom>
          <a:noFill/>
          <a:ln>
            <a:noFill/>
          </a:ln>
        </p:spPr>
        <p:txBody>
          <a:bodyPr anchorCtr="0" anchor="t" bIns="91425" lIns="91425" spcFirstLastPara="1" rIns="91425" wrap="square" tIns="91425">
            <a:spAutoFit/>
          </a:bodyPr>
          <a:lstStyle/>
          <a:p>
            <a:pPr indent="0" lvl="0" marL="12700" marR="0" rtl="1" algn="r">
              <a:lnSpc>
                <a:spcPct val="115000"/>
              </a:lnSpc>
              <a:spcBef>
                <a:spcPts val="0"/>
              </a:spcBef>
              <a:spcAft>
                <a:spcPts val="0"/>
              </a:spcAft>
              <a:buClr>
                <a:schemeClr val="dk1"/>
              </a:buClr>
              <a:buSzPts val="1100"/>
              <a:buFont typeface="Arial"/>
              <a:buNone/>
            </a:pPr>
            <a:r>
              <a:rPr b="1" i="0" lang="en-US" sz="1000" u="none" cap="none" strike="noStrike">
                <a:solidFill>
                  <a:schemeClr val="dk1"/>
                </a:solidFill>
                <a:latin typeface="Assistant"/>
                <a:ea typeface="Assistant"/>
                <a:cs typeface="Assistant"/>
                <a:sym typeface="Assistant"/>
              </a:rPr>
              <a:t>-</a:t>
            </a:r>
            <a:r>
              <a:rPr b="1" lang="en-US" sz="1000">
                <a:solidFill>
                  <a:schemeClr val="dk1"/>
                </a:solidFill>
                <a:latin typeface="Assistant"/>
                <a:ea typeface="Assistant"/>
                <a:cs typeface="Assistant"/>
                <a:sym typeface="Assistant"/>
              </a:rPr>
              <a:t>מח״ט 460, אל״ם דביר אדרי</a:t>
            </a:r>
            <a:endParaRPr b="1" i="0" sz="1000" u="none" cap="none" strike="noStrike">
              <a:solidFill>
                <a:schemeClr val="dk1"/>
              </a:solidFill>
              <a:latin typeface="Assistant"/>
              <a:ea typeface="Assistant"/>
              <a:cs typeface="Assistant"/>
              <a:sym typeface="Assistant"/>
            </a:endParaRPr>
          </a:p>
        </p:txBody>
      </p:sp>
      <p:grpSp>
        <p:nvGrpSpPr>
          <p:cNvPr id="92" name="Google Shape;92;p2"/>
          <p:cNvGrpSpPr/>
          <p:nvPr/>
        </p:nvGrpSpPr>
        <p:grpSpPr>
          <a:xfrm>
            <a:off x="4223016" y="1596549"/>
            <a:ext cx="1020855" cy="918139"/>
            <a:chOff x="0" y="0"/>
            <a:chExt cx="1854078" cy="1854078"/>
          </a:xfrm>
        </p:grpSpPr>
        <p:grpSp>
          <p:nvGrpSpPr>
            <p:cNvPr id="93" name="Google Shape;93;p2"/>
            <p:cNvGrpSpPr/>
            <p:nvPr/>
          </p:nvGrpSpPr>
          <p:grpSpPr>
            <a:xfrm>
              <a:off x="0" y="0"/>
              <a:ext cx="1854078" cy="1854078"/>
              <a:chOff x="0" y="0"/>
              <a:chExt cx="812800" cy="812800"/>
            </a:xfrm>
          </p:grpSpPr>
          <p:sp>
            <p:nvSpPr>
              <p:cNvPr id="94" name="Google Shape;94;p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5" name="Google Shape;95;p2"/>
              <p:cNvSpPr txBox="1"/>
              <p:nvPr/>
            </p:nvSpPr>
            <p:spPr>
              <a:xfrm>
                <a:off x="76200" y="47625"/>
                <a:ext cx="660300" cy="689100"/>
              </a:xfrm>
              <a:prstGeom prst="rect">
                <a:avLst/>
              </a:prstGeom>
              <a:noFill/>
              <a:ln>
                <a:noFill/>
              </a:ln>
            </p:spPr>
            <p:txBody>
              <a:bodyPr anchorCtr="0" anchor="ctr" bIns="40150" lIns="40150" spcFirstLastPara="1" rIns="40150" wrap="square" tIns="40150">
                <a:noAutofit/>
              </a:bodyPr>
              <a:lstStyle/>
              <a:p>
                <a:pPr indent="0" lvl="0" marL="0" marR="0" rtl="0" algn="ctr">
                  <a:lnSpc>
                    <a:spcPct val="108833"/>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96" name="Google Shape;96;p2"/>
            <p:cNvSpPr/>
            <p:nvPr/>
          </p:nvSpPr>
          <p:spPr>
            <a:xfrm>
              <a:off x="139276" y="654312"/>
              <a:ext cx="1385319" cy="545469"/>
            </a:xfrm>
            <a:custGeom>
              <a:rect b="b" l="l" r="r" t="t"/>
              <a:pathLst>
                <a:path extrusionOk="0" h="545469" w="1385319">
                  <a:moveTo>
                    <a:pt x="0" y="0"/>
                  </a:moveTo>
                  <a:lnTo>
                    <a:pt x="1385319" y="0"/>
                  </a:lnTo>
                  <a:lnTo>
                    <a:pt x="1385319" y="545469"/>
                  </a:lnTo>
                  <a:lnTo>
                    <a:pt x="0" y="545469"/>
                  </a:lnTo>
                  <a:lnTo>
                    <a:pt x="0" y="0"/>
                  </a:lnTo>
                  <a:close/>
                </a:path>
              </a:pathLst>
            </a:custGeom>
            <a:blipFill rotWithShape="1">
              <a:blip r:embed="rId4">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7" name="Google Shape;97;p2"/>
            <p:cNvSpPr/>
            <p:nvPr/>
          </p:nvSpPr>
          <p:spPr>
            <a:xfrm>
              <a:off x="134170" y="708014"/>
              <a:ext cx="1585754" cy="438064"/>
            </a:xfrm>
            <a:custGeom>
              <a:rect b="b" l="l" r="r" t="t"/>
              <a:pathLst>
                <a:path extrusionOk="0" h="438064" w="1585754">
                  <a:moveTo>
                    <a:pt x="0" y="0"/>
                  </a:moveTo>
                  <a:lnTo>
                    <a:pt x="1585754" y="0"/>
                  </a:lnTo>
                  <a:lnTo>
                    <a:pt x="1585754" y="438065"/>
                  </a:lnTo>
                  <a:lnTo>
                    <a:pt x="0" y="438065"/>
                  </a:lnTo>
                  <a:lnTo>
                    <a:pt x="0" y="0"/>
                  </a:lnTo>
                  <a:close/>
                </a:path>
              </a:pathLst>
            </a:custGeom>
            <a:blipFill rotWithShape="1">
              <a:blip r:embed="rId5">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98" name="Google Shape;98;p2"/>
          <p:cNvGrpSpPr/>
          <p:nvPr/>
        </p:nvGrpSpPr>
        <p:grpSpPr>
          <a:xfrm>
            <a:off x="2498653" y="1596562"/>
            <a:ext cx="1020855" cy="918139"/>
            <a:chOff x="0" y="0"/>
            <a:chExt cx="1854078" cy="1854078"/>
          </a:xfrm>
        </p:grpSpPr>
        <p:grpSp>
          <p:nvGrpSpPr>
            <p:cNvPr id="99" name="Google Shape;99;p2"/>
            <p:cNvGrpSpPr/>
            <p:nvPr/>
          </p:nvGrpSpPr>
          <p:grpSpPr>
            <a:xfrm>
              <a:off x="0" y="0"/>
              <a:ext cx="1854078" cy="1854078"/>
              <a:chOff x="0" y="0"/>
              <a:chExt cx="812800" cy="812800"/>
            </a:xfrm>
          </p:grpSpPr>
          <p:sp>
            <p:nvSpPr>
              <p:cNvPr id="100" name="Google Shape;100;p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1" name="Google Shape;101;p2"/>
              <p:cNvSpPr txBox="1"/>
              <p:nvPr/>
            </p:nvSpPr>
            <p:spPr>
              <a:xfrm>
                <a:off x="76200" y="47625"/>
                <a:ext cx="660300" cy="689100"/>
              </a:xfrm>
              <a:prstGeom prst="rect">
                <a:avLst/>
              </a:prstGeom>
              <a:noFill/>
              <a:ln>
                <a:noFill/>
              </a:ln>
            </p:spPr>
            <p:txBody>
              <a:bodyPr anchorCtr="0" anchor="ctr" bIns="40150" lIns="40150" spcFirstLastPara="1" rIns="40150" wrap="square" tIns="40150">
                <a:noAutofit/>
              </a:bodyPr>
              <a:lstStyle/>
              <a:p>
                <a:pPr indent="0" lvl="0" marL="0" marR="0" rtl="0" algn="ctr">
                  <a:lnSpc>
                    <a:spcPct val="108833"/>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02" name="Google Shape;102;p2"/>
            <p:cNvSpPr/>
            <p:nvPr/>
          </p:nvSpPr>
          <p:spPr>
            <a:xfrm>
              <a:off x="142955" y="758512"/>
              <a:ext cx="1580665" cy="441269"/>
            </a:xfrm>
            <a:custGeom>
              <a:rect b="b" l="l" r="r" t="t"/>
              <a:pathLst>
                <a:path extrusionOk="0" h="441269" w="1580665">
                  <a:moveTo>
                    <a:pt x="0" y="0"/>
                  </a:moveTo>
                  <a:lnTo>
                    <a:pt x="1580665" y="0"/>
                  </a:lnTo>
                  <a:lnTo>
                    <a:pt x="1580665" y="441269"/>
                  </a:lnTo>
                  <a:lnTo>
                    <a:pt x="0" y="441269"/>
                  </a:lnTo>
                  <a:lnTo>
                    <a:pt x="0" y="0"/>
                  </a:lnTo>
                  <a:close/>
                </a:path>
              </a:pathLst>
            </a:custGeom>
            <a:blipFill rotWithShape="1">
              <a:blip r:embed="rId6">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103" name="Google Shape;103;p2"/>
          <p:cNvGrpSpPr/>
          <p:nvPr/>
        </p:nvGrpSpPr>
        <p:grpSpPr>
          <a:xfrm>
            <a:off x="637106" y="1546123"/>
            <a:ext cx="1076931" cy="968573"/>
            <a:chOff x="0" y="0"/>
            <a:chExt cx="1955922" cy="1955922"/>
          </a:xfrm>
        </p:grpSpPr>
        <p:grpSp>
          <p:nvGrpSpPr>
            <p:cNvPr id="104" name="Google Shape;104;p2"/>
            <p:cNvGrpSpPr/>
            <p:nvPr/>
          </p:nvGrpSpPr>
          <p:grpSpPr>
            <a:xfrm>
              <a:off x="0" y="0"/>
              <a:ext cx="1955922" cy="1955922"/>
              <a:chOff x="0" y="0"/>
              <a:chExt cx="812800" cy="812800"/>
            </a:xfrm>
          </p:grpSpPr>
          <p:sp>
            <p:nvSpPr>
              <p:cNvPr id="105" name="Google Shape;105;p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6" name="Google Shape;106;p2"/>
              <p:cNvSpPr txBox="1"/>
              <p:nvPr/>
            </p:nvSpPr>
            <p:spPr>
              <a:xfrm>
                <a:off x="76200" y="47625"/>
                <a:ext cx="660300" cy="689100"/>
              </a:xfrm>
              <a:prstGeom prst="rect">
                <a:avLst/>
              </a:prstGeom>
              <a:noFill/>
              <a:ln>
                <a:noFill/>
              </a:ln>
            </p:spPr>
            <p:txBody>
              <a:bodyPr anchorCtr="0" anchor="ctr" bIns="40150" lIns="40150" spcFirstLastPara="1" rIns="40150" wrap="square" tIns="40150">
                <a:noAutofit/>
              </a:bodyPr>
              <a:lstStyle/>
              <a:p>
                <a:pPr indent="0" lvl="0" marL="0" marR="0" rtl="0" algn="ctr">
                  <a:lnSpc>
                    <a:spcPct val="108833"/>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07" name="Google Shape;107;p2"/>
            <p:cNvSpPr/>
            <p:nvPr/>
          </p:nvSpPr>
          <p:spPr>
            <a:xfrm>
              <a:off x="129370" y="589588"/>
              <a:ext cx="1648039" cy="776740"/>
            </a:xfrm>
            <a:custGeom>
              <a:rect b="b" l="l" r="r" t="t"/>
              <a:pathLst>
                <a:path extrusionOk="0" h="776740" w="1648039">
                  <a:moveTo>
                    <a:pt x="0" y="0"/>
                  </a:moveTo>
                  <a:lnTo>
                    <a:pt x="1648039" y="0"/>
                  </a:lnTo>
                  <a:lnTo>
                    <a:pt x="1648039" y="776740"/>
                  </a:lnTo>
                  <a:lnTo>
                    <a:pt x="0" y="776740"/>
                  </a:lnTo>
                  <a:lnTo>
                    <a:pt x="0" y="0"/>
                  </a:lnTo>
                  <a:close/>
                </a:path>
              </a:pathLst>
            </a:custGeom>
            <a:blipFill rotWithShape="1">
              <a:blip r:embed="rId7">
                <a:alphaModFix/>
              </a:blip>
              <a:stretch>
                <a:fillRect b="-3780" l="-13662" r="-6729"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108" name="Google Shape;108;p2"/>
          <p:cNvGrpSpPr/>
          <p:nvPr/>
        </p:nvGrpSpPr>
        <p:grpSpPr>
          <a:xfrm>
            <a:off x="5879408" y="1596561"/>
            <a:ext cx="1020855" cy="918139"/>
            <a:chOff x="0" y="0"/>
            <a:chExt cx="1854078" cy="1854078"/>
          </a:xfrm>
        </p:grpSpPr>
        <p:grpSp>
          <p:nvGrpSpPr>
            <p:cNvPr id="109" name="Google Shape;109;p2"/>
            <p:cNvGrpSpPr/>
            <p:nvPr/>
          </p:nvGrpSpPr>
          <p:grpSpPr>
            <a:xfrm>
              <a:off x="0" y="0"/>
              <a:ext cx="1854078" cy="1854078"/>
              <a:chOff x="0" y="0"/>
              <a:chExt cx="812800" cy="812800"/>
            </a:xfrm>
          </p:grpSpPr>
          <p:sp>
            <p:nvSpPr>
              <p:cNvPr id="110" name="Google Shape;110;p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11" name="Google Shape;111;p2"/>
              <p:cNvSpPr txBox="1"/>
              <p:nvPr/>
            </p:nvSpPr>
            <p:spPr>
              <a:xfrm>
                <a:off x="76200" y="47625"/>
                <a:ext cx="660300" cy="689100"/>
              </a:xfrm>
              <a:prstGeom prst="rect">
                <a:avLst/>
              </a:prstGeom>
              <a:noFill/>
              <a:ln>
                <a:noFill/>
              </a:ln>
            </p:spPr>
            <p:txBody>
              <a:bodyPr anchorCtr="0" anchor="ctr" bIns="28050" lIns="28050" spcFirstLastPara="1" rIns="28050" wrap="square" tIns="28050">
                <a:noAutofit/>
              </a:bodyPr>
              <a:lstStyle/>
              <a:p>
                <a:pPr indent="0" lvl="0" marL="0" marR="0" rtl="0" algn="ctr">
                  <a:lnSpc>
                    <a:spcPct val="108888"/>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12" name="Google Shape;112;p2"/>
            <p:cNvSpPr/>
            <p:nvPr/>
          </p:nvSpPr>
          <p:spPr>
            <a:xfrm>
              <a:off x="262105" y="222873"/>
              <a:ext cx="1435587" cy="1239988"/>
            </a:xfrm>
            <a:custGeom>
              <a:rect b="b" l="l" r="r" t="t"/>
              <a:pathLst>
                <a:path extrusionOk="0" h="1239988" w="1435587">
                  <a:moveTo>
                    <a:pt x="0" y="0"/>
                  </a:moveTo>
                  <a:lnTo>
                    <a:pt x="1435586" y="0"/>
                  </a:lnTo>
                  <a:lnTo>
                    <a:pt x="1435586" y="1239988"/>
                  </a:lnTo>
                  <a:lnTo>
                    <a:pt x="0" y="1239988"/>
                  </a:lnTo>
                  <a:lnTo>
                    <a:pt x="0" y="0"/>
                  </a:lnTo>
                  <a:close/>
                </a:path>
              </a:pathLst>
            </a:custGeom>
            <a:blipFill rotWithShape="1">
              <a:blip r:embed="rId8">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13" name="Google Shape;113;p2"/>
          <p:cNvSpPr txBox="1"/>
          <p:nvPr/>
        </p:nvSpPr>
        <p:spPr>
          <a:xfrm>
            <a:off x="595438" y="2690585"/>
            <a:ext cx="1293600" cy="643500"/>
          </a:xfrm>
          <a:prstGeom prst="rect">
            <a:avLst/>
          </a:prstGeom>
          <a:noFill/>
          <a:ln>
            <a:noFill/>
          </a:ln>
        </p:spPr>
        <p:txBody>
          <a:bodyPr anchorCtr="0" anchor="t" bIns="0" lIns="0" spcFirstLastPara="1" rIns="0" wrap="square" tIns="0">
            <a:spAutoFit/>
          </a:bodyPr>
          <a:lstStyle/>
          <a:p>
            <a:pPr indent="0" lvl="0" marL="0" marR="0" rtl="1" algn="ctr">
              <a:lnSpc>
                <a:spcPct val="94996"/>
              </a:lnSpc>
              <a:spcBef>
                <a:spcPts val="0"/>
              </a:spcBef>
              <a:spcAft>
                <a:spcPts val="0"/>
              </a:spcAft>
              <a:buClr>
                <a:srgbClr val="000000"/>
              </a:buClr>
              <a:buSzPts val="1100"/>
              <a:buFont typeface="Arial"/>
              <a:buNone/>
            </a:pPr>
            <a:r>
              <a:rPr b="0" i="0" lang="en-US" sz="1100" u="none" cap="none" strike="noStrike">
                <a:solidFill>
                  <a:srgbClr val="032376"/>
                </a:solidFill>
                <a:latin typeface="Suez One"/>
                <a:ea typeface="Suez One"/>
                <a:cs typeface="Suez One"/>
                <a:sym typeface="Suez One"/>
              </a:rPr>
              <a:t>כוחות צה"ל ממשיכים בהתקדמות בעומק הרצועה, והולמים בעוצמה באויב</a:t>
            </a:r>
            <a:endParaRPr b="0" i="0" sz="1400" u="none" cap="none" strike="noStrike">
              <a:solidFill>
                <a:srgbClr val="000000"/>
              </a:solidFill>
              <a:latin typeface="Arial"/>
              <a:ea typeface="Arial"/>
              <a:cs typeface="Arial"/>
              <a:sym typeface="Arial"/>
            </a:endParaRPr>
          </a:p>
        </p:txBody>
      </p:sp>
      <p:sp>
        <p:nvSpPr>
          <p:cNvPr id="114" name="Google Shape;114;p2"/>
          <p:cNvSpPr txBox="1"/>
          <p:nvPr/>
        </p:nvSpPr>
        <p:spPr>
          <a:xfrm>
            <a:off x="2425646" y="2610185"/>
            <a:ext cx="1172400" cy="804300"/>
          </a:xfrm>
          <a:prstGeom prst="rect">
            <a:avLst/>
          </a:prstGeom>
          <a:noFill/>
          <a:ln>
            <a:noFill/>
          </a:ln>
        </p:spPr>
        <p:txBody>
          <a:bodyPr anchorCtr="0" anchor="t" bIns="0" lIns="0" spcFirstLastPara="1" rIns="0" wrap="square" tIns="0">
            <a:spAutoFit/>
          </a:bodyPr>
          <a:lstStyle/>
          <a:p>
            <a:pPr indent="0" lvl="0" marL="0" marR="0" rtl="1" algn="ctr">
              <a:lnSpc>
                <a:spcPct val="94996"/>
              </a:lnSpc>
              <a:spcBef>
                <a:spcPts val="0"/>
              </a:spcBef>
              <a:spcAft>
                <a:spcPts val="0"/>
              </a:spcAft>
              <a:buClr>
                <a:srgbClr val="000000"/>
              </a:buClr>
              <a:buSzPts val="1100"/>
              <a:buFont typeface="Arial"/>
              <a:buNone/>
            </a:pPr>
            <a:r>
              <a:rPr b="0" i="0" lang="en-US" sz="1100" u="none" cap="none" strike="noStrike">
                <a:solidFill>
                  <a:srgbClr val="032376"/>
                </a:solidFill>
                <a:latin typeface="Suez One"/>
                <a:ea typeface="Suez One"/>
                <a:cs typeface="Suez One"/>
                <a:sym typeface="Suez One"/>
              </a:rPr>
              <a:t>כוחות שריון וחי"ר תוקפים מוצבים, מפקדות, עמדות שיגור ותשתיות טרור נוספות</a:t>
            </a:r>
            <a:endParaRPr b="0" i="0" sz="1100" u="none" cap="none" strike="noStrike">
              <a:solidFill>
                <a:srgbClr val="032376"/>
              </a:solidFill>
              <a:latin typeface="Suez One"/>
              <a:ea typeface="Suez One"/>
              <a:cs typeface="Suez One"/>
              <a:sym typeface="Suez One"/>
            </a:endParaRPr>
          </a:p>
        </p:txBody>
      </p:sp>
      <p:sp>
        <p:nvSpPr>
          <p:cNvPr id="115" name="Google Shape;115;p2"/>
          <p:cNvSpPr txBox="1"/>
          <p:nvPr/>
        </p:nvSpPr>
        <p:spPr>
          <a:xfrm>
            <a:off x="4134660" y="2610185"/>
            <a:ext cx="1197600" cy="804300"/>
          </a:xfrm>
          <a:prstGeom prst="rect">
            <a:avLst/>
          </a:prstGeom>
          <a:noFill/>
          <a:ln>
            <a:noFill/>
          </a:ln>
        </p:spPr>
        <p:txBody>
          <a:bodyPr anchorCtr="0" anchor="t" bIns="0" lIns="0" spcFirstLastPara="1" rIns="0" wrap="square" tIns="0">
            <a:spAutoFit/>
          </a:bodyPr>
          <a:lstStyle/>
          <a:p>
            <a:pPr indent="0" lvl="0" marL="0" marR="0" rtl="1" algn="ctr">
              <a:lnSpc>
                <a:spcPct val="94996"/>
              </a:lnSpc>
              <a:spcBef>
                <a:spcPts val="0"/>
              </a:spcBef>
              <a:spcAft>
                <a:spcPts val="0"/>
              </a:spcAft>
              <a:buClr>
                <a:srgbClr val="000000"/>
              </a:buClr>
              <a:buSzPts val="1100"/>
              <a:buFont typeface="Arial"/>
              <a:buNone/>
            </a:pPr>
            <a:r>
              <a:rPr b="0" i="0" lang="en-US" sz="1100" u="none" cap="none" strike="noStrike">
                <a:solidFill>
                  <a:srgbClr val="032376"/>
                </a:solidFill>
                <a:latin typeface="Suez One"/>
                <a:ea typeface="Suez One"/>
                <a:cs typeface="Suez One"/>
                <a:sym typeface="Suez One"/>
              </a:rPr>
              <a:t>לוחמי זרוע הים מנהלים מרדפים ימיים, מסכלים כלי שיט ותוקפים מטרות של חמאס מהים</a:t>
            </a:r>
            <a:endParaRPr b="0" i="0" sz="1400" u="none" cap="none" strike="noStrike">
              <a:solidFill>
                <a:srgbClr val="000000"/>
              </a:solidFill>
              <a:latin typeface="Arial"/>
              <a:ea typeface="Arial"/>
              <a:cs typeface="Arial"/>
              <a:sym typeface="Arial"/>
            </a:endParaRPr>
          </a:p>
        </p:txBody>
      </p:sp>
      <p:sp>
        <p:nvSpPr>
          <p:cNvPr id="116" name="Google Shape;116;p2"/>
          <p:cNvSpPr txBox="1"/>
          <p:nvPr/>
        </p:nvSpPr>
        <p:spPr>
          <a:xfrm>
            <a:off x="5743045" y="2644185"/>
            <a:ext cx="1293600" cy="804300"/>
          </a:xfrm>
          <a:prstGeom prst="rect">
            <a:avLst/>
          </a:prstGeom>
          <a:noFill/>
          <a:ln>
            <a:noFill/>
          </a:ln>
        </p:spPr>
        <p:txBody>
          <a:bodyPr anchorCtr="0" anchor="t" bIns="0" lIns="0" spcFirstLastPara="1" rIns="0" wrap="square" tIns="0">
            <a:spAutoFit/>
          </a:bodyPr>
          <a:lstStyle/>
          <a:p>
            <a:pPr indent="0" lvl="0" marL="0" marR="0" rtl="1" algn="ctr">
              <a:lnSpc>
                <a:spcPct val="94996"/>
              </a:lnSpc>
              <a:spcBef>
                <a:spcPts val="0"/>
              </a:spcBef>
              <a:spcAft>
                <a:spcPts val="0"/>
              </a:spcAft>
              <a:buClr>
                <a:srgbClr val="000000"/>
              </a:buClr>
              <a:buSzPts val="1100"/>
              <a:buFont typeface="Arial"/>
              <a:buNone/>
            </a:pPr>
            <a:r>
              <a:rPr b="0" i="0" lang="en-US" sz="1100" u="none" cap="none" strike="noStrike">
                <a:solidFill>
                  <a:srgbClr val="032376"/>
                </a:solidFill>
                <a:latin typeface="Suez One"/>
                <a:ea typeface="Suez One"/>
                <a:cs typeface="Suez One"/>
                <a:sym typeface="Suez One"/>
              </a:rPr>
              <a:t>כוחות חיל האוויר תוקפים מטרות אסטרטגיות, מסייעים לכוחות הקרקע, ומגנים על הגבולות האוויריים</a:t>
            </a:r>
            <a:endParaRPr b="0" i="0" sz="1100" u="none" cap="none" strike="noStrike">
              <a:solidFill>
                <a:srgbClr val="000000"/>
              </a:solidFill>
              <a:latin typeface="Suez One"/>
              <a:ea typeface="Suez One"/>
              <a:cs typeface="Suez One"/>
              <a:sym typeface="Suez One"/>
            </a:endParaRPr>
          </a:p>
        </p:txBody>
      </p:sp>
      <p:cxnSp>
        <p:nvCxnSpPr>
          <p:cNvPr id="117" name="Google Shape;117;p2"/>
          <p:cNvCxnSpPr/>
          <p:nvPr/>
        </p:nvCxnSpPr>
        <p:spPr>
          <a:xfrm flipH="1" rot="10800000">
            <a:off x="104650" y="3577950"/>
            <a:ext cx="7315200" cy="12600"/>
          </a:xfrm>
          <a:prstGeom prst="straightConnector1">
            <a:avLst/>
          </a:prstGeom>
          <a:noFill/>
          <a:ln cap="flat" cmpd="sng" w="76200">
            <a:solidFill>
              <a:srgbClr val="1D6BB9"/>
            </a:solidFill>
            <a:prstDash val="solid"/>
            <a:round/>
            <a:headEnd len="sm" w="sm" type="none"/>
            <a:tailEnd len="sm" w="sm" type="none"/>
          </a:ln>
        </p:spPr>
      </p:cxnSp>
      <p:sp>
        <p:nvSpPr>
          <p:cNvPr id="118" name="Google Shape;118;p2"/>
          <p:cNvSpPr txBox="1"/>
          <p:nvPr/>
        </p:nvSpPr>
        <p:spPr>
          <a:xfrm>
            <a:off x="690400" y="3952125"/>
            <a:ext cx="871500" cy="6337200"/>
          </a:xfrm>
          <a:prstGeom prst="rect">
            <a:avLst/>
          </a:prstGeom>
          <a:noFill/>
          <a:ln>
            <a:noFill/>
          </a:ln>
        </p:spPr>
        <p:txBody>
          <a:bodyPr anchorCtr="0" anchor="ctr" bIns="50800" lIns="50800" spcFirstLastPara="1" rIns="50800" wrap="square" tIns="50800">
            <a:noAutofit/>
          </a:bodyPr>
          <a:lstStyle/>
          <a:p>
            <a:pPr indent="0" lvl="0" marL="0" marR="0" rtl="0" algn="ctr">
              <a:lnSpc>
                <a:spcPct val="58055"/>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nvGrpSpPr>
          <p:cNvPr id="119" name="Google Shape;119;p2"/>
          <p:cNvGrpSpPr/>
          <p:nvPr/>
        </p:nvGrpSpPr>
        <p:grpSpPr>
          <a:xfrm>
            <a:off x="497750" y="3834425"/>
            <a:ext cx="871590" cy="6671304"/>
            <a:chOff x="0" y="0"/>
            <a:chExt cx="312353" cy="2331401"/>
          </a:xfrm>
        </p:grpSpPr>
        <p:sp>
          <p:nvSpPr>
            <p:cNvPr id="120" name="Google Shape;120;p2"/>
            <p:cNvSpPr/>
            <p:nvPr/>
          </p:nvSpPr>
          <p:spPr>
            <a:xfrm>
              <a:off x="0" y="0"/>
              <a:ext cx="312353" cy="2331401"/>
            </a:xfrm>
            <a:custGeom>
              <a:rect b="b" l="l" r="r" t="t"/>
              <a:pathLst>
                <a:path extrusionOk="0" h="2331401" w="312353">
                  <a:moveTo>
                    <a:pt x="0" y="0"/>
                  </a:moveTo>
                  <a:lnTo>
                    <a:pt x="312353" y="0"/>
                  </a:lnTo>
                  <a:lnTo>
                    <a:pt x="312353" y="2331401"/>
                  </a:lnTo>
                  <a:lnTo>
                    <a:pt x="0" y="2331401"/>
                  </a:ln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1" name="Google Shape;121;p2"/>
            <p:cNvSpPr txBox="1"/>
            <p:nvPr/>
          </p:nvSpPr>
          <p:spPr>
            <a:xfrm>
              <a:off x="0" y="57260"/>
              <a:ext cx="312300" cy="2214600"/>
            </a:xfrm>
            <a:prstGeom prst="rect">
              <a:avLst/>
            </a:prstGeom>
            <a:noFill/>
            <a:ln>
              <a:noFill/>
            </a:ln>
          </p:spPr>
          <p:txBody>
            <a:bodyPr anchorCtr="0" anchor="ctr" bIns="50800" lIns="50800" spcFirstLastPara="1" rIns="50800" wrap="square" tIns="50800">
              <a:noAutofit/>
            </a:bodyPr>
            <a:lstStyle/>
            <a:p>
              <a:pPr indent="0" lvl="0" marL="0" marR="0" rtl="0" algn="ctr">
                <a:lnSpc>
                  <a:spcPct val="58055"/>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122" name="Google Shape;122;p2"/>
          <p:cNvGrpSpPr/>
          <p:nvPr/>
        </p:nvGrpSpPr>
        <p:grpSpPr>
          <a:xfrm>
            <a:off x="305090" y="4087173"/>
            <a:ext cx="1256919" cy="945108"/>
            <a:chOff x="0" y="-3"/>
            <a:chExt cx="450444" cy="338700"/>
          </a:xfrm>
        </p:grpSpPr>
        <p:sp>
          <p:nvSpPr>
            <p:cNvPr id="123" name="Google Shape;123;p2"/>
            <p:cNvSpPr/>
            <p:nvPr/>
          </p:nvSpPr>
          <p:spPr>
            <a:xfrm>
              <a:off x="0" y="0"/>
              <a:ext cx="450444" cy="338591"/>
            </a:xfrm>
            <a:custGeom>
              <a:rect b="b" l="l" r="r" t="t"/>
              <a:pathLst>
                <a:path extrusionOk="0" h="338591" w="450444">
                  <a:moveTo>
                    <a:pt x="30798" y="0"/>
                  </a:moveTo>
                  <a:lnTo>
                    <a:pt x="419646" y="0"/>
                  </a:lnTo>
                  <a:cubicBezTo>
                    <a:pt x="436656" y="0"/>
                    <a:pt x="450444" y="13789"/>
                    <a:pt x="450444" y="30798"/>
                  </a:cubicBezTo>
                  <a:lnTo>
                    <a:pt x="450444" y="307793"/>
                  </a:lnTo>
                  <a:cubicBezTo>
                    <a:pt x="450444" y="315961"/>
                    <a:pt x="447199" y="323795"/>
                    <a:pt x="441424" y="329571"/>
                  </a:cubicBezTo>
                  <a:cubicBezTo>
                    <a:pt x="435648" y="335346"/>
                    <a:pt x="427815" y="338591"/>
                    <a:pt x="419646" y="338591"/>
                  </a:cubicBezTo>
                  <a:lnTo>
                    <a:pt x="30798" y="338591"/>
                  </a:lnTo>
                  <a:cubicBezTo>
                    <a:pt x="13789" y="338591"/>
                    <a:pt x="0" y="324803"/>
                    <a:pt x="0" y="307793"/>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4" name="Google Shape;124;p2"/>
            <p:cNvSpPr txBox="1"/>
            <p:nvPr/>
          </p:nvSpPr>
          <p:spPr>
            <a:xfrm>
              <a:off x="4" y="-3"/>
              <a:ext cx="450300" cy="338700"/>
            </a:xfrm>
            <a:prstGeom prst="rect">
              <a:avLst/>
            </a:prstGeom>
            <a:noFill/>
            <a:ln>
              <a:noFill/>
            </a:ln>
          </p:spPr>
          <p:txBody>
            <a:bodyPr anchorCtr="0" anchor="ctr" bIns="50800" lIns="50800" spcFirstLastPara="1" rIns="50800" wrap="square" tIns="50800">
              <a:noAutofit/>
            </a:bodyPr>
            <a:lstStyle/>
            <a:p>
              <a:pPr indent="0" lvl="0" marL="0" marR="0" rtl="1" algn="ctr">
                <a:lnSpc>
                  <a:spcPct val="91000"/>
                </a:lnSpc>
                <a:spcBef>
                  <a:spcPts val="0"/>
                </a:spcBef>
                <a:spcAft>
                  <a:spcPts val="0"/>
                </a:spcAft>
                <a:buClr>
                  <a:srgbClr val="000000"/>
                </a:buClr>
                <a:buSzPts val="1800"/>
                <a:buFont typeface="Arial"/>
                <a:buNone/>
              </a:pPr>
              <a:r>
                <a:rPr b="0" i="0" lang="en-US" sz="1800" u="none" cap="none" strike="noStrike">
                  <a:solidFill>
                    <a:srgbClr val="FFFFFF"/>
                  </a:solidFill>
                  <a:latin typeface="Suez One"/>
                  <a:ea typeface="Suez One"/>
                  <a:cs typeface="Suez One"/>
                  <a:sym typeface="Suez One"/>
                </a:rPr>
                <a:t>הישגי צה״ל במספרים:</a:t>
              </a:r>
              <a:endParaRPr b="0" i="0" sz="1800" u="none" cap="none" strike="noStrike">
                <a:solidFill>
                  <a:srgbClr val="000000"/>
                </a:solidFill>
                <a:latin typeface="Suez One"/>
                <a:ea typeface="Suez One"/>
                <a:cs typeface="Suez One"/>
                <a:sym typeface="Suez One"/>
              </a:endParaRPr>
            </a:p>
          </p:txBody>
        </p:sp>
      </p:grpSp>
      <p:grpSp>
        <p:nvGrpSpPr>
          <p:cNvPr id="125" name="Google Shape;125;p2"/>
          <p:cNvGrpSpPr/>
          <p:nvPr/>
        </p:nvGrpSpPr>
        <p:grpSpPr>
          <a:xfrm>
            <a:off x="305090" y="5188458"/>
            <a:ext cx="1256919" cy="1260114"/>
            <a:chOff x="0" y="0"/>
            <a:chExt cx="450444" cy="451589"/>
          </a:xfrm>
        </p:grpSpPr>
        <p:sp>
          <p:nvSpPr>
            <p:cNvPr id="126" name="Google Shape;126;p2"/>
            <p:cNvSpPr/>
            <p:nvPr/>
          </p:nvSpPr>
          <p:spPr>
            <a:xfrm>
              <a:off x="0" y="0"/>
              <a:ext cx="450444" cy="451589"/>
            </a:xfrm>
            <a:custGeom>
              <a:rect b="b" l="l" r="r" t="t"/>
              <a:pathLst>
                <a:path extrusionOk="0" h="451589" w="450444">
                  <a:moveTo>
                    <a:pt x="30798" y="0"/>
                  </a:moveTo>
                  <a:lnTo>
                    <a:pt x="419646" y="0"/>
                  </a:lnTo>
                  <a:cubicBezTo>
                    <a:pt x="436656" y="0"/>
                    <a:pt x="450444" y="13789"/>
                    <a:pt x="450444" y="30798"/>
                  </a:cubicBezTo>
                  <a:lnTo>
                    <a:pt x="450444" y="420791"/>
                  </a:lnTo>
                  <a:cubicBezTo>
                    <a:pt x="450444" y="437801"/>
                    <a:pt x="436656" y="451589"/>
                    <a:pt x="419646" y="451589"/>
                  </a:cubicBezTo>
                  <a:lnTo>
                    <a:pt x="30798" y="451589"/>
                  </a:lnTo>
                  <a:cubicBezTo>
                    <a:pt x="13789" y="451589"/>
                    <a:pt x="0" y="437801"/>
                    <a:pt x="0" y="420791"/>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7" name="Google Shape;127;p2"/>
            <p:cNvSpPr txBox="1"/>
            <p:nvPr/>
          </p:nvSpPr>
          <p:spPr>
            <a:xfrm>
              <a:off x="4" y="2"/>
              <a:ext cx="450300" cy="451500"/>
            </a:xfrm>
            <a:prstGeom prst="rect">
              <a:avLst/>
            </a:prstGeom>
            <a:noFill/>
            <a:ln>
              <a:noFill/>
            </a:ln>
          </p:spPr>
          <p:txBody>
            <a:bodyPr anchorCtr="0" anchor="ctr" bIns="50800" lIns="50800" spcFirstLastPara="1" rIns="50800" wrap="square" tIns="50800">
              <a:noAutofit/>
            </a:bodyPr>
            <a:lstStyle/>
            <a:p>
              <a:pPr indent="0" lvl="0" marL="0" marR="0" rtl="1" algn="ctr">
                <a:lnSpc>
                  <a:spcPct val="91000"/>
                </a:lnSpc>
                <a:spcBef>
                  <a:spcPts val="0"/>
                </a:spcBef>
                <a:spcAft>
                  <a:spcPts val="0"/>
                </a:spcAft>
                <a:buClr>
                  <a:srgbClr val="000000"/>
                </a:buClr>
                <a:buSzPts val="1100"/>
                <a:buFont typeface="Arial"/>
                <a:buNone/>
              </a:pPr>
              <a:r>
                <a:rPr b="0" i="0" lang="en-US" sz="1100" u="none" cap="none" strike="noStrike">
                  <a:solidFill>
                    <a:srgbClr val="FFFFFF"/>
                  </a:solidFill>
                  <a:latin typeface="Suez One"/>
                  <a:ea typeface="Suez One"/>
                  <a:cs typeface="Suez One"/>
                  <a:sym typeface="Suez One"/>
                </a:rPr>
                <a:t>מעל</a:t>
              </a:r>
              <a:r>
                <a:rPr b="0" i="0" lang="en-US" sz="900" u="none" cap="none" strike="noStrike">
                  <a:solidFill>
                    <a:srgbClr val="FFFFFF"/>
                  </a:solidFill>
                  <a:latin typeface="Suez One"/>
                  <a:ea typeface="Suez One"/>
                  <a:cs typeface="Suez One"/>
                  <a:sym typeface="Suez One"/>
                </a:rPr>
                <a:t> </a:t>
              </a:r>
              <a:endParaRPr b="0" i="0" sz="800" u="none" cap="none" strike="noStrike">
                <a:solidFill>
                  <a:srgbClr val="000000"/>
                </a:solidFill>
                <a:latin typeface="Suez One"/>
                <a:ea typeface="Suez One"/>
                <a:cs typeface="Suez One"/>
                <a:sym typeface="Suez One"/>
              </a:endParaRPr>
            </a:p>
            <a:p>
              <a:pPr indent="0" lvl="0" marL="0" marR="0" rtl="1" algn="ctr">
                <a:lnSpc>
                  <a:spcPct val="91000"/>
                </a:lnSpc>
                <a:spcBef>
                  <a:spcPts val="0"/>
                </a:spcBef>
                <a:spcAft>
                  <a:spcPts val="0"/>
                </a:spcAft>
                <a:buClr>
                  <a:srgbClr val="000000"/>
                </a:buClr>
                <a:buSzPts val="2700"/>
                <a:buFont typeface="Arial"/>
                <a:buNone/>
              </a:pPr>
              <a:r>
                <a:rPr lang="en-US" sz="2700">
                  <a:solidFill>
                    <a:srgbClr val="FFFFFF"/>
                  </a:solidFill>
                  <a:latin typeface="Suez One"/>
                  <a:ea typeface="Suez One"/>
                  <a:cs typeface="Suez One"/>
                  <a:sym typeface="Suez One"/>
                </a:rPr>
                <a:t>30</a:t>
              </a:r>
              <a:r>
                <a:rPr b="0" i="0" lang="en-US" sz="2700" u="none" cap="none" strike="noStrike">
                  <a:solidFill>
                    <a:srgbClr val="FFFFFF"/>
                  </a:solidFill>
                  <a:latin typeface="Suez One"/>
                  <a:ea typeface="Suez One"/>
                  <a:cs typeface="Suez One"/>
                  <a:sym typeface="Suez One"/>
                </a:rPr>
                <a:t>,000</a:t>
              </a:r>
              <a:endParaRPr b="0" i="0" sz="800" u="none" cap="none" strike="noStrike">
                <a:solidFill>
                  <a:srgbClr val="000000"/>
                </a:solidFill>
                <a:latin typeface="Suez One"/>
                <a:ea typeface="Suez One"/>
                <a:cs typeface="Suez One"/>
                <a:sym typeface="Suez One"/>
              </a:endParaRPr>
            </a:p>
            <a:p>
              <a:pPr indent="0" lvl="0" marL="0" marR="0" rtl="1" algn="ctr">
                <a:lnSpc>
                  <a:spcPct val="90994"/>
                </a:lnSpc>
                <a:spcBef>
                  <a:spcPts val="0"/>
                </a:spcBef>
                <a:spcAft>
                  <a:spcPts val="0"/>
                </a:spcAft>
                <a:buClr>
                  <a:srgbClr val="000000"/>
                </a:buClr>
                <a:buSzPts val="1199"/>
                <a:buFont typeface="Arial"/>
                <a:buNone/>
              </a:pPr>
              <a:r>
                <a:rPr b="0" i="0" lang="en-US" sz="1199" u="none" cap="none" strike="noStrike">
                  <a:solidFill>
                    <a:srgbClr val="FFFFFF"/>
                  </a:solidFill>
                  <a:latin typeface="Suez One"/>
                  <a:ea typeface="Suez One"/>
                  <a:cs typeface="Suez One"/>
                  <a:sym typeface="Suez One"/>
                </a:rPr>
                <a:t>מטרות אסטרטגיות הותקפו בעזה</a:t>
              </a:r>
              <a:endParaRPr b="0" i="0" sz="1000" u="none" cap="none" strike="noStrike">
                <a:solidFill>
                  <a:srgbClr val="000000"/>
                </a:solidFill>
                <a:latin typeface="Suez One"/>
                <a:ea typeface="Suez One"/>
                <a:cs typeface="Suez One"/>
                <a:sym typeface="Suez One"/>
              </a:endParaRPr>
            </a:p>
          </p:txBody>
        </p:sp>
      </p:grpSp>
      <p:grpSp>
        <p:nvGrpSpPr>
          <p:cNvPr id="128" name="Google Shape;128;p2"/>
          <p:cNvGrpSpPr/>
          <p:nvPr/>
        </p:nvGrpSpPr>
        <p:grpSpPr>
          <a:xfrm>
            <a:off x="305090" y="6588476"/>
            <a:ext cx="1256919" cy="1074873"/>
            <a:chOff x="0" y="0"/>
            <a:chExt cx="450444" cy="385204"/>
          </a:xfrm>
        </p:grpSpPr>
        <p:sp>
          <p:nvSpPr>
            <p:cNvPr id="129" name="Google Shape;129;p2"/>
            <p:cNvSpPr/>
            <p:nvPr/>
          </p:nvSpPr>
          <p:spPr>
            <a:xfrm>
              <a:off x="0" y="0"/>
              <a:ext cx="450444" cy="385147"/>
            </a:xfrm>
            <a:custGeom>
              <a:rect b="b" l="l" r="r" t="t"/>
              <a:pathLst>
                <a:path extrusionOk="0" h="385147" w="450444">
                  <a:moveTo>
                    <a:pt x="30798" y="0"/>
                  </a:moveTo>
                  <a:lnTo>
                    <a:pt x="419646" y="0"/>
                  </a:lnTo>
                  <a:cubicBezTo>
                    <a:pt x="436656" y="0"/>
                    <a:pt x="450444" y="13789"/>
                    <a:pt x="450444" y="30798"/>
                  </a:cubicBezTo>
                  <a:lnTo>
                    <a:pt x="450444" y="354350"/>
                  </a:lnTo>
                  <a:cubicBezTo>
                    <a:pt x="450444" y="362518"/>
                    <a:pt x="447199" y="370351"/>
                    <a:pt x="441424" y="376127"/>
                  </a:cubicBezTo>
                  <a:cubicBezTo>
                    <a:pt x="435648" y="381903"/>
                    <a:pt x="427815" y="385147"/>
                    <a:pt x="419646" y="385147"/>
                  </a:cubicBezTo>
                  <a:lnTo>
                    <a:pt x="30798" y="385147"/>
                  </a:lnTo>
                  <a:cubicBezTo>
                    <a:pt x="13789" y="385147"/>
                    <a:pt x="0" y="371359"/>
                    <a:pt x="0" y="354350"/>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0" name="Google Shape;130;p2"/>
            <p:cNvSpPr txBox="1"/>
            <p:nvPr/>
          </p:nvSpPr>
          <p:spPr>
            <a:xfrm>
              <a:off x="4" y="4"/>
              <a:ext cx="450300" cy="385200"/>
            </a:xfrm>
            <a:prstGeom prst="rect">
              <a:avLst/>
            </a:prstGeom>
            <a:noFill/>
            <a:ln>
              <a:noFill/>
            </a:ln>
          </p:spPr>
          <p:txBody>
            <a:bodyPr anchorCtr="0" anchor="ctr" bIns="50800" lIns="50800" spcFirstLastPara="1" rIns="50800" wrap="square" tIns="50800">
              <a:noAutofit/>
            </a:bodyPr>
            <a:lstStyle/>
            <a:p>
              <a:pPr indent="0" lvl="0" marL="0" rtl="1" algn="ctr">
                <a:lnSpc>
                  <a:spcPct val="91000"/>
                </a:lnSpc>
                <a:spcBef>
                  <a:spcPts val="0"/>
                </a:spcBef>
                <a:spcAft>
                  <a:spcPts val="0"/>
                </a:spcAft>
                <a:buClr>
                  <a:schemeClr val="dk1"/>
                </a:buClr>
                <a:buSzPts val="1100"/>
                <a:buFont typeface="Arial"/>
                <a:buNone/>
              </a:pPr>
              <a:r>
                <a:rPr lang="en-US" sz="1100">
                  <a:solidFill>
                    <a:schemeClr val="lt1"/>
                  </a:solidFill>
                  <a:latin typeface="Suez One"/>
                  <a:ea typeface="Suez One"/>
                  <a:cs typeface="Suez One"/>
                  <a:sym typeface="Suez One"/>
                </a:rPr>
                <a:t>מעל</a:t>
              </a:r>
              <a:r>
                <a:rPr lang="en-US" sz="900">
                  <a:solidFill>
                    <a:schemeClr val="lt1"/>
                  </a:solidFill>
                  <a:latin typeface="Suez One"/>
                  <a:ea typeface="Suez One"/>
                  <a:cs typeface="Suez One"/>
                  <a:sym typeface="Suez One"/>
                </a:rPr>
                <a:t> </a:t>
              </a:r>
              <a:endParaRPr sz="800">
                <a:solidFill>
                  <a:schemeClr val="dk1"/>
                </a:solidFill>
                <a:latin typeface="Suez One"/>
                <a:ea typeface="Suez One"/>
                <a:cs typeface="Suez One"/>
                <a:sym typeface="Suez One"/>
              </a:endParaRPr>
            </a:p>
            <a:p>
              <a:pPr indent="0" lvl="0" marL="0" rtl="1" algn="ctr">
                <a:lnSpc>
                  <a:spcPct val="91000"/>
                </a:lnSpc>
                <a:spcBef>
                  <a:spcPts val="0"/>
                </a:spcBef>
                <a:spcAft>
                  <a:spcPts val="0"/>
                </a:spcAft>
                <a:buClr>
                  <a:schemeClr val="dk1"/>
                </a:buClr>
                <a:buSzPts val="2700"/>
                <a:buFont typeface="Arial"/>
                <a:buNone/>
              </a:pPr>
              <a:r>
                <a:rPr lang="en-US" sz="2700">
                  <a:solidFill>
                    <a:schemeClr val="lt1"/>
                  </a:solidFill>
                  <a:latin typeface="Suez One"/>
                  <a:ea typeface="Suez One"/>
                  <a:cs typeface="Suez One"/>
                  <a:sym typeface="Suez One"/>
                </a:rPr>
                <a:t>9,200</a:t>
              </a:r>
              <a:endParaRPr sz="800">
                <a:solidFill>
                  <a:schemeClr val="dk1"/>
                </a:solidFill>
                <a:latin typeface="Suez One"/>
                <a:ea typeface="Suez One"/>
                <a:cs typeface="Suez One"/>
                <a:sym typeface="Suez One"/>
              </a:endParaRPr>
            </a:p>
            <a:p>
              <a:pPr indent="0" lvl="0" marL="0" rtl="1" algn="ctr">
                <a:lnSpc>
                  <a:spcPct val="90994"/>
                </a:lnSpc>
                <a:spcBef>
                  <a:spcPts val="0"/>
                </a:spcBef>
                <a:spcAft>
                  <a:spcPts val="0"/>
                </a:spcAft>
                <a:buClr>
                  <a:schemeClr val="dk1"/>
                </a:buClr>
                <a:buSzPts val="1199"/>
                <a:buFont typeface="Arial"/>
                <a:buNone/>
              </a:pPr>
              <a:r>
                <a:rPr lang="en-US" sz="1299">
                  <a:solidFill>
                    <a:schemeClr val="lt1"/>
                  </a:solidFill>
                  <a:latin typeface="Suez One"/>
                  <a:ea typeface="Suez One"/>
                  <a:cs typeface="Suez One"/>
                  <a:sym typeface="Suez One"/>
                </a:rPr>
                <a:t>מחבלים חוסלו</a:t>
              </a:r>
              <a:endParaRPr sz="3000">
                <a:solidFill>
                  <a:srgbClr val="FFFFFF"/>
                </a:solidFill>
                <a:latin typeface="Suez One"/>
                <a:ea typeface="Suez One"/>
                <a:cs typeface="Suez One"/>
                <a:sym typeface="Suez One"/>
              </a:endParaRPr>
            </a:p>
          </p:txBody>
        </p:sp>
      </p:grpSp>
      <p:grpSp>
        <p:nvGrpSpPr>
          <p:cNvPr id="131" name="Google Shape;131;p2"/>
          <p:cNvGrpSpPr/>
          <p:nvPr/>
        </p:nvGrpSpPr>
        <p:grpSpPr>
          <a:xfrm>
            <a:off x="305090" y="7795061"/>
            <a:ext cx="1256919" cy="1177507"/>
            <a:chOff x="0" y="0"/>
            <a:chExt cx="450444" cy="421985"/>
          </a:xfrm>
        </p:grpSpPr>
        <p:sp>
          <p:nvSpPr>
            <p:cNvPr id="132" name="Google Shape;132;p2"/>
            <p:cNvSpPr/>
            <p:nvPr/>
          </p:nvSpPr>
          <p:spPr>
            <a:xfrm>
              <a:off x="0" y="0"/>
              <a:ext cx="450444" cy="421875"/>
            </a:xfrm>
            <a:custGeom>
              <a:rect b="b" l="l" r="r" t="t"/>
              <a:pathLst>
                <a:path extrusionOk="0" h="421875" w="450444">
                  <a:moveTo>
                    <a:pt x="30798" y="0"/>
                  </a:moveTo>
                  <a:lnTo>
                    <a:pt x="419646" y="0"/>
                  </a:lnTo>
                  <a:cubicBezTo>
                    <a:pt x="436656" y="0"/>
                    <a:pt x="450444" y="13789"/>
                    <a:pt x="450444" y="30798"/>
                  </a:cubicBezTo>
                  <a:lnTo>
                    <a:pt x="450444" y="391077"/>
                  </a:lnTo>
                  <a:cubicBezTo>
                    <a:pt x="450444" y="408086"/>
                    <a:pt x="436656" y="421875"/>
                    <a:pt x="419646" y="421875"/>
                  </a:cubicBezTo>
                  <a:lnTo>
                    <a:pt x="30798" y="421875"/>
                  </a:lnTo>
                  <a:cubicBezTo>
                    <a:pt x="13789" y="421875"/>
                    <a:pt x="0" y="408086"/>
                    <a:pt x="0" y="391077"/>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3" name="Google Shape;133;p2"/>
            <p:cNvSpPr txBox="1"/>
            <p:nvPr/>
          </p:nvSpPr>
          <p:spPr>
            <a:xfrm>
              <a:off x="4" y="13685"/>
              <a:ext cx="450300" cy="408300"/>
            </a:xfrm>
            <a:prstGeom prst="rect">
              <a:avLst/>
            </a:prstGeom>
            <a:noFill/>
            <a:ln>
              <a:noFill/>
            </a:ln>
          </p:spPr>
          <p:txBody>
            <a:bodyPr anchorCtr="0" anchor="ctr" bIns="50800" lIns="50800" spcFirstLastPara="1" rIns="50800" wrap="square" tIns="50800">
              <a:noAutofit/>
            </a:bodyPr>
            <a:lstStyle/>
            <a:p>
              <a:pPr indent="0" lvl="0" marL="0" rtl="0" algn="ctr">
                <a:lnSpc>
                  <a:spcPct val="91000"/>
                </a:lnSpc>
                <a:spcBef>
                  <a:spcPts val="0"/>
                </a:spcBef>
                <a:spcAft>
                  <a:spcPts val="0"/>
                </a:spcAft>
                <a:buClr>
                  <a:schemeClr val="dk1"/>
                </a:buClr>
                <a:buSzPts val="1100"/>
                <a:buFont typeface="Arial"/>
                <a:buNone/>
              </a:pPr>
              <a:r>
                <a:rPr lang="en-US" sz="1100">
                  <a:solidFill>
                    <a:schemeClr val="lt1"/>
                  </a:solidFill>
                  <a:latin typeface="Suez One"/>
                  <a:ea typeface="Suez One"/>
                  <a:cs typeface="Suez One"/>
                  <a:sym typeface="Suez One"/>
                </a:rPr>
                <a:t>מעל</a:t>
              </a:r>
              <a:endParaRPr sz="1100">
                <a:solidFill>
                  <a:schemeClr val="lt1"/>
                </a:solidFill>
                <a:latin typeface="Suez One"/>
                <a:ea typeface="Suez One"/>
                <a:cs typeface="Suez One"/>
                <a:sym typeface="Suez One"/>
              </a:endParaRPr>
            </a:p>
            <a:p>
              <a:pPr indent="0" lvl="0" marL="0" rtl="0" algn="ctr">
                <a:lnSpc>
                  <a:spcPct val="91000"/>
                </a:lnSpc>
                <a:spcBef>
                  <a:spcPts val="0"/>
                </a:spcBef>
                <a:spcAft>
                  <a:spcPts val="0"/>
                </a:spcAft>
                <a:buClr>
                  <a:schemeClr val="dk1"/>
                </a:buClr>
                <a:buSzPts val="2700"/>
                <a:buFont typeface="Arial"/>
                <a:buNone/>
              </a:pPr>
              <a:r>
                <a:rPr lang="en-US" sz="2700">
                  <a:solidFill>
                    <a:schemeClr val="lt1"/>
                  </a:solidFill>
                  <a:latin typeface="Suez One"/>
                  <a:ea typeface="Suez One"/>
                  <a:cs typeface="Suez One"/>
                  <a:sym typeface="Suez One"/>
                </a:rPr>
                <a:t>750</a:t>
              </a:r>
              <a:endParaRPr sz="2700">
                <a:solidFill>
                  <a:schemeClr val="lt1"/>
                </a:solidFill>
                <a:latin typeface="Suez One"/>
                <a:ea typeface="Suez One"/>
                <a:cs typeface="Suez One"/>
                <a:sym typeface="Suez One"/>
              </a:endParaRPr>
            </a:p>
            <a:p>
              <a:pPr indent="0" lvl="0" marL="0" rtl="1" algn="ctr">
                <a:lnSpc>
                  <a:spcPct val="90994"/>
                </a:lnSpc>
                <a:spcBef>
                  <a:spcPts val="0"/>
                </a:spcBef>
                <a:spcAft>
                  <a:spcPts val="0"/>
                </a:spcAft>
                <a:buClr>
                  <a:schemeClr val="dk1"/>
                </a:buClr>
                <a:buSzPts val="1299"/>
                <a:buFont typeface="Arial"/>
                <a:buNone/>
              </a:pPr>
              <a:r>
                <a:rPr lang="en-US" sz="1299">
                  <a:solidFill>
                    <a:schemeClr val="lt1"/>
                  </a:solidFill>
                  <a:latin typeface="Suez One"/>
                  <a:ea typeface="Suez One"/>
                  <a:cs typeface="Suez One"/>
                  <a:sym typeface="Suez One"/>
                </a:rPr>
                <a:t>מטרות מטכ"ליות הותקפו בצפון</a:t>
              </a:r>
              <a:endParaRPr sz="1100">
                <a:solidFill>
                  <a:schemeClr val="lt1"/>
                </a:solidFill>
                <a:latin typeface="Suez One"/>
                <a:ea typeface="Suez One"/>
                <a:cs typeface="Suez One"/>
                <a:sym typeface="Suez One"/>
              </a:endParaRPr>
            </a:p>
          </p:txBody>
        </p:sp>
      </p:grpSp>
      <p:grpSp>
        <p:nvGrpSpPr>
          <p:cNvPr id="134" name="Google Shape;134;p2"/>
          <p:cNvGrpSpPr/>
          <p:nvPr/>
        </p:nvGrpSpPr>
        <p:grpSpPr>
          <a:xfrm>
            <a:off x="305090" y="9104266"/>
            <a:ext cx="1256919" cy="996220"/>
            <a:chOff x="0" y="0"/>
            <a:chExt cx="450444" cy="357017"/>
          </a:xfrm>
        </p:grpSpPr>
        <p:sp>
          <p:nvSpPr>
            <p:cNvPr id="135" name="Google Shape;135;p2"/>
            <p:cNvSpPr/>
            <p:nvPr/>
          </p:nvSpPr>
          <p:spPr>
            <a:xfrm>
              <a:off x="0" y="0"/>
              <a:ext cx="450444" cy="357017"/>
            </a:xfrm>
            <a:custGeom>
              <a:rect b="b" l="l" r="r" t="t"/>
              <a:pathLst>
                <a:path extrusionOk="0" h="357017" w="450444">
                  <a:moveTo>
                    <a:pt x="30798" y="0"/>
                  </a:moveTo>
                  <a:lnTo>
                    <a:pt x="419646" y="0"/>
                  </a:lnTo>
                  <a:cubicBezTo>
                    <a:pt x="436656" y="0"/>
                    <a:pt x="450444" y="13789"/>
                    <a:pt x="450444" y="30798"/>
                  </a:cubicBezTo>
                  <a:lnTo>
                    <a:pt x="450444" y="326220"/>
                  </a:lnTo>
                  <a:cubicBezTo>
                    <a:pt x="450444" y="343229"/>
                    <a:pt x="436656" y="357017"/>
                    <a:pt x="419646" y="357017"/>
                  </a:cubicBezTo>
                  <a:lnTo>
                    <a:pt x="30798" y="357017"/>
                  </a:lnTo>
                  <a:cubicBezTo>
                    <a:pt x="13789" y="357017"/>
                    <a:pt x="0" y="343229"/>
                    <a:pt x="0" y="326220"/>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6" name="Google Shape;136;p2"/>
            <p:cNvSpPr txBox="1"/>
            <p:nvPr/>
          </p:nvSpPr>
          <p:spPr>
            <a:xfrm>
              <a:off x="4" y="2"/>
              <a:ext cx="450300" cy="357000"/>
            </a:xfrm>
            <a:prstGeom prst="rect">
              <a:avLst/>
            </a:prstGeom>
            <a:noFill/>
            <a:ln>
              <a:noFill/>
            </a:ln>
          </p:spPr>
          <p:txBody>
            <a:bodyPr anchorCtr="0" anchor="ctr" bIns="50800" lIns="50800" spcFirstLastPara="1" rIns="50800" wrap="square" tIns="50800">
              <a:noAutofit/>
            </a:bodyPr>
            <a:lstStyle/>
            <a:p>
              <a:pPr indent="0" lvl="0" marL="0" marR="0" rtl="0" algn="ctr">
                <a:lnSpc>
                  <a:spcPct val="91000"/>
                </a:lnSpc>
                <a:spcBef>
                  <a:spcPts val="0"/>
                </a:spcBef>
                <a:spcAft>
                  <a:spcPts val="0"/>
                </a:spcAft>
                <a:buClr>
                  <a:srgbClr val="000000"/>
                </a:buClr>
                <a:buSzPts val="3300"/>
                <a:buFont typeface="Arial"/>
                <a:buNone/>
              </a:pPr>
              <a:r>
                <a:rPr b="0" i="0" lang="en-US" sz="3300" u="none" cap="none" strike="noStrike">
                  <a:solidFill>
                    <a:srgbClr val="FFFFFF"/>
                  </a:solidFill>
                  <a:latin typeface="Suez One"/>
                  <a:ea typeface="Suez One"/>
                  <a:cs typeface="Suez One"/>
                  <a:sym typeface="Suez One"/>
                </a:rPr>
                <a:t>2,</a:t>
              </a:r>
              <a:r>
                <a:rPr lang="en-US" sz="3300">
                  <a:solidFill>
                    <a:srgbClr val="FFFFFF"/>
                  </a:solidFill>
                  <a:latin typeface="Suez One"/>
                  <a:ea typeface="Suez One"/>
                  <a:cs typeface="Suez One"/>
                  <a:sym typeface="Suez One"/>
                </a:rPr>
                <a:t>700</a:t>
              </a:r>
              <a:endParaRPr b="0" i="0" sz="1100" u="none" cap="none" strike="noStrike">
                <a:solidFill>
                  <a:srgbClr val="000000"/>
                </a:solidFill>
                <a:latin typeface="Suez One"/>
                <a:ea typeface="Suez One"/>
                <a:cs typeface="Suez One"/>
                <a:sym typeface="Suez One"/>
              </a:endParaRPr>
            </a:p>
            <a:p>
              <a:pPr indent="0" lvl="0" marL="0" marR="0" rtl="0" algn="ctr">
                <a:lnSpc>
                  <a:spcPct val="90994"/>
                </a:lnSpc>
                <a:spcBef>
                  <a:spcPts val="0"/>
                </a:spcBef>
                <a:spcAft>
                  <a:spcPts val="0"/>
                </a:spcAft>
                <a:buClr>
                  <a:srgbClr val="000000"/>
                </a:buClr>
                <a:buSzPts val="1299"/>
                <a:buFont typeface="Arial"/>
                <a:buNone/>
              </a:pPr>
              <a:r>
                <a:rPr b="0" i="0" lang="en-US" sz="1299" u="none" cap="none" strike="noStrike">
                  <a:solidFill>
                    <a:srgbClr val="FFFFFF"/>
                  </a:solidFill>
                  <a:latin typeface="Suez One"/>
                  <a:ea typeface="Suez One"/>
                  <a:cs typeface="Suez One"/>
                  <a:sym typeface="Suez One"/>
                </a:rPr>
                <a:t>מבוקשים נעצרו באיו״ש</a:t>
              </a:r>
              <a:endParaRPr b="0" i="0" sz="1100" u="none" cap="none" strike="noStrike">
                <a:solidFill>
                  <a:srgbClr val="000000"/>
                </a:solidFill>
                <a:latin typeface="Suez One"/>
                <a:ea typeface="Suez One"/>
                <a:cs typeface="Suez One"/>
                <a:sym typeface="Suez One"/>
              </a:endParaRPr>
            </a:p>
          </p:txBody>
        </p:sp>
      </p:grpSp>
      <p:pic>
        <p:nvPicPr>
          <p:cNvPr id="137" name="Google Shape;137;p2"/>
          <p:cNvPicPr preferRelativeResize="0"/>
          <p:nvPr/>
        </p:nvPicPr>
        <p:blipFill>
          <a:blip r:embed="rId9">
            <a:alphaModFix/>
          </a:blip>
          <a:stretch>
            <a:fillRect/>
          </a:stretch>
        </p:blipFill>
        <p:spPr>
          <a:xfrm>
            <a:off x="1638125" y="3720025"/>
            <a:ext cx="566464" cy="8043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