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2,550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ה-86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31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י"ט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השנים עשר למלחמה</a:t>
            </a:r>
            <a:endParaRPr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i="1" lang="en-US" sz="1100">
                <a:solidFill>
                  <a:schemeClr val="dk1"/>
                </a:solidFill>
                <a:latin typeface="Assistant"/>
                <a:ea typeface="Assistant"/>
                <a:cs typeface="Assistant"/>
                <a:sym typeface="Assistant"/>
              </a:rPr>
              <a:t> </a:t>
            </a:r>
            <a:r>
              <a:rPr b="1" i="1" lang="en-US" sz="1100">
                <a:solidFill>
                  <a:schemeClr val="dk1"/>
                </a:solidFill>
                <a:latin typeface="Assistant"/>
                <a:ea typeface="Assistant"/>
                <a:cs typeface="Assistant"/>
                <a:sym typeface="Assistant"/>
              </a:rPr>
              <a:t>"חמאס וּמנהיגיו חושבים במונחים של "צומוד"- בערבית משמעו להחזיק מעמד. כלומר, הם חושבים שבזמן הקרוב כוחות צה"ל יצאו מהרצועה. אנחנו נחושים וּמתכוונים להמשיך להפעיל לחץ צבאי וּלפרק את חמאס. המבחן יהיה במעשים ולא במילים".</a:t>
            </a:r>
            <a:endParaRPr b="1" i="1"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תא"ל דניאל הגרי, דובר צה"ל</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מטוסי חיל האוויר תקפו הלילה ברצועת עזה כחלק ממטסי הסיוע לכוחות המתמרנים. </a:t>
            </a:r>
            <a:r>
              <a:rPr lang="en-US" sz="1000">
                <a:solidFill>
                  <a:schemeClr val="dk1"/>
                </a:solidFill>
                <a:latin typeface="Assistant"/>
                <a:ea typeface="Assistant"/>
                <a:cs typeface="Assistant"/>
                <a:sym typeface="Assistant"/>
              </a:rPr>
              <a:t>הכוחות תקפו עשרות מטרות בהן- מבנים צבאיים, תשתיות טרור ומנהרות.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Char char="●"/>
            </a:pPr>
            <a:r>
              <a:rPr b="1" lang="en-US" sz="1000">
                <a:solidFill>
                  <a:schemeClr val="dk1"/>
                </a:solidFill>
                <a:latin typeface="Assistant"/>
                <a:ea typeface="Assistant"/>
                <a:cs typeface="Assistant"/>
                <a:sym typeface="Assistant"/>
              </a:rPr>
              <a:t>צק"ח 188 פועל במחנה אל בורייג׳ ברצועת עזה.</a:t>
            </a:r>
            <a:r>
              <a:rPr lang="en-US" sz="1000">
                <a:solidFill>
                  <a:schemeClr val="dk1"/>
                </a:solidFill>
                <a:latin typeface="Assistant"/>
                <a:ea typeface="Assistant"/>
                <a:cs typeface="Assistant"/>
                <a:sym typeface="Assistant"/>
              </a:rPr>
              <a:t> במהלך פעילותם במרחב, הלוחמים נתקלים במחבלים רבים אשר תוקפים את הכוח מתוך מבנים וממרחבי אוכלוסייה אזרחית. מתחילת הלחימה במחנה, איתרו הלוחמים ארבעה משגרי רקטות, השמידו אותם וחשפו תשעה פירים.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 של צק"ח 14 נתקל במהלך סריקות בפאתי שאטי,</a:t>
            </a:r>
            <a:r>
              <a:rPr lang="en-US" sz="1000">
                <a:solidFill>
                  <a:schemeClr val="dk1"/>
                </a:solidFill>
                <a:latin typeface="Assistant"/>
                <a:ea typeface="Assistant"/>
                <a:cs typeface="Assistant"/>
                <a:sym typeface="Assistant"/>
              </a:rPr>
              <a:t>  בגן ילדים אשר בתוכו נמצאו  תשתיות טרור. הכוח נטרל את המטענים וסיכל את יכולות האויב בשטח ובכך מנע פגיעה בכוחותינו.</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179</a:t>
            </a:r>
            <a:r>
              <a:rPr lang="en-US" sz="1000">
                <a:solidFill>
                  <a:schemeClr val="dk1"/>
                </a:solidFill>
                <a:latin typeface="Assistant"/>
                <a:ea typeface="Assistant"/>
                <a:cs typeface="Assistant"/>
                <a:sym typeface="Assistant"/>
              </a:rPr>
              <a:t> זיהו ארבעה מחבלים הנושאים מטעני נפץ ומתקדמים לעברם, כלי טיס של חיל האוויר תקף וחיסל את החוליה.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במסגרת </a:t>
            </a:r>
            <a:r>
              <a:rPr b="1" lang="en-US" sz="1000">
                <a:solidFill>
                  <a:schemeClr val="dk1"/>
                </a:solidFill>
                <a:latin typeface="Assistant"/>
                <a:ea typeface="Assistant"/>
                <a:cs typeface="Assistant"/>
                <a:sym typeface="Assistant"/>
              </a:rPr>
              <a:t>פעילות לוחמי המילואים של צק"ח 551 לסיכול איומי טרור בבית לאהיא</a:t>
            </a:r>
            <a:r>
              <a:rPr lang="en-US" sz="1000">
                <a:solidFill>
                  <a:schemeClr val="dk1"/>
                </a:solidFill>
                <a:latin typeface="Assistant"/>
                <a:ea typeface="Assistant"/>
                <a:cs typeface="Assistant"/>
                <a:sym typeface="Assistant"/>
              </a:rPr>
              <a:t>, זיהו הכוחות שלושה מחבלי חמאס אשר נכנסו לבניין. בסיוע מכלול האש החטיבתי, סגר הכוח מעגל על החשודים באמצעות הכוונת כלי טיס של חיל האוויר שתקף את המחבלים.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הגדס"ר הבדואי (585) פעלו בדרום הרצועה לאיתור תשתיות טרור</a:t>
            </a:r>
            <a:r>
              <a:rPr lang="en-US" sz="1000">
                <a:solidFill>
                  <a:schemeClr val="dk1"/>
                </a:solidFill>
                <a:latin typeface="Assistant"/>
                <a:ea typeface="Assistant"/>
                <a:cs typeface="Assistant"/>
                <a:sym typeface="Assistant"/>
              </a:rPr>
              <a:t> וחשפו שני פירי מנהרות, אותם השמידו בשיתוף פעולה עם כוחות שריון והנדסה באמצעות טנקים וD9.</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7 </a:t>
            </a:r>
            <a:r>
              <a:rPr lang="en-US" sz="1000">
                <a:solidFill>
                  <a:schemeClr val="dk1"/>
                </a:solidFill>
                <a:latin typeface="Assistant"/>
                <a:ea typeface="Assistant"/>
                <a:cs typeface="Assistant"/>
                <a:sym typeface="Assistant"/>
              </a:rPr>
              <a:t>זיהו שלושה מחבלים, בשיתוף פעולה עם מכלול התקיפה הכווינו הלוחמים כלי טיס אשר חיסל אותם.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ביממה האחרונה, </a:t>
            </a:r>
            <a:r>
              <a:rPr b="1" lang="en-US" sz="1000">
                <a:solidFill>
                  <a:schemeClr val="dk1"/>
                </a:solidFill>
                <a:latin typeface="Assistant"/>
                <a:ea typeface="Assistant"/>
                <a:cs typeface="Assistant"/>
                <a:sym typeface="Assistant"/>
              </a:rPr>
              <a:t>תקפו כוחות זרוע הים מטרות טרור כסיוע לכוחות המתמרנים</a:t>
            </a:r>
            <a:r>
              <a:rPr lang="en-US" sz="1000">
                <a:solidFill>
                  <a:schemeClr val="dk1"/>
                </a:solidFill>
                <a:latin typeface="Assistant"/>
                <a:ea typeface="Assistant"/>
                <a:cs typeface="Assistant"/>
                <a:sym typeface="Assistant"/>
              </a:rPr>
              <a:t> בשטח הרצועה.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צק"ח הצנחנים החל לפעול השבוע במרחב חאן יונס, לאחר חודשיים של לחימה משמעותית בצפון הרצועה והצטרף לכוחות אוגדה 98 הנלחמים בדרום הרצועה. </a:t>
            </a:r>
            <a:r>
              <a:rPr lang="en-US" sz="1000">
                <a:solidFill>
                  <a:schemeClr val="dk1"/>
                </a:solidFill>
                <a:latin typeface="Assistant"/>
                <a:ea typeface="Assistant"/>
                <a:cs typeface="Assistant"/>
                <a:sym typeface="Assistant"/>
              </a:rPr>
              <a:t>עם כניסתו למרחב, הצק"ח החל בהתקפה על מספר תשתיות טרור וביניהן- עמדות תצפית, עמדות נ״ט ומחסני אמצעי לחימה של חמאס. בנוסף, הלוחמים חיסלו מחבלים בהיתקלויות מטווח קצר, צוותי הצלפים של החטיבה זיהו וחיסלו מחבלים באופן מדויק והלוחמים פועלים כל העת לאיתור פירי מנהרות ותוואים תת קרקעיים בשטח. </a:t>
            </a:r>
            <a:r>
              <a:rPr b="1" lang="en-US" sz="1000">
                <a:solidFill>
                  <a:schemeClr val="dk1"/>
                </a:solidFill>
                <a:latin typeface="Assistant"/>
                <a:ea typeface="Assistant"/>
                <a:cs typeface="Assistant"/>
                <a:sym typeface="Assistant"/>
              </a:rPr>
              <a:t>בתקיפה נוספת הושמדה תשתית צבאית השייכת למפקדי גדוד דרום חאן יונס.</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יחידת מגלן ממשיכים בלחימה במרחב חאן יונס</a:t>
            </a:r>
            <a:r>
              <a:rPr lang="en-US" sz="1000">
                <a:solidFill>
                  <a:schemeClr val="dk1"/>
                </a:solidFill>
                <a:latin typeface="Assistant"/>
                <a:ea typeface="Assistant"/>
                <a:cs typeface="Assistant"/>
                <a:sym typeface="Assistant"/>
              </a:rPr>
              <a:t>. הלוחמים עובדים בשיתוף פעולה עם כוחות שריון, הנדסה וחיל האוויר, ומחסלים מחבלים בהיתקלויות פנים אל פנים. בנוסף, הכוחות פועלים לאיתור תשתיות טרור במרחב והשמדתן. לוחמי יחידת מגלן פשטו בהכוונה מודיעינית מדויקת על תשתית טרור ממנה בוצע ירי לעבר כוחותינו, הממוקמת בתוך מוסד אזרחי. במהלך הפשיטה הלוחמים איתרו בתוך המבנה משגרי רקטות, מסמכים ואמצעים של חמאס.</a:t>
            </a:r>
            <a:r>
              <a:rPr lang="en-US" sz="1350">
                <a:solidFill>
                  <a:srgbClr val="30323F"/>
                </a:solidFill>
                <a:highlight>
                  <a:srgbClr val="F1F6FB"/>
                </a:highlight>
              </a:rPr>
              <a:t> </a:t>
            </a:r>
            <a:endParaRPr sz="1350">
              <a:solidFill>
                <a:srgbClr val="30323F"/>
              </a:solidFill>
              <a:highlight>
                <a:srgbClr val="F1F6FB"/>
              </a:highlight>
            </a:endParaRPr>
          </a:p>
          <a:p>
            <a:pPr indent="0" lvl="0" marL="457200" rtl="1" algn="just">
              <a:lnSpc>
                <a:spcPct val="115000"/>
              </a:lnSpc>
              <a:spcBef>
                <a:spcPts val="0"/>
              </a:spcBef>
              <a:spcAft>
                <a:spcPts val="0"/>
              </a:spcAft>
              <a:buNone/>
            </a:pPr>
            <a:r>
              <a:t/>
            </a:r>
            <a:endParaRPr sz="1350">
              <a:solidFill>
                <a:srgbClr val="30323F"/>
              </a:solidFill>
              <a:highlight>
                <a:srgbClr val="F1F6FB"/>
              </a:highligh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rgbClr val="30323F"/>
              </a:buClr>
              <a:buSzPts val="1100"/>
              <a:buChar char="●"/>
            </a:pPr>
            <a:r>
              <a:rPr b="1" lang="en-US" sz="1000">
                <a:solidFill>
                  <a:schemeClr val="dk1"/>
                </a:solidFill>
                <a:latin typeface="Assistant"/>
                <a:ea typeface="Assistant"/>
                <a:cs typeface="Assistant"/>
                <a:sym typeface="Assistant"/>
              </a:rPr>
              <a:t>מטוסי קרב של חיל האוויר תקפו תשתיות טרור ומבנים צבאיים של חיזבאללה</a:t>
            </a:r>
            <a:r>
              <a:rPr lang="en-US" sz="1000">
                <a:solidFill>
                  <a:schemeClr val="dk1"/>
                </a:solidFill>
                <a:latin typeface="Assistant"/>
                <a:ea typeface="Assistant"/>
                <a:cs typeface="Assistant"/>
                <a:sym typeface="Assistant"/>
              </a:rPr>
              <a:t> במרחב הכפר רמיה שבדרום לבנון. </a:t>
            </a:r>
            <a:r>
              <a:rPr b="1" lang="en-US" sz="1000">
                <a:solidFill>
                  <a:schemeClr val="dk1"/>
                </a:solidFill>
                <a:latin typeface="Assistant"/>
                <a:ea typeface="Assistant"/>
                <a:cs typeface="Assistant"/>
                <a:sym typeface="Assistant"/>
              </a:rPr>
              <a:t>חיזבאללה פועל ממרחב הכפר המשמש כמוקד טרור של הארגון לביצוע תצפיות והוצאה לפועל של פעולות טרור</a:t>
            </a:r>
            <a:r>
              <a:rPr lang="en-US" sz="1000">
                <a:solidFill>
                  <a:schemeClr val="dk1"/>
                </a:solidFill>
                <a:latin typeface="Assistant"/>
                <a:ea typeface="Assistant"/>
                <a:cs typeface="Assistant"/>
                <a:sym typeface="Assistant"/>
              </a:rPr>
              <a:t>. בין היתר, הארגון מבצע ירי לעבר שטח ישראל, תוך ניצול האוכלוסייה האזרחית במרחב הכפר ושימוש בה כמגן אנושי. בנוסף, כוחות צה"ל תקפו אמש עמדות צבאיות של חיזבאללה במרחבים עמרא ואלחיאם.</a:t>
            </a:r>
            <a:endParaRPr sz="1350">
              <a:solidFill>
                <a:srgbClr val="30323F"/>
              </a:solidFill>
              <a:highlight>
                <a:srgbClr val="F1F6FB"/>
              </a:highlight>
            </a:endParaRPr>
          </a:p>
          <a:p>
            <a:pPr indent="0" lvl="0" marL="0" marR="0" rtl="1"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b="1">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b="1" lang="en-US" sz="1000">
                <a:solidFill>
                  <a:schemeClr val="dk1"/>
                </a:solidFill>
                <a:latin typeface="Assistant"/>
                <a:ea typeface="Assistant"/>
                <a:cs typeface="Assistant"/>
                <a:sym typeface="Assistant"/>
              </a:rPr>
              <a:t>לוחמי צה"ל במילואים, מסתערבי מג"ב איו"ש, מג״ב והנדסה פעלו בהכוונת שב"כ ואמ"ן לאורך כל הלילה במבצע חטיבתי במחנה הפליטים נור א-שמס בפיקוד חטיבת מנשה.</a:t>
            </a:r>
            <a:r>
              <a:rPr lang="en-US" sz="1000">
                <a:solidFill>
                  <a:schemeClr val="dk1"/>
                </a:solidFill>
                <a:latin typeface="Assistant"/>
                <a:ea typeface="Assistant"/>
                <a:cs typeface="Assistant"/>
                <a:sym typeface="Assistant"/>
              </a:rPr>
              <a:t> הכוחות חשפו והשמידו מטענים מתחת ובצידי הכבישים שנועדו לפגיעה בכוחותינו, תחקרו עשרות חשודים, עצרו חמישה מבוקשים והחרימו אמצעי לחימה ומטענים. בנוסף, כלי טיס תקפו במהלך הפעילות מחבלים חמושים שירו והשליכו מטענים לעבר הכוחות וסיכנו אותם. בסריקות במרחבי התקיפות נמצאו נשק ומטענים. המבוקשים שנעצרו הועברו להמשך חקירת כוחות הביטחון.</a:t>
            </a:r>
            <a:endParaRPr sz="1350">
              <a:solidFill>
                <a:srgbClr val="30323F"/>
              </a:solidFill>
              <a:highlight>
                <a:srgbClr val="F1F6FB"/>
              </a:highlight>
            </a:endParaRPr>
          </a:p>
          <a:p>
            <a:pPr indent="0" lvl="0" marL="457200" marR="0" rtl="1" algn="just">
              <a:lnSpc>
                <a:spcPct val="115000"/>
              </a:lnSpc>
              <a:spcBef>
                <a:spcPts val="0"/>
              </a:spcBef>
              <a:spcAft>
                <a:spcPts val="0"/>
              </a:spcAft>
              <a:buNone/>
            </a:pPr>
            <a:r>
              <a:t/>
            </a:r>
            <a:endParaRPr sz="1350">
              <a:solidFill>
                <a:srgbClr val="30323F"/>
              </a:solidFill>
              <a:highlight>
                <a:srgbClr val="F1F6FB"/>
              </a:highlight>
            </a:endParaRPr>
          </a:p>
          <a:p>
            <a:pPr indent="0" lvl="0" marL="0" marR="0" rtl="1" algn="just">
              <a:lnSpc>
                <a:spcPct val="115000"/>
              </a:lnSpc>
              <a:spcBef>
                <a:spcPts val="0"/>
              </a:spcBef>
              <a:spcAft>
                <a:spcPts val="0"/>
              </a:spcAft>
              <a:buNone/>
            </a:pPr>
            <a:r>
              <a:t/>
            </a:r>
            <a:endParaRPr b="1" sz="1350">
              <a:solidFill>
                <a:schemeClr val="dk1"/>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