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1"/>
            <a:ext cx="1430345" cy="996225"/>
            <a:chOff x="-354205" y="202559"/>
            <a:chExt cx="512595" cy="357019"/>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9"/>
              <a:ext cx="509100" cy="357000"/>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b="1" i="0" lang="en-US" sz="3200" u="none" cap="none" strike="noStrike">
                  <a:solidFill>
                    <a:srgbClr val="FFFFFF"/>
                  </a:solidFill>
                  <a:latin typeface="Assistant"/>
                  <a:ea typeface="Assistant"/>
                  <a:cs typeface="Assistant"/>
                  <a:sym typeface="Assistant"/>
                </a:rPr>
                <a:t>1,</a:t>
              </a:r>
              <a:r>
                <a:rPr b="1" lang="en-US" sz="3200">
                  <a:solidFill>
                    <a:srgbClr val="FFFFFF"/>
                  </a:solidFill>
                  <a:latin typeface="Assistant"/>
                  <a:ea typeface="Assistant"/>
                  <a:cs typeface="Assistant"/>
                  <a:sym typeface="Assistant"/>
                </a:rPr>
                <a:t>43</a:t>
              </a:r>
              <a:r>
                <a:rPr b="1" i="0" lang="en-US" sz="3200" u="none" cap="none" strike="noStrike">
                  <a:solidFill>
                    <a:srgbClr val="FFFFFF"/>
                  </a:solidFill>
                  <a:latin typeface="Assistant"/>
                  <a:ea typeface="Assistant"/>
                  <a:cs typeface="Assistant"/>
                  <a:sym typeface="Assistant"/>
                </a:rPr>
                <a:t>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i="0" lang="en-US" sz="3100" u="none" cap="none" strike="noStrike">
                  <a:solidFill>
                    <a:srgbClr val="FFFFFF"/>
                  </a:solidFill>
                  <a:latin typeface="Assistant"/>
                  <a:ea typeface="Assistant"/>
                  <a:cs typeface="Assistant"/>
                  <a:sym typeface="Assistant"/>
                </a:rPr>
                <a:t>1</a:t>
              </a:r>
              <a:r>
                <a:rPr b="1" lang="en-US" sz="3100">
                  <a:solidFill>
                    <a:srgbClr val="FFFFFF"/>
                  </a:solidFill>
                  <a:latin typeface="Assistant"/>
                  <a:ea typeface="Assistant"/>
                  <a:cs typeface="Assistant"/>
                  <a:sym typeface="Assistant"/>
                </a:rPr>
                <a:t>4</a:t>
              </a:r>
              <a:r>
                <a:rPr b="1" i="0" lang="en-US" sz="3100" u="none" cap="none" strike="noStrike">
                  <a:solidFill>
                    <a:srgbClr val="FFFFFF"/>
                  </a:solidFill>
                  <a:latin typeface="Assistant"/>
                  <a:ea typeface="Assistant"/>
                  <a:cs typeface="Assistant"/>
                  <a:sym typeface="Assistant"/>
                </a:rPr>
                <a:t>,000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sz="1300">
                <a:solidFill>
                  <a:schemeClr val="dk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20</a:t>
              </a:r>
              <a:endParaRPr b="1" sz="3400">
                <a:solidFill>
                  <a:srgbClr val="FFFFFF"/>
                </a:solidFill>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חוליות חיזבאללה חוסלו</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0" algn="ctr">
                <a:lnSpc>
                  <a:spcPct val="91000"/>
                </a:lnSpc>
                <a:spcBef>
                  <a:spcPts val="0"/>
                </a:spcBef>
                <a:spcAft>
                  <a:spcPts val="0"/>
                </a:spcAft>
                <a:buNone/>
              </a:pPr>
              <a:r>
                <a:rPr b="1" i="0" lang="en-US" sz="3200" u="none" cap="none" strike="noStrike">
                  <a:solidFill>
                    <a:srgbClr val="FFFFFF"/>
                  </a:solidFill>
                  <a:latin typeface="Assistant"/>
                  <a:ea typeface="Assistant"/>
                  <a:cs typeface="Assistant"/>
                  <a:sym typeface="Assistant"/>
                </a:rPr>
                <a:t>2,500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משולבת של כוחות האוויר והיבשה</a:t>
              </a:r>
              <a:endParaRPr sz="1300">
                <a:latin typeface="Assistant"/>
                <a:ea typeface="Assistant"/>
                <a:cs typeface="Assistant"/>
                <a:sym typeface="Assistant"/>
              </a:endParaRPr>
            </a:p>
          </p:txBody>
        </p:sp>
      </p:grpSp>
      <p:sp>
        <p:nvSpPr>
          <p:cNvPr id="99" name="Google Shape;99;p13"/>
          <p:cNvSpPr txBox="1"/>
          <p:nvPr/>
        </p:nvSpPr>
        <p:spPr>
          <a:xfrm>
            <a:off x="5764361" y="1056653"/>
            <a:ext cx="1659600" cy="1206300"/>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b="1" i="0" lang="en-US" sz="2800" u="none" cap="none" strike="noStrike">
                <a:solidFill>
                  <a:srgbClr val="066B57"/>
                </a:solidFill>
                <a:latin typeface="Assistant"/>
                <a:ea typeface="Assistant"/>
                <a:cs typeface="Assistant"/>
                <a:sym typeface="Assistant"/>
              </a:rPr>
              <a:t>היום ה-3</a:t>
            </a:r>
            <a:r>
              <a:rPr b="1" lang="en-US" sz="2800">
                <a:solidFill>
                  <a:srgbClr val="066B57"/>
                </a:solidFill>
                <a:latin typeface="Assistant"/>
                <a:ea typeface="Assistant"/>
                <a:cs typeface="Assistant"/>
                <a:sym typeface="Assistant"/>
              </a:rPr>
              <a:t>4</a:t>
            </a:r>
            <a:r>
              <a:rPr b="1" i="0" lang="en-US" sz="2800" u="none" cap="none" strike="noStrike">
                <a:solidFill>
                  <a:srgbClr val="066B57"/>
                </a:solidFill>
                <a:latin typeface="Assistant"/>
                <a:ea typeface="Assistant"/>
                <a:cs typeface="Assistant"/>
                <a:sym typeface="Assistant"/>
              </a:rPr>
              <a:t> ללחימה</a:t>
            </a:r>
            <a:endParaRPr b="1" sz="1000">
              <a:latin typeface="Assistant"/>
              <a:ea typeface="Assistant"/>
              <a:cs typeface="Assistant"/>
              <a:sym typeface="Assistant"/>
            </a:endParaRPr>
          </a:p>
        </p:txBody>
      </p:sp>
      <p:grpSp>
        <p:nvGrpSpPr>
          <p:cNvPr id="100" name="Google Shape;100;p13"/>
          <p:cNvGrpSpPr/>
          <p:nvPr/>
        </p:nvGrpSpPr>
        <p:grpSpPr>
          <a:xfrm>
            <a:off x="5748648" y="2479361"/>
            <a:ext cx="1671715" cy="866397"/>
            <a:chOff x="0" y="0"/>
            <a:chExt cx="599105" cy="310497"/>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0" y="38100"/>
              <a:ext cx="599105" cy="272397"/>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1600">
                  <a:solidFill>
                    <a:srgbClr val="FFFFFF"/>
                  </a:solidFill>
                  <a:latin typeface="Assistant"/>
                  <a:ea typeface="Assistant"/>
                  <a:cs typeface="Assistant"/>
                  <a:sym typeface="Assistant"/>
                </a:rPr>
                <a:t>9</a:t>
              </a:r>
              <a:r>
                <a:rPr b="1" i="0" lang="en-US" sz="1600" u="none" cap="none" strike="noStrike">
                  <a:solidFill>
                    <a:srgbClr val="FFFFFF"/>
                  </a:solidFill>
                  <a:latin typeface="Assistant"/>
                  <a:ea typeface="Assistant"/>
                  <a:cs typeface="Assistant"/>
                  <a:sym typeface="Assistant"/>
                </a:rPr>
                <a:t> בנובמבר 2023</a:t>
              </a:r>
              <a:endParaRPr b="1" sz="1000">
                <a:latin typeface="Assistant"/>
                <a:ea typeface="Assistant"/>
                <a:cs typeface="Assistant"/>
                <a:sym typeface="Assistant"/>
              </a:endParaRPr>
            </a:p>
            <a:p>
              <a:pPr indent="0" lvl="0" marL="0" marR="0" rtl="1" algn="ctr">
                <a:lnSpc>
                  <a:spcPct val="91000"/>
                </a:lnSpc>
                <a:spcBef>
                  <a:spcPts val="0"/>
                </a:spcBef>
                <a:spcAft>
                  <a:spcPts val="0"/>
                </a:spcAft>
                <a:buNone/>
              </a:pPr>
              <a:r>
                <a:rPr b="1" i="0" lang="en-US" u="none" cap="none" strike="noStrike">
                  <a:solidFill>
                    <a:srgbClr val="FFFFFF"/>
                  </a:solidFill>
                  <a:latin typeface="Assistant"/>
                  <a:ea typeface="Assistant"/>
                  <a:cs typeface="Assistant"/>
                  <a:sym typeface="Assistant"/>
                </a:rPr>
                <a:t>כ״</a:t>
              </a:r>
              <a:r>
                <a:rPr b="1" lang="en-US">
                  <a:solidFill>
                    <a:srgbClr val="FFFFFF"/>
                  </a:solidFill>
                  <a:latin typeface="Assistant"/>
                  <a:ea typeface="Assistant"/>
                  <a:cs typeface="Assistant"/>
                  <a:sym typeface="Assistant"/>
                </a:rPr>
                <a:t>ה</a:t>
              </a:r>
              <a:r>
                <a:rPr b="1" i="0" lang="en-US" u="none" cap="none" strike="noStrike">
                  <a:solidFill>
                    <a:srgbClr val="FFFFFF"/>
                  </a:solidFill>
                  <a:latin typeface="Assistant"/>
                  <a:ea typeface="Assistant"/>
                  <a:cs typeface="Assistant"/>
                  <a:sym typeface="Assistant"/>
                </a:rPr>
                <a:t> בחשוון התש</a:t>
              </a:r>
              <a:r>
                <a:rPr b="1" lang="en-US">
                  <a:solidFill>
                    <a:srgbClr val="FFFFFF"/>
                  </a:solidFill>
                  <a:latin typeface="Assistant"/>
                  <a:ea typeface="Assistant"/>
                  <a:cs typeface="Assistant"/>
                  <a:sym typeface="Assistant"/>
                </a:rPr>
                <a:t>פ</a:t>
              </a:r>
              <a:r>
                <a:rPr b="1" i="0" lang="en-US" u="none" cap="none" strike="noStrike">
                  <a:solidFill>
                    <a:srgbClr val="FFFFFF"/>
                  </a:solidFill>
                  <a:latin typeface="Assistant"/>
                  <a:ea typeface="Assistant"/>
                  <a:cs typeface="Assistant"/>
                  <a:sym typeface="Assistant"/>
                </a:rPr>
                <a:t>״ד</a:t>
              </a:r>
              <a:endParaRPr b="1" i="0" u="none" cap="none" strike="noStrike">
                <a:solidFill>
                  <a:srgbClr val="FFFFFF"/>
                </a:solidFill>
                <a:latin typeface="Assistant"/>
                <a:ea typeface="Assistant"/>
                <a:cs typeface="Assistant"/>
                <a:sym typeface="Assistant"/>
              </a:endParaRPr>
            </a:p>
            <a:p>
              <a:pPr indent="0" lvl="0" marL="0" marR="0" rtl="1" algn="ctr">
                <a:lnSpc>
                  <a:spcPct val="91000"/>
                </a:lnSpc>
                <a:spcBef>
                  <a:spcPts val="0"/>
                </a:spcBef>
                <a:spcAft>
                  <a:spcPts val="0"/>
                </a:spcAft>
                <a:buNone/>
              </a:pPr>
              <a:r>
                <a:rPr b="1" lang="en-US" sz="1000">
                  <a:solidFill>
                    <a:srgbClr val="FFFFFF"/>
                  </a:solidFill>
                  <a:latin typeface="Assistant"/>
                  <a:ea typeface="Assistant"/>
                  <a:cs typeface="Assistant"/>
                  <a:sym typeface="Assistant"/>
                </a:rPr>
                <a:t>(מעודכן לשעה 17:00)</a:t>
              </a:r>
              <a:endParaRPr b="1" sz="1000">
                <a:solidFill>
                  <a:srgbClr val="FFFFFF"/>
                </a:solidFill>
                <a:latin typeface="Assistant"/>
                <a:ea typeface="Assistant"/>
                <a:cs typeface="Assistant"/>
                <a:sym typeface="Assistant"/>
              </a:endParaRPr>
            </a:p>
          </p:txBody>
        </p:sp>
      </p:grpSp>
      <p:sp>
        <p:nvSpPr>
          <p:cNvPr id="103" name="Google Shape;103;p13"/>
          <p:cNvSpPr txBox="1"/>
          <p:nvPr/>
        </p:nvSpPr>
        <p:spPr>
          <a:xfrm>
            <a:off x="155850" y="1056650"/>
            <a:ext cx="5337600" cy="8848200"/>
          </a:xfrm>
          <a:prstGeom prst="rect">
            <a:avLst/>
          </a:prstGeom>
          <a:noFill/>
          <a:ln>
            <a:noFill/>
          </a:ln>
        </p:spPr>
        <p:txBody>
          <a:bodyPr anchorCtr="0" anchor="t" bIns="91425" lIns="91425" spcFirstLastPara="1" rIns="91425" wrap="square" tIns="91425">
            <a:spAutoFit/>
          </a:bodyPr>
          <a:lstStyle/>
          <a:p>
            <a:pPr indent="0" lvl="0" marL="0" rtl="1" algn="ctr">
              <a:lnSpc>
                <a:spcPct val="115000"/>
              </a:lnSpc>
              <a:spcBef>
                <a:spcPts val="0"/>
              </a:spcBef>
              <a:spcAft>
                <a:spcPts val="0"/>
              </a:spcAft>
              <a:buNone/>
            </a:pPr>
            <a:r>
              <a:rPr b="1" lang="en-US" sz="1900">
                <a:solidFill>
                  <a:srgbClr val="FFFFFF"/>
                </a:solidFill>
                <a:latin typeface="Assistant"/>
                <a:ea typeface="Assistant"/>
                <a:cs typeface="Assistant"/>
                <a:sym typeface="Assistant"/>
              </a:rPr>
              <a:t>השבוע החמישי למלחמה</a:t>
            </a:r>
            <a:endParaRPr b="1" sz="1900">
              <a:solidFill>
                <a:srgbClr val="FFFFFF"/>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500">
                <a:solidFill>
                  <a:schemeClr val="dk1"/>
                </a:solidFill>
                <a:latin typeface="Assistant"/>
                <a:ea typeface="Assistant"/>
                <a:cs typeface="Assistant"/>
                <a:sym typeface="Assistant"/>
              </a:rPr>
              <a:t>בגזרת הדרום:</a:t>
            </a:r>
            <a:endParaRPr sz="1500">
              <a:solidFill>
                <a:schemeClr val="dk1"/>
              </a:solidFill>
              <a:latin typeface="Assistant"/>
              <a:ea typeface="Assistant"/>
              <a:cs typeface="Assistant"/>
              <a:sym typeface="Assistant"/>
            </a:endParaRPr>
          </a:p>
          <a:p>
            <a:pPr indent="-304800" lvl="0" marL="457200" rtl="1" algn="just">
              <a:lnSpc>
                <a:spcPct val="115000"/>
              </a:lnSpc>
              <a:spcBef>
                <a:spcPts val="0"/>
              </a:spcBef>
              <a:spcAft>
                <a:spcPts val="0"/>
              </a:spcAft>
              <a:buClr>
                <a:schemeClr val="dk1"/>
              </a:buClr>
              <a:buSzPts val="1200"/>
              <a:buFont typeface="Assistant"/>
              <a:buChar char="●"/>
            </a:pPr>
            <a:r>
              <a:rPr lang="en-US" sz="1100">
                <a:solidFill>
                  <a:schemeClr val="dk1"/>
                </a:solidFill>
                <a:latin typeface="Assistant"/>
                <a:ea typeface="Assistant"/>
                <a:cs typeface="Assistant"/>
                <a:sym typeface="Assistant"/>
              </a:rPr>
              <a:t>לוחמי צה"ל ממשיכים לפעול בנחישות בעומק הרצועה. במסגרת הסיוע לפעילות הקרקעית,  כוחות זרוע הים תקפו עמדת שיגור טילי נ"ט של חמאס, ממנה זוהו שיגורים לכיוון הכוחות המתמרנים.</a:t>
            </a:r>
            <a:endParaRPr b="1"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דובר צה״ל בערבית פרסם במהלך היום מספר טלפון וקישור לערוץ טלגרם עבור תושבי עזה שחמאס מונע מהם לנוע דרומה. בשבועות האחרונים צה״ל קורא באופן רציף לתושבי צפון הרצועה לנוע דרומה למען ביטחונם ומאבטח לשם כך צירים הומניטריים.</a:t>
            </a:r>
            <a:endParaRPr sz="1100">
              <a:solidFill>
                <a:schemeClr val="dk1"/>
              </a:solidFill>
              <a:latin typeface="Assistant"/>
              <a:ea typeface="Assistant"/>
              <a:cs typeface="Assistant"/>
              <a:sym typeface="Assistant"/>
            </a:endParaRPr>
          </a:p>
          <a:p>
            <a:pPr indent="-304800" lvl="0" marL="457200" rtl="1" algn="just">
              <a:lnSpc>
                <a:spcPct val="115000"/>
              </a:lnSpc>
              <a:spcBef>
                <a:spcPts val="0"/>
              </a:spcBef>
              <a:spcAft>
                <a:spcPts val="0"/>
              </a:spcAft>
              <a:buClr>
                <a:schemeClr val="dk1"/>
              </a:buClr>
              <a:buSzPts val="1200"/>
              <a:buFont typeface="Assistant"/>
              <a:buChar char="●"/>
            </a:pPr>
            <a:r>
              <a:rPr lang="en-US" sz="1100">
                <a:solidFill>
                  <a:schemeClr val="dk1"/>
                </a:solidFill>
                <a:latin typeface="Assistant"/>
                <a:ea typeface="Assistant"/>
                <a:cs typeface="Assistant"/>
                <a:sym typeface="Assistant"/>
              </a:rPr>
              <a:t>אמש, השלימו לוחמי חטיבת הנח"ל וכוחות נלווים מבצע השתלטות על "מוצב 17", מעוז צבאי של חמאס בצפון הרצועה. במהלך עשר שעות קרב, לחמו הכוחות מול מחבלים מהחמאס ומהג׳יהאד האסלמי ששהו במוצב. הם חשפו פירי מנהרות, אספו מודיעין והשמידו תשתיות טרור.</a:t>
            </a:r>
            <a:endParaRPr sz="11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b="1" sz="13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rPr b="1" lang="en-US" sz="1500">
                <a:solidFill>
                  <a:schemeClr val="dk1"/>
                </a:solidFill>
                <a:latin typeface="Assistant"/>
                <a:ea typeface="Assistant"/>
                <a:cs typeface="Assistant"/>
                <a:sym typeface="Assistant"/>
              </a:rPr>
              <a:t>בגזרת הצפון:</a:t>
            </a:r>
            <a:endParaRPr b="1" sz="1200">
              <a:solidFill>
                <a:schemeClr val="dk1"/>
              </a:solidFill>
              <a:latin typeface="Assistant"/>
              <a:ea typeface="Assistant"/>
              <a:cs typeface="Assistant"/>
              <a:sym typeface="Assistant"/>
            </a:endParaRPr>
          </a:p>
          <a:p>
            <a:pPr indent="-304800" lvl="0" marL="457200" rtl="1" algn="r">
              <a:spcBef>
                <a:spcPts val="0"/>
              </a:spcBef>
              <a:spcAft>
                <a:spcPts val="0"/>
              </a:spcAft>
              <a:buClr>
                <a:schemeClr val="dk1"/>
              </a:buClr>
              <a:buSzPts val="1200"/>
              <a:buFont typeface="Assistant"/>
              <a:buChar char="●"/>
            </a:pPr>
            <a:r>
              <a:rPr lang="en-US" sz="1100">
                <a:solidFill>
                  <a:schemeClr val="dk1"/>
                </a:solidFill>
                <a:latin typeface="Assistant"/>
                <a:ea typeface="Assistant"/>
                <a:cs typeface="Assistant"/>
                <a:sym typeface="Assistant"/>
              </a:rPr>
              <a:t> בתגובה לשיגורים לעבר שטח ישראל ביממה האחרונה, תקפו גם הלילה כלי טיס של חיל האוויר תשתיות טרור של חיזבאללה בלבנון.</a:t>
            </a:r>
            <a:endParaRPr sz="12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sz="13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500">
                <a:solidFill>
                  <a:schemeClr val="dk1"/>
                </a:solidFill>
                <a:latin typeface="Assistant"/>
                <a:ea typeface="Assistant"/>
                <a:cs typeface="Assistant"/>
                <a:sym typeface="Assistant"/>
              </a:rPr>
              <a:t>בגזרת יהודה ושומרון:</a:t>
            </a:r>
            <a:endParaRPr b="1" sz="1200">
              <a:solidFill>
                <a:schemeClr val="dk1"/>
              </a:solidFill>
              <a:latin typeface="Assistant"/>
              <a:ea typeface="Assistant"/>
              <a:cs typeface="Assistant"/>
              <a:sym typeface="Assistant"/>
            </a:endParaRPr>
          </a:p>
          <a:p>
            <a:pPr indent="-304800" lvl="0" marL="457200" rtl="1" algn="r">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אמש אירע פיגוע ירי לעבר רכב ישראלי, שנסע על הציר שבין איתמר לצומת גיתית. בפיגוע נפצעו שני בני אדם באורח בינוני ותינוקת שהייתה ברכב לא נפגעה.</a:t>
            </a:r>
            <a:endParaRPr sz="12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b="1">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br>
              <a:rPr b="1" lang="en-US">
                <a:solidFill>
                  <a:schemeClr val="dk1"/>
                </a:solidFill>
                <a:latin typeface="Assistant"/>
                <a:ea typeface="Assistant"/>
                <a:cs typeface="Assistant"/>
                <a:sym typeface="Assistant"/>
              </a:rPr>
            </a:br>
            <a:r>
              <a:rPr b="1" lang="en-US" sz="1500">
                <a:solidFill>
                  <a:schemeClr val="dk1"/>
                </a:solidFill>
                <a:latin typeface="Assistant"/>
                <a:ea typeface="Assistant"/>
                <a:cs typeface="Assistant"/>
                <a:sym typeface="Assistant"/>
              </a:rPr>
              <a:t>סיכום המלחמה עד כה:</a:t>
            </a:r>
            <a:br>
              <a:rPr b="1" lang="en-US" sz="1500">
                <a:solidFill>
                  <a:schemeClr val="dk1"/>
                </a:solidFill>
                <a:latin typeface="Assistant"/>
                <a:ea typeface="Assistant"/>
                <a:cs typeface="Assistant"/>
                <a:sym typeface="Assistant"/>
              </a:rPr>
            </a:br>
            <a:endParaRPr b="1" sz="6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הדרום:</a:t>
            </a:r>
            <a:endParaRPr b="1" sz="1200">
              <a:solidFill>
                <a:schemeClr val="dk1"/>
              </a:solidFill>
              <a:latin typeface="Assistant"/>
              <a:ea typeface="Assistant"/>
              <a:cs typeface="Assistant"/>
              <a:sym typeface="Assistant"/>
            </a:endParaRPr>
          </a:p>
          <a:p>
            <a:pPr indent="-304800" lvl="0" marL="269999"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כוחות צה"ל </a:t>
            </a:r>
            <a:r>
              <a:rPr b="1" lang="en-US" sz="1200">
                <a:solidFill>
                  <a:schemeClr val="dk1"/>
                </a:solidFill>
                <a:latin typeface="Assistant"/>
                <a:ea typeface="Assistant"/>
                <a:cs typeface="Assistant"/>
                <a:sym typeface="Assistant"/>
              </a:rPr>
              <a:t>נלחמי</a:t>
            </a:r>
            <a:r>
              <a:rPr b="1" lang="en-US" sz="1200">
                <a:solidFill>
                  <a:schemeClr val="dk1"/>
                </a:solidFill>
                <a:latin typeface="Assistant"/>
                <a:ea typeface="Assistant"/>
                <a:cs typeface="Assistant"/>
                <a:sym typeface="Assistant"/>
              </a:rPr>
              <a:t>ם בשטח רצועת עזה</a:t>
            </a:r>
            <a:r>
              <a:rPr lang="en-US" sz="1200">
                <a:solidFill>
                  <a:schemeClr val="dk1"/>
                </a:solidFill>
                <a:latin typeface="Assistant"/>
                <a:ea typeface="Assistant"/>
                <a:cs typeface="Assistant"/>
                <a:sym typeface="Assistant"/>
              </a:rPr>
              <a:t> וממשיכים להרחיב את פעילותם תוך התמקדות במרכזים של חמאס באזור העיר עזה. בפעולות אלו לוקחים חלק כוחות חי"ר, שריון, הנדסה ותותחנים הפועלים בשיתוף אמ"ן והשב"כ ומלווים בידי חיל האוויר וחיל הים. </a:t>
            </a:r>
            <a:r>
              <a:rPr lang="en-US" sz="1200">
                <a:solidFill>
                  <a:schemeClr val="dk1"/>
                </a:solidFill>
                <a:latin typeface="Assistant"/>
                <a:ea typeface="Assistant"/>
                <a:cs typeface="Assistant"/>
                <a:sym typeface="Assistant"/>
              </a:rPr>
              <a:t>הפעולה</a:t>
            </a:r>
            <a:r>
              <a:rPr lang="en-US" sz="1200">
                <a:solidFill>
                  <a:schemeClr val="dk1"/>
                </a:solidFill>
                <a:latin typeface="Assistant"/>
                <a:ea typeface="Assistant"/>
                <a:cs typeface="Assistant"/>
                <a:sym typeface="Assistant"/>
              </a:rPr>
              <a:t> משרתת את כלל מטרות המלחמה, צה"ל מקיים הערכת מצב מתמשכת, מתקדם בהדרגה וממשיך בתקיפות מאסיביות על תשתיות טרור.</a:t>
            </a:r>
            <a:endParaRPr sz="1200">
              <a:solidFill>
                <a:schemeClr val="dk1"/>
              </a:solidFill>
              <a:latin typeface="Assistant"/>
              <a:ea typeface="Assistant"/>
              <a:cs typeface="Assistant"/>
              <a:sym typeface="Assistant"/>
            </a:endParaRPr>
          </a:p>
          <a:p>
            <a:pPr indent="-304800" lvl="0" marL="269999"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צה"ל קורא לתושבי העיר עזה </a:t>
            </a:r>
            <a:r>
              <a:rPr b="1" lang="en-US" sz="1200">
                <a:solidFill>
                  <a:schemeClr val="dk1"/>
                </a:solidFill>
                <a:latin typeface="Assistant"/>
                <a:ea typeface="Assistant"/>
                <a:cs typeface="Assistant"/>
                <a:sym typeface="Assistant"/>
              </a:rPr>
              <a:t>לנוע לדרום הרצועה</a:t>
            </a:r>
            <a:r>
              <a:rPr lang="en-US" sz="1200">
                <a:solidFill>
                  <a:schemeClr val="dk1"/>
                </a:solidFill>
                <a:latin typeface="Assistant"/>
                <a:ea typeface="Assistant"/>
                <a:cs typeface="Assistant"/>
                <a:sym typeface="Assistant"/>
              </a:rPr>
              <a:t> בכדי למנוע פגיעה אפשרית בהם.</a:t>
            </a:r>
            <a:endParaRPr sz="1200">
              <a:solidFill>
                <a:schemeClr val="dk1"/>
              </a:solidFill>
              <a:latin typeface="Assistant"/>
              <a:ea typeface="Assistant"/>
              <a:cs typeface="Assistant"/>
              <a:sym typeface="Assistant"/>
            </a:endParaRPr>
          </a:p>
          <a:p>
            <a:pPr indent="0" lvl="0" marL="269999" rtl="1" algn="just">
              <a:lnSpc>
                <a:spcPct val="115000"/>
              </a:lnSpc>
              <a:spcBef>
                <a:spcPts val="0"/>
              </a:spcBef>
              <a:spcAft>
                <a:spcPts val="0"/>
              </a:spcAft>
              <a:buNone/>
            </a:pPr>
            <a:r>
              <a:t/>
            </a:r>
            <a:endParaRPr sz="85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הצפון:</a:t>
            </a:r>
            <a:endParaRPr sz="1200">
              <a:solidFill>
                <a:schemeClr val="dk1"/>
              </a:solidFill>
              <a:latin typeface="Assistant"/>
              <a:ea typeface="Assistant"/>
              <a:cs typeface="Assistant"/>
              <a:sym typeface="Assistant"/>
            </a:endParaRPr>
          </a:p>
          <a:p>
            <a:pPr indent="-304800" lvl="0" marL="269999"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צה"ל מסכל ניסיונות חדירה של חוליות מחבלים, </a:t>
            </a:r>
            <a:r>
              <a:rPr b="1" lang="en-US" sz="1200">
                <a:solidFill>
                  <a:schemeClr val="dk1"/>
                </a:solidFill>
                <a:latin typeface="Assistant"/>
                <a:ea typeface="Assistant"/>
                <a:cs typeface="Assistant"/>
                <a:sym typeface="Assistant"/>
              </a:rPr>
              <a:t>ו</a:t>
            </a:r>
            <a:r>
              <a:rPr b="1" lang="en-US" sz="1200">
                <a:solidFill>
                  <a:schemeClr val="dk1"/>
                </a:solidFill>
                <a:latin typeface="Assistant"/>
                <a:ea typeface="Assistant"/>
                <a:cs typeface="Assistant"/>
                <a:sym typeface="Assistant"/>
              </a:rPr>
              <a:t>תוקף תשתיות טרור ומקורות ירי של חיזבאללה בלבנון. </a:t>
            </a:r>
            <a:endParaRPr b="1" sz="1200">
              <a:solidFill>
                <a:schemeClr val="dk1"/>
              </a:solidFill>
              <a:latin typeface="Assistant"/>
              <a:ea typeface="Assistant"/>
              <a:cs typeface="Assistant"/>
              <a:sym typeface="Assistant"/>
            </a:endParaRPr>
          </a:p>
          <a:p>
            <a:pPr indent="-304800" lvl="0" marL="269999" rtl="1" algn="just">
              <a:lnSpc>
                <a:spcPct val="115000"/>
              </a:lnSpc>
              <a:spcBef>
                <a:spcPts val="0"/>
              </a:spcBef>
              <a:spcAft>
                <a:spcPts val="0"/>
              </a:spcAft>
              <a:buClr>
                <a:schemeClr val="dk1"/>
              </a:buClr>
              <a:buSzPts val="1200"/>
              <a:buFont typeface="Assistant"/>
              <a:buChar char="●"/>
            </a:pPr>
            <a:r>
              <a:rPr b="1" lang="en-US" sz="1200">
                <a:solidFill>
                  <a:schemeClr val="dk1"/>
                </a:solidFill>
                <a:latin typeface="Assistant"/>
                <a:ea typeface="Assistant"/>
                <a:cs typeface="Assistant"/>
                <a:sym typeface="Assistant"/>
              </a:rPr>
              <a:t>פונו</a:t>
            </a:r>
            <a:r>
              <a:rPr b="1" lang="en-US" sz="1200">
                <a:solidFill>
                  <a:schemeClr val="dk1"/>
                </a:solidFill>
                <a:latin typeface="Assistant"/>
                <a:ea typeface="Assistant"/>
                <a:cs typeface="Assistant"/>
                <a:sym typeface="Assistant"/>
              </a:rPr>
              <a:t> יישובים במרחב 2 ק״מ מגבול הצפון</a:t>
            </a:r>
            <a:r>
              <a:rPr lang="en-US" sz="1200">
                <a:solidFill>
                  <a:schemeClr val="dk1"/>
                </a:solidFill>
                <a:latin typeface="Assistant"/>
                <a:ea typeface="Assistant"/>
                <a:cs typeface="Assistant"/>
                <a:sym typeface="Assistant"/>
              </a:rPr>
              <a:t>.</a:t>
            </a:r>
            <a:endParaRPr sz="1200">
              <a:solidFill>
                <a:schemeClr val="dk1"/>
              </a:solidFill>
              <a:latin typeface="Assistant"/>
              <a:ea typeface="Assistant"/>
              <a:cs typeface="Assistant"/>
              <a:sym typeface="Assistant"/>
            </a:endParaRPr>
          </a:p>
          <a:p>
            <a:pPr indent="0" lvl="0" marL="269999" rtl="1" algn="just">
              <a:lnSpc>
                <a:spcPct val="115000"/>
              </a:lnSpc>
              <a:spcBef>
                <a:spcPts val="0"/>
              </a:spcBef>
              <a:spcAft>
                <a:spcPts val="0"/>
              </a:spcAft>
              <a:buNone/>
            </a:pPr>
            <a:r>
              <a:t/>
            </a:r>
            <a:endParaRPr sz="85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יהודה ושומרון:</a:t>
            </a:r>
            <a:endParaRPr b="1" sz="1200">
              <a:solidFill>
                <a:schemeClr val="dk1"/>
              </a:solidFill>
              <a:latin typeface="Assistant"/>
              <a:ea typeface="Assistant"/>
              <a:cs typeface="Assistant"/>
              <a:sym typeface="Assistant"/>
            </a:endParaRPr>
          </a:p>
          <a:p>
            <a:pPr indent="-304800" lvl="0" marL="269999"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עד כה נעצרו מתחילת המלחמה למעלה מ-</a:t>
            </a:r>
            <a:r>
              <a:rPr b="1" lang="en-US" sz="1200">
                <a:solidFill>
                  <a:schemeClr val="dk1"/>
                </a:solidFill>
                <a:latin typeface="Assistant"/>
                <a:ea typeface="Assistant"/>
                <a:cs typeface="Assistant"/>
                <a:sym typeface="Assistant"/>
              </a:rPr>
              <a:t>1,430 מבוקשים ברחבי אוגדת יהודה ושומרון </a:t>
            </a:r>
            <a:r>
              <a:rPr lang="en-US" sz="1200">
                <a:solidFill>
                  <a:schemeClr val="dk1"/>
                </a:solidFill>
                <a:latin typeface="Assistant"/>
                <a:ea typeface="Assistant"/>
                <a:cs typeface="Assistant"/>
                <a:sym typeface="Assistant"/>
              </a:rPr>
              <a:t>וחטיבת הבקעה והעמקים, </a:t>
            </a:r>
            <a:r>
              <a:rPr b="1" lang="en-US" sz="1200">
                <a:solidFill>
                  <a:schemeClr val="dk1"/>
                </a:solidFill>
                <a:latin typeface="Assistant"/>
                <a:ea typeface="Assistant"/>
                <a:cs typeface="Assistant"/>
                <a:sym typeface="Assistant"/>
              </a:rPr>
              <a:t>למעלה מ-900 מהם משויכים לארגון הטרור חמאס</a:t>
            </a:r>
            <a:r>
              <a:rPr lang="en-US" sz="1200">
                <a:solidFill>
                  <a:schemeClr val="dk1"/>
                </a:solidFill>
                <a:latin typeface="Assistant"/>
                <a:ea typeface="Assistant"/>
                <a:cs typeface="Assistant"/>
                <a:sym typeface="Assistant"/>
              </a:rPr>
              <a:t>.</a:t>
            </a:r>
            <a:endParaRPr sz="1200">
              <a:solidFill>
                <a:schemeClr val="dk1"/>
              </a:solidFill>
              <a:latin typeface="Assistant"/>
              <a:ea typeface="Assistant"/>
              <a:cs typeface="Assistant"/>
              <a:sym typeface="Assistant"/>
            </a:endParaRPr>
          </a:p>
        </p:txBody>
      </p:sp>
      <p:sp>
        <p:nvSpPr>
          <p:cNvPr id="104" name="Google Shape;104;p13"/>
          <p:cNvSpPr txBox="1"/>
          <p:nvPr/>
        </p:nvSpPr>
        <p:spPr>
          <a:xfrm>
            <a:off x="5874200" y="10311500"/>
            <a:ext cx="1546200" cy="381900"/>
          </a:xfrm>
          <a:prstGeom prst="rect">
            <a:avLst/>
          </a:prstGeom>
          <a:noFill/>
          <a:ln>
            <a:noFill/>
          </a:ln>
        </p:spPr>
        <p:txBody>
          <a:bodyPr anchorCtr="0" anchor="ctr" bIns="50800" lIns="50800" spcFirstLastPara="1" rIns="50800" wrap="square" tIns="50800">
            <a:noAutofit/>
          </a:bodyPr>
          <a:lstStyle/>
          <a:p>
            <a:pPr indent="0" lvl="0" marL="0" marR="0" rtl="1" algn="ctr">
              <a:lnSpc>
                <a:spcPct val="90994"/>
              </a:lnSpc>
              <a:spcBef>
                <a:spcPts val="0"/>
              </a:spcBef>
              <a:spcAft>
                <a:spcPts val="0"/>
              </a:spcAft>
              <a:buNone/>
            </a:pPr>
            <a:r>
              <a:rPr b="1" lang="en-US" sz="700">
                <a:solidFill>
                  <a:srgbClr val="FFFFFF"/>
                </a:solidFill>
                <a:latin typeface="Assistant"/>
                <a:ea typeface="Assistant"/>
                <a:cs typeface="Assistant"/>
                <a:sym typeface="Assistant"/>
              </a:rPr>
              <a:t>*הנתונים נכונים ל-9.11.23 בשעה 17:00</a:t>
            </a:r>
            <a:endParaRPr sz="700">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