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9907200" cx="6858000"/>
  <p:notesSz cx="6858000" cy="9144000"/>
  <p:embeddedFontLst>
    <p:embeddedFont>
      <p:font typeface="Assistant"/>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Assistant-regular.fntdata"/><Relationship Id="rId7"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14750" y="2667000"/>
            <a:ext cx="6150600" cy="66270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GB" sz="1100" u="sng">
                <a:solidFill>
                  <a:schemeClr val="dk1"/>
                </a:solidFill>
                <a:latin typeface="Assistant"/>
                <a:ea typeface="Assistant"/>
                <a:cs typeface="Assistant"/>
                <a:sym typeface="Assistant"/>
              </a:rPr>
              <a:t>יום ראשון 22 באוקטובר, ז' בחשוון התשפ״ד (מעודכן לשעה 16:00):</a:t>
            </a:r>
            <a:endParaRPr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b="1" lang="en-GB" sz="1100">
                <a:solidFill>
                  <a:schemeClr val="dk1"/>
                </a:solidFill>
                <a:latin typeface="Assistant"/>
                <a:ea typeface="Assistant"/>
                <a:cs typeface="Assistant"/>
                <a:sym typeface="Assistant"/>
              </a:rPr>
              <a:t>בגזרת הדרום: </a:t>
            </a:r>
            <a:r>
              <a:rPr lang="en-GB" sz="1100">
                <a:solidFill>
                  <a:schemeClr val="dk1"/>
                </a:solidFill>
                <a:latin typeface="Assistant"/>
                <a:ea typeface="Assistant"/>
                <a:cs typeface="Assistant"/>
                <a:sym typeface="Assistant"/>
              </a:rPr>
              <a:t>צה"ל פועל לחיסול מחבלים של ארגון הטרור חמאס. אמש הבחינו כוחות צה״ל בשני פעילי טרור של חמאס, חיסלו אותם, ומנעו חדירתם לשטח מדינת ישראל. במקביל, מטוסי קרב תקפו עשרות מטרות טרור של החמאס ברצועת עזה.</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b="1" lang="en-GB" sz="1100">
                <a:solidFill>
                  <a:schemeClr val="dk1"/>
                </a:solidFill>
                <a:latin typeface="Assistant"/>
                <a:ea typeface="Assistant"/>
                <a:cs typeface="Assistant"/>
                <a:sym typeface="Assistant"/>
              </a:rPr>
              <a:t>בגזרת הצפון:</a:t>
            </a:r>
            <a:r>
              <a:rPr lang="en-GB" sz="1100">
                <a:solidFill>
                  <a:schemeClr val="dk1"/>
                </a:solidFill>
                <a:latin typeface="Assistant"/>
                <a:ea typeface="Assistant"/>
                <a:cs typeface="Assistant"/>
                <a:sym typeface="Assistant"/>
              </a:rPr>
              <a:t> גם הלילה צה"ל תקף שורת מטרות צבאיות של חיזבאללה בשטח לבנון. חוליית מחבלים זוהתה בזמן שניסתה לשגר טילי נ"ט לעבר שטח ישראל. כוח צה"ל תקף את החוליה והצליח לסכל את השיגור. </a:t>
            </a:r>
            <a:br>
              <a:rPr lang="en-GB" sz="1100">
                <a:solidFill>
                  <a:schemeClr val="dk1"/>
                </a:solidFill>
                <a:latin typeface="Assistant"/>
                <a:ea typeface="Assistant"/>
                <a:cs typeface="Assistant"/>
                <a:sym typeface="Assistant"/>
              </a:rPr>
            </a:br>
            <a:r>
              <a:rPr lang="en-GB" sz="1100">
                <a:solidFill>
                  <a:schemeClr val="dk1"/>
                </a:solidFill>
                <a:latin typeface="Assistant"/>
                <a:ea typeface="Assistant"/>
                <a:cs typeface="Assistant"/>
                <a:sym typeface="Assistant"/>
              </a:rPr>
              <a:t>רשות החירום הלאומית וצה״ל הודיעו על הוספת 14 יישובים נוספים לתוכנית פינוי תושבי הצפון במימון המדינה.</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b="1" lang="en-GB" sz="1100">
                <a:solidFill>
                  <a:schemeClr val="dk1"/>
                </a:solidFill>
                <a:latin typeface="Assistant"/>
                <a:ea typeface="Assistant"/>
                <a:cs typeface="Assistant"/>
                <a:sym typeface="Assistant"/>
              </a:rPr>
              <a:t>ביהודה ושומרון: </a:t>
            </a:r>
            <a:r>
              <a:rPr lang="en-GB" sz="1100">
                <a:solidFill>
                  <a:schemeClr val="dk1"/>
                </a:solidFill>
                <a:latin typeface="Assistant"/>
                <a:ea typeface="Assistant"/>
                <a:cs typeface="Assistant"/>
                <a:sym typeface="Assistant"/>
              </a:rPr>
              <a:t>כוחות צה״ל, שב״כ ומג״ב פעלו הלילה במוקדים רבים לסיכול טרור, ועצרו 46 מבוקשים, 27 מהם פעילי חמאס. בפעילות מיוחדת של הכוחות בעיר חברון, נאטם בית דפוס החשוד בהדפסת חומרי הסתה המשמשים ארגוני טרור והוחרם הציוד שבו. כמו כן, נעצר ראש עיריית אל בירה שמזוהה כפעיל חמאס. דרומית לג'נין, הכוחות עצרו שני פעילים צבאיים של הג׳יהאד האסלאמי, אשר הובילו פעילות צבאית בשטח. </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b="1" lang="en-GB" sz="1100">
                <a:solidFill>
                  <a:schemeClr val="dk1"/>
                </a:solidFill>
                <a:latin typeface="Assistant"/>
                <a:ea typeface="Assistant"/>
                <a:cs typeface="Assistant"/>
                <a:sym typeface="Assistant"/>
              </a:rPr>
              <a:t>מפקד זרוע היבשה</a:t>
            </a:r>
            <a:r>
              <a:rPr lang="en-GB" sz="1100">
                <a:solidFill>
                  <a:schemeClr val="dk1"/>
                </a:solidFill>
                <a:latin typeface="Assistant"/>
                <a:ea typeface="Assistant"/>
                <a:cs typeface="Assistant"/>
                <a:sym typeface="Assistant"/>
              </a:rPr>
              <a:t>, נפגש בימים האחרונים עם מפקדי ולוחמי צה״ל בסדיר ובמילואים. במהלך האימונים ובהערכות לקראת כניסה קרקעית אמר: ״אני פוגש אתכם באימונים ובהכנות</a:t>
            </a:r>
            <a:r>
              <a:rPr b="1" lang="en-GB" sz="1100">
                <a:solidFill>
                  <a:schemeClr val="dk1"/>
                </a:solidFill>
                <a:latin typeface="Assistant"/>
                <a:ea typeface="Assistant"/>
                <a:cs typeface="Assistant"/>
                <a:sym typeface="Assistant"/>
              </a:rPr>
              <a:t>, אתם חזקים מאי פעם, זוהי מלחמה ואנחנו ננצח</a:t>
            </a:r>
            <a:r>
              <a:rPr lang="en-GB" sz="1100">
                <a:solidFill>
                  <a:schemeClr val="dk1"/>
                </a:solidFill>
                <a:latin typeface="Assistant"/>
                <a:ea typeface="Assistant"/>
                <a:cs typeface="Assistant"/>
                <a:sym typeface="Assistant"/>
              </a:rPr>
              <a:t>. את המלחמה הזאת ינצחו הלוחמים והמפקדים, </a:t>
            </a:r>
            <a:r>
              <a:rPr b="1" lang="en-GB" sz="1100">
                <a:solidFill>
                  <a:schemeClr val="dk1"/>
                </a:solidFill>
                <a:latin typeface="Assistant"/>
                <a:ea typeface="Assistant"/>
                <a:cs typeface="Assistant"/>
                <a:sym typeface="Assistant"/>
              </a:rPr>
              <a:t>תנצח רוח הלחימה, מידת הלכידות והאמונה בצדקת הדרך".</a:t>
            </a:r>
            <a:endParaRPr b="1"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t/>
            </a:r>
            <a:endParaRPr b="1"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u="sng">
                <a:solidFill>
                  <a:schemeClr val="dk1"/>
                </a:solidFill>
                <a:latin typeface="Assistant"/>
                <a:ea typeface="Assistant"/>
                <a:cs typeface="Assistant"/>
                <a:sym typeface="Assistant"/>
              </a:rPr>
              <a:t>סיכום השבוע השני למלחמה:</a:t>
            </a:r>
            <a:endParaRPr b="1" sz="1100" u="sng">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a:solidFill>
                  <a:schemeClr val="dk1"/>
                </a:solidFill>
                <a:latin typeface="Assistant"/>
                <a:ea typeface="Assistant"/>
                <a:cs typeface="Assistant"/>
                <a:sym typeface="Assistant"/>
              </a:rPr>
              <a:t>בגזרה הדרומית:</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תוקף בעוצמה </a:t>
            </a:r>
            <a:r>
              <a:rPr b="1" lang="en-GB" sz="1100">
                <a:solidFill>
                  <a:schemeClr val="dk1"/>
                </a:solidFill>
                <a:latin typeface="Assistant"/>
                <a:ea typeface="Assistant"/>
                <a:cs typeface="Assistant"/>
                <a:sym typeface="Assistant"/>
              </a:rPr>
              <a:t>ברצועת עזה,</a:t>
            </a:r>
            <a:r>
              <a:rPr lang="en-GB" sz="1100">
                <a:solidFill>
                  <a:schemeClr val="dk1"/>
                </a:solidFill>
                <a:latin typeface="Assistant"/>
                <a:ea typeface="Assistant"/>
                <a:cs typeface="Assistant"/>
                <a:sym typeface="Assistant"/>
              </a:rPr>
              <a:t> </a:t>
            </a:r>
            <a:r>
              <a:rPr b="1" lang="en-GB" sz="1100">
                <a:solidFill>
                  <a:schemeClr val="dk1"/>
                </a:solidFill>
                <a:latin typeface="Assistant"/>
                <a:ea typeface="Assistant"/>
                <a:cs typeface="Assistant"/>
                <a:sym typeface="Assistant"/>
              </a:rPr>
              <a:t>ופגע בעוצמה בשלטון חמאס</a:t>
            </a:r>
            <a:r>
              <a:rPr lang="en-GB" sz="1100">
                <a:solidFill>
                  <a:schemeClr val="dk1"/>
                </a:solidFill>
                <a:latin typeface="Assistant"/>
                <a:ea typeface="Assistant"/>
                <a:cs typeface="Assistant"/>
                <a:sym typeface="Assistant"/>
              </a:rPr>
              <a:t> ובתשתיות הטרור שבנה. מפקדים בכירים רבים חוסלו. כוחות צה"ל ביצעו </a:t>
            </a:r>
            <a:r>
              <a:rPr b="1" lang="en-GB" sz="1100">
                <a:solidFill>
                  <a:schemeClr val="dk1"/>
                </a:solidFill>
                <a:latin typeface="Assistant"/>
                <a:ea typeface="Assistant"/>
                <a:cs typeface="Assistant"/>
                <a:sym typeface="Assistant"/>
              </a:rPr>
              <a:t>פשיטות מתוחמות וממוקדות לטובת סריקה ואיתור מידע אודות החטופים הנעדרים</a:t>
            </a:r>
            <a:r>
              <a:rPr lang="en-GB" sz="1100">
                <a:solidFill>
                  <a:schemeClr val="dk1"/>
                </a:solidFill>
                <a:latin typeface="Assistant"/>
                <a:ea typeface="Assistant"/>
                <a:cs typeface="Assistant"/>
                <a:sym typeface="Assistant"/>
              </a:rPr>
              <a:t>. </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לאחר קריאתה של ישראל </a:t>
            </a:r>
            <a:r>
              <a:rPr b="1" lang="en-GB" sz="1100">
                <a:solidFill>
                  <a:schemeClr val="dk1"/>
                </a:solidFill>
                <a:latin typeface="Assistant"/>
                <a:ea typeface="Assistant"/>
                <a:cs typeface="Assistant"/>
                <a:sym typeface="Assistant"/>
              </a:rPr>
              <a:t>לתושבי עזה לנוע לעבר דרום הרצועה</a:t>
            </a:r>
            <a:r>
              <a:rPr lang="en-GB" sz="1100">
                <a:solidFill>
                  <a:schemeClr val="dk1"/>
                </a:solidFill>
                <a:latin typeface="Assistant"/>
                <a:ea typeface="Assistant"/>
                <a:cs typeface="Assistant"/>
                <a:sym typeface="Assistant"/>
              </a:rPr>
              <a:t>, כמיליון תושבים התפנו מבתיהם. לצד זאת, בצל מאמצי המדינה למנוע פגיעה בבלתי מעורבים, ארגון הטרור חמאס מנסה למנוע מתושבים להתפנות.</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a:solidFill>
                  <a:schemeClr val="dk1"/>
                </a:solidFill>
                <a:latin typeface="Assistant"/>
                <a:ea typeface="Assistant"/>
                <a:cs typeface="Assistant"/>
                <a:sym typeface="Assistant"/>
              </a:rPr>
              <a:t>בגזרה הצפונית:</a:t>
            </a:r>
            <a:endParaRPr sz="1100">
              <a:solidFill>
                <a:srgbClr val="980000"/>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סיכל ניסיונות חדירה של חוליות מחבלים, ו</a:t>
            </a:r>
            <a:r>
              <a:rPr b="1" lang="en-GB" sz="1100">
                <a:solidFill>
                  <a:schemeClr val="dk1"/>
                </a:solidFill>
                <a:latin typeface="Assistant"/>
                <a:ea typeface="Assistant"/>
                <a:cs typeface="Assistant"/>
                <a:sym typeface="Assistant"/>
              </a:rPr>
              <a:t>תוקף תשתיות טרור ומקורות ירי של חיזבאללה בלבנון. </a:t>
            </a:r>
            <a:endParaRPr b="1"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באישור שר הביטחון יואב גלנט, הוחלט על הפעלת תוכנית ל</a:t>
            </a:r>
            <a:r>
              <a:rPr b="1" lang="en-GB" sz="1100">
                <a:solidFill>
                  <a:schemeClr val="dk1"/>
                </a:solidFill>
                <a:latin typeface="Assistant"/>
                <a:ea typeface="Assistant"/>
                <a:cs typeface="Assistant"/>
                <a:sym typeface="Assistant"/>
              </a:rPr>
              <a:t>פינוי יישובים בקרבת גבול הצפון</a:t>
            </a:r>
            <a:r>
              <a:rPr lang="en-GB" sz="1100">
                <a:solidFill>
                  <a:schemeClr val="dk1"/>
                </a:solidFill>
                <a:latin typeface="Assistant"/>
                <a:ea typeface="Assistant"/>
                <a:cs typeface="Assistant"/>
                <a:sym typeface="Assistant"/>
              </a:rPr>
              <a:t>.</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בוצע ירי לעבר כוח צה"ל שפעל במרחב ישוב מרגליות, הלוחמים הגיבו בירי. </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a:solidFill>
                  <a:schemeClr val="dk1"/>
                </a:solidFill>
                <a:latin typeface="Assistant"/>
                <a:ea typeface="Assistant"/>
                <a:cs typeface="Assistant"/>
                <a:sym typeface="Assistant"/>
              </a:rPr>
              <a:t>ביהודה ושומרון:</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כוחות צה"ל ממשיכים במאמץ ההגנה, עד כה נעצרו מתחילת המלחמה 727 מבוקשים ברחבי אוגדת יהודה ושומרון וחטיבת הבקעה והעמקים, למעלה מ-480 משוייכים לחמאס.</a:t>
            </a:r>
            <a:endParaRPr sz="1100">
              <a:solidFill>
                <a:schemeClr val="dk1"/>
              </a:solidFill>
              <a:latin typeface="Assistant"/>
              <a:ea typeface="Assistant"/>
              <a:cs typeface="Assistant"/>
              <a:sym typeface="Assistant"/>
            </a:endParaRPr>
          </a:p>
        </p:txBody>
      </p:sp>
      <p:sp>
        <p:nvSpPr>
          <p:cNvPr id="55" name="Google Shape;55;p13"/>
          <p:cNvSpPr txBox="1"/>
          <p:nvPr/>
        </p:nvSpPr>
        <p:spPr>
          <a:xfrm>
            <a:off x="393150" y="1669550"/>
            <a:ext cx="6150600" cy="1018500"/>
          </a:xfrm>
          <a:prstGeom prst="rect">
            <a:avLst/>
          </a:prstGeom>
          <a:noFill/>
          <a:ln>
            <a:noFill/>
          </a:ln>
        </p:spPr>
        <p:txBody>
          <a:bodyPr anchorCtr="0" anchor="t" bIns="91425" lIns="91425" spcFirstLastPara="1" rIns="91425" wrap="square" tIns="91425">
            <a:spAutoFit/>
          </a:bodyPr>
          <a:lstStyle/>
          <a:p>
            <a:pPr indent="0" lvl="0" marL="74295" rtl="1" algn="r">
              <a:spcBef>
                <a:spcPts val="620"/>
              </a:spcBef>
              <a:spcAft>
                <a:spcPts val="0"/>
              </a:spcAft>
              <a:buNone/>
            </a:pPr>
            <a:r>
              <a:rPr b="1" lang="en-GB" sz="1300">
                <a:solidFill>
                  <a:srgbClr val="2F313E"/>
                </a:solidFill>
                <a:latin typeface="Assistant"/>
                <a:ea typeface="Assistant"/>
                <a:cs typeface="Assistant"/>
                <a:sym typeface="Assistant"/>
              </a:rPr>
              <a:t>המפקד,</a:t>
            </a:r>
            <a:endParaRPr sz="1300">
              <a:solidFill>
                <a:schemeClr val="dk1"/>
              </a:solidFill>
              <a:latin typeface="Assistant"/>
              <a:ea typeface="Assistant"/>
              <a:cs typeface="Assistant"/>
              <a:sym typeface="Assistant"/>
            </a:endParaRPr>
          </a:p>
          <a:p>
            <a:pPr indent="0" lvl="0" marL="74295" rtl="1" algn="just">
              <a:spcBef>
                <a:spcPts val="620"/>
              </a:spcBef>
              <a:spcAft>
                <a:spcPts val="0"/>
              </a:spcAft>
              <a:buNone/>
            </a:pPr>
            <a:r>
              <a:rPr lang="en-GB" sz="1200">
                <a:solidFill>
                  <a:schemeClr val="dk1"/>
                </a:solidFill>
                <a:latin typeface="Assistant"/>
                <a:ea typeface="Assistant"/>
                <a:cs typeface="Assistant"/>
                <a:sym typeface="Assistant"/>
              </a:rPr>
              <a:t>לפניך רצף האירועים המרכזיים עד כה, במטרה לסייע לך לעדכן את פקודיך בהתרחשויות ולהעמיק את תובנת המשימה שלהם. לשיח הפיקודי חשיבות רבה והשפעה עמוקה על חוסנה של המסגרת וחוזקתה, על רוח הלחימה, ועל שימור תחושת המסוגלות והחוסן לאורך זמן.</a:t>
            </a:r>
            <a:endParaRPr sz="12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