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D7%90%D7%AA%D7%A8%D7%99-%D7%99%D7%97%D7%99%D7%93%D7%95%D7%AA/%D7%99%D7%95%D7%9E%D7%9F-%D7%94%D7%9E%D7%9C%D7%97%D7%9E%D7%94/%D7%9B%D7%9C-%D7%94%D7%9B%D7%AA%D7%91%D7%95%D7%AA/%D7%94%D7%A4%D7%A6%D7%95%D7%AA/%D7%9B%D7%95%D7%97%D7%95%D7%AA-%D7%91%D7%99%D7%98%D7%97%D7%95%D7%9F-%D7%A6%D7%94%D7%9C-%D7%9E%D7%9C%D7%97%D7%9E%D7%94-%D7%A4%D7%99%D7%92%D7%95%D7%A2-%D7%9E%D7%97%D7%91%D7%9C%D7%99%D7%9D-%D7%97%D7%99%D7%A1%D7%95%D7%9C-%D7%9E%D7%97%D7%91%D7%9C%D7%99%D7%9D-%D7%90%D7%99%D7%95%D7%A9-%D7%9B%D7%A4%D7%A8/"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3200" u="none" cap="none" strike="noStrike">
                  <a:solidFill>
                    <a:srgbClr val="FFFFFF"/>
                  </a:solidFill>
                  <a:latin typeface="Assistant"/>
                  <a:ea typeface="Assistant"/>
                  <a:cs typeface="Assistant"/>
                  <a:sym typeface="Assistant"/>
                </a:rPr>
                <a:t>1,</a:t>
              </a:r>
              <a:r>
                <a:rPr b="1" lang="en-US" sz="3200">
                  <a:solidFill>
                    <a:srgbClr val="FFFFFF"/>
                  </a:solidFill>
                  <a:latin typeface="Assistant"/>
                  <a:ea typeface="Assistant"/>
                  <a:cs typeface="Assistant"/>
                  <a:sym typeface="Assistant"/>
                </a:rPr>
                <a:t>700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i="0" lang="en-US" sz="3100" u="none" cap="none" strike="noStrike">
                  <a:solidFill>
                    <a:srgbClr val="FFFFFF"/>
                  </a:solidFill>
                  <a:latin typeface="Assistant"/>
                  <a:ea typeface="Assistant"/>
                  <a:cs typeface="Assistant"/>
                  <a:sym typeface="Assistant"/>
                </a:rPr>
                <a:t>1</a:t>
              </a:r>
              <a:r>
                <a:rPr b="1" lang="en-US" sz="3100">
                  <a:solidFill>
                    <a:srgbClr val="FFFFFF"/>
                  </a:solidFill>
                  <a:latin typeface="Assistant"/>
                  <a:ea typeface="Assistant"/>
                  <a:cs typeface="Assistant"/>
                  <a:sym typeface="Assistant"/>
                </a:rPr>
                <a:t>6</a:t>
              </a:r>
              <a:r>
                <a:rPr b="1" i="0" lang="en-US" sz="3100" u="none" cap="none" strike="noStrike">
                  <a:solidFill>
                    <a:srgbClr val="FFFFFF"/>
                  </a:solidFill>
                  <a:latin typeface="Assistant"/>
                  <a:ea typeface="Assistant"/>
                  <a:cs typeface="Assistant"/>
                  <a:sym typeface="Assistant"/>
                </a:rPr>
                <a:t>,000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61" y="1056653"/>
            <a:ext cx="1659600" cy="1206300"/>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b="1" i="0" lang="en-US" sz="2800" u="none" cap="none" strike="noStrike">
                <a:solidFill>
                  <a:srgbClr val="066B57"/>
                </a:solidFill>
                <a:latin typeface="Assistant"/>
                <a:ea typeface="Assistant"/>
                <a:cs typeface="Assistant"/>
                <a:sym typeface="Assistant"/>
              </a:rPr>
              <a:t>היום ה-3</a:t>
            </a:r>
            <a:r>
              <a:rPr b="1" lang="en-US" sz="2800">
                <a:solidFill>
                  <a:srgbClr val="066B57"/>
                </a:solidFill>
                <a:latin typeface="Assistant"/>
                <a:ea typeface="Assistant"/>
                <a:cs typeface="Assistant"/>
                <a:sym typeface="Assistant"/>
              </a:rPr>
              <a:t>9</a:t>
            </a:r>
            <a:r>
              <a:rPr b="1" i="0" lang="en-US" sz="2800" u="none" cap="none" strike="noStrike">
                <a:solidFill>
                  <a:srgbClr val="066B57"/>
                </a:solidFill>
                <a:latin typeface="Assistant"/>
                <a:ea typeface="Assistant"/>
                <a:cs typeface="Assistant"/>
                <a:sym typeface="Assistant"/>
              </a:rPr>
              <a:t>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14</a:t>
              </a:r>
              <a:r>
                <a:rPr b="1" i="0" lang="en-US" sz="1600" u="none" cap="none" strike="noStrike">
                  <a:solidFill>
                    <a:srgbClr val="FFFFFF"/>
                  </a:solidFill>
                  <a:latin typeface="Assistant"/>
                  <a:ea typeface="Assistant"/>
                  <a:cs typeface="Assistant"/>
                  <a:sym typeface="Assistant"/>
                </a:rPr>
                <a:t> בנובמבר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א'</a:t>
              </a:r>
              <a:r>
                <a:rPr b="1" i="0" lang="en-US" u="none" cap="none" strike="noStrike">
                  <a:solidFill>
                    <a:srgbClr val="FFFFFF"/>
                  </a:solidFill>
                  <a:latin typeface="Assistant"/>
                  <a:ea typeface="Assistant"/>
                  <a:cs typeface="Assistant"/>
                  <a:sym typeface="Assistant"/>
                </a:rPr>
                <a:t> 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17:00)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0175" y="1056650"/>
            <a:ext cx="5467800" cy="92754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800">
                <a:solidFill>
                  <a:srgbClr val="FFFFFF"/>
                </a:solidFill>
                <a:latin typeface="Assistant"/>
                <a:ea typeface="Assistant"/>
                <a:cs typeface="Assistant"/>
                <a:sym typeface="Assistant"/>
              </a:rPr>
              <a:t>השבוע השישי למלחמה</a:t>
            </a:r>
            <a:endParaRPr b="1" sz="1800">
              <a:solidFill>
                <a:srgbClr val="FFFFFF"/>
              </a:solidFill>
              <a:latin typeface="Assistant"/>
              <a:ea typeface="Assistant"/>
              <a:cs typeface="Assistant"/>
              <a:sym typeface="Assistant"/>
            </a:endParaRPr>
          </a:p>
          <a:p>
            <a:pPr indent="0" lvl="0" marL="0" rtl="1" algn="ctr">
              <a:lnSpc>
                <a:spcPct val="115000"/>
              </a:lnSpc>
              <a:spcBef>
                <a:spcPts val="0"/>
              </a:spcBef>
              <a:spcAft>
                <a:spcPts val="0"/>
              </a:spcAft>
              <a:buNone/>
            </a:pPr>
            <a:r>
              <a:t/>
            </a:r>
            <a:endParaRPr b="1" sz="1300">
              <a:solidFill>
                <a:srgbClr val="FFFFFF"/>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בימים האחרונים, פעלו לוחמי צוותי הקרב החטיבתיים של חטיבה 7 וחטיבת גולני בשכונות שייח עג'לין ורימאל, ופשטו על מוסדות שלטון של ארגון הטרור חמאס המשמשים למטרות צבאיות. בין מוסדות השלטון- </a:t>
            </a:r>
            <a:r>
              <a:rPr b="1" lang="en-US" sz="1100">
                <a:solidFill>
                  <a:schemeClr val="dk1"/>
                </a:solidFill>
                <a:latin typeface="Assistant"/>
                <a:ea typeface="Assistant"/>
                <a:cs typeface="Assistant"/>
                <a:sym typeface="Assistant"/>
              </a:rPr>
              <a:t>בית המחוקקים של החמאס, קריית הממשלה, מפקדת משטרת החמאס ובניין בית המושל</a:t>
            </a:r>
            <a:r>
              <a:rPr lang="en-US" sz="1100">
                <a:solidFill>
                  <a:schemeClr val="dk1"/>
                </a:solidFill>
                <a:latin typeface="Assistant"/>
                <a:ea typeface="Assistant"/>
                <a:cs typeface="Assistant"/>
                <a:sym typeface="Assistant"/>
              </a:rPr>
              <a:t>, המשמש כמתקן טרור ובו משרדי צבא ומשטרה של ארגון חמאס, משרדים של המודיעין הצבאי של חמאס, מפקדות של הארגון ומוצבים נוספים.</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מדברי מפקד גדוד ההנדסה הפועל כחלק מצוות הקרב של חטיבה 7:</a:t>
            </a:r>
            <a:r>
              <a:rPr lang="en-US" sz="1100">
                <a:solidFill>
                  <a:schemeClr val="dk1"/>
                </a:solidFill>
                <a:latin typeface="Assistant"/>
                <a:ea typeface="Assistant"/>
                <a:cs typeface="Assistant"/>
                <a:sym typeface="Assistant"/>
              </a:rPr>
              <a:t> "בימים האחרונים… נכנסנו לאיתורים רבים אשר מוצהרים כאיתורי שלטון. בנוסף לכך, נכנסנו לאיתורי מגורים, בתי ספר ומוסדות תמימים לכאורה אשר בכולם מצאנו תשתית רבה של החמאס - אמל"ח, תת קרקע ואויב. בכל איתור שכזה האויב הושמד, האיתור הושמד, והשלל נלקח להמשך למידה של צה"ל. בחטיבה ובגדוד נמשיך להילחם ככל שנידרש, ארוכה הדרך ככל שנהיה, נעשה וננצח".</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חיל האוויר תקפו ביממה האחרונה כ-200 מטרות טרור של חמאס. ביניהן- מחבלים, אתרי ייצור אמצעי לחימה, עמדות שיגור טילי נ"ט ומפקדות צבאיות. כוחות זרוע הים תקפו מחנה צבאי ששימש את המערך הימי של ארגון הטרור חמאס, למטרות אימונים ולאחסון אמצעי לחימה.</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יזם ניסיונות לסיוע הומניטארי לבית החולים "שיפא" שברצועת עזה. בין היתר תואמה העברתם של אינקובטורים מבתי חולים בישראל. </a:t>
            </a:r>
            <a:endParaRPr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a:solidFill>
                  <a:schemeClr val="dk1"/>
                </a:solidFill>
                <a:latin typeface="Assistant"/>
                <a:ea typeface="Assistant"/>
                <a:cs typeface="Assistant"/>
                <a:sym typeface="Assistant"/>
              </a:rPr>
              <a:t>בגזרת הצפון:</a:t>
            </a:r>
            <a:endParaRPr sz="1100">
              <a:solidFill>
                <a:schemeClr val="dk1"/>
              </a:solidFill>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בעקבות הירי המתמשך מלבנון אל עבר ישראל, תקפו מטוסי קרב מספר תשתיות טרור ומפקדות צבאיות של חיזבאללה. כמו כן, טנק של צה"ל תקף חוליית מחבלים שניסתה לשגר טילי נ"ט משטח לבנון למרחב יפתח.</a:t>
            </a:r>
            <a:endParaRPr sz="1100">
              <a:solidFill>
                <a:schemeClr val="dk1"/>
              </a:solidFill>
              <a:latin typeface="Assistant"/>
              <a:ea typeface="Assistant"/>
              <a:cs typeface="Assistant"/>
              <a:sym typeface="Assistant"/>
            </a:endParaRPr>
          </a:p>
          <a:p>
            <a:pPr indent="0" lvl="0" marL="457200"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בגזרת יהודה ושומרון:</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uFill>
                  <a:noFill/>
                </a:uFill>
                <a:latin typeface="Assistant"/>
                <a:ea typeface="Assistant"/>
                <a:cs typeface="Assistant"/>
                <a:sym typeface="Assistant"/>
                <a:hlinkClick r:id="rId4">
                  <a:extLst>
                    <a:ext uri="{A12FA001-AC4F-418D-AE19-62706E023703}">
                      <ahyp:hlinkClr val="tx"/>
                    </a:ext>
                  </a:extLst>
                </a:hlinkClick>
              </a:rPr>
              <a:t>כוחות הביטחון הרסו</a:t>
            </a:r>
            <a:r>
              <a:rPr lang="en-US" sz="1100">
                <a:solidFill>
                  <a:schemeClr val="dk1"/>
                </a:solidFill>
                <a:latin typeface="Assistant"/>
                <a:ea typeface="Assistant"/>
                <a:cs typeface="Assistant"/>
                <a:sym typeface="Assistant"/>
              </a:rPr>
              <a:t> בכפר עוריף שבשומרון את ביתו של מחבל מארגון הטרור חמאס שביצע את פיגוע הירי בתחנת הדלק ליד עלי, שהתרחש בחודש יוני 2023.</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בפעילות של חטיבת כפיר במחנה הפליטים 'נור א-שאמס' שעל יד טול כרם, חוסלה מהאוויר חולית מחבלים חמושה שירתה והשליכה מטענים לעבר כוחותינו.</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a:solidFill>
                  <a:schemeClr val="dk1"/>
                </a:solidFill>
                <a:latin typeface="Assistant"/>
                <a:ea typeface="Assistant"/>
                <a:cs typeface="Assistant"/>
                <a:sym typeface="Assistant"/>
              </a:rPr>
              <a:t>סיכום המלחמה עד כה:</a:t>
            </a:r>
            <a:br>
              <a:rPr b="1" lang="en-US">
                <a:solidFill>
                  <a:schemeClr val="dk1"/>
                </a:solidFill>
                <a:latin typeface="Assistant"/>
                <a:ea typeface="Assistant"/>
                <a:cs typeface="Assistant"/>
                <a:sym typeface="Assistant"/>
              </a:rPr>
            </a:br>
            <a:endParaRPr b="1" sz="7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b="1"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כוחות צה"ל </a:t>
            </a:r>
            <a:r>
              <a:rPr b="1" lang="en-US" sz="1100">
                <a:solidFill>
                  <a:schemeClr val="dk1"/>
                </a:solidFill>
                <a:latin typeface="Assistant"/>
                <a:ea typeface="Assistant"/>
                <a:cs typeface="Assistant"/>
                <a:sym typeface="Assistant"/>
              </a:rPr>
              <a:t>נלחמי</a:t>
            </a:r>
            <a:r>
              <a:rPr b="1" lang="en-US" sz="1100">
                <a:solidFill>
                  <a:schemeClr val="dk1"/>
                </a:solidFill>
                <a:latin typeface="Assistant"/>
                <a:ea typeface="Assistant"/>
                <a:cs typeface="Assistant"/>
                <a:sym typeface="Assistant"/>
              </a:rPr>
              <a:t>ם בשטח רצועת עזה</a:t>
            </a:r>
            <a:r>
              <a:rPr lang="en-US" sz="1100">
                <a:solidFill>
                  <a:schemeClr val="dk1"/>
                </a:solidFill>
                <a:latin typeface="Assistant"/>
                <a:ea typeface="Assistant"/>
                <a:cs typeface="Assistant"/>
                <a:sym typeface="Assistant"/>
              </a:rPr>
              <a:t> תוך התמקדות במרכזים של חמאס באזור העיר עזה. פעולות אלו הובילו להישגים מבצעיים רבים ולוקחים בהם חלק כוחות חי"ר, שריון, הנדסה ותותחנים הפועלים בשיתוף אמ"ן והשב"כ ומלווים בידי חיל האוויר וחיל הים. </a:t>
            </a:r>
            <a:r>
              <a:rPr lang="en-US" sz="1100">
                <a:solidFill>
                  <a:schemeClr val="dk1"/>
                </a:solidFill>
                <a:latin typeface="Assistant"/>
                <a:ea typeface="Assistant"/>
                <a:cs typeface="Assistant"/>
                <a:sym typeface="Assistant"/>
              </a:rPr>
              <a:t>הפעולה</a:t>
            </a:r>
            <a:r>
              <a:rPr lang="en-US" sz="1100">
                <a:solidFill>
                  <a:schemeClr val="dk1"/>
                </a:solidFill>
                <a:latin typeface="Assistant"/>
                <a:ea typeface="Assistant"/>
                <a:cs typeface="Assistant"/>
                <a:sym typeface="Assistant"/>
              </a:rPr>
              <a:t> משרתת את כלל מטרות המלחמה, צה"ל מקיים הערכת מצב מתמשכת, מתקדם בהדרגה וממשיך בתקיפות מאסיביות על תשתיות טרור.</a:t>
            </a:r>
            <a:endParaRPr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מגיב בירי על כל ניסיון לפגוע בריבונותה של ישראל, </a:t>
            </a:r>
            <a:r>
              <a:rPr b="1" lang="en-US" sz="1100">
                <a:solidFill>
                  <a:schemeClr val="dk1"/>
                </a:solidFill>
                <a:latin typeface="Assistant"/>
                <a:ea typeface="Assistant"/>
                <a:cs typeface="Assistant"/>
                <a:sym typeface="Assistant"/>
              </a:rPr>
              <a:t>ותוקף תשתיות טרור ומקורות ירי של חיזבאללה בלבנון. </a:t>
            </a:r>
            <a:endParaRPr b="1" sz="1100">
              <a:solidFill>
                <a:schemeClr val="dk1"/>
              </a:solidFill>
              <a:latin typeface="Assistant"/>
              <a:ea typeface="Assistant"/>
              <a:cs typeface="Assistant"/>
              <a:sym typeface="Assistant"/>
            </a:endParaRPr>
          </a:p>
          <a:p>
            <a:pPr indent="0" lvl="0" marL="269999" rtl="1" algn="just">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יהודה ושומרון:</a:t>
            </a:r>
            <a:endParaRPr b="1" sz="1200">
              <a:solidFill>
                <a:schemeClr val="dk1"/>
              </a:solidFill>
              <a:latin typeface="Assistant"/>
              <a:ea typeface="Assistant"/>
              <a:cs typeface="Assistant"/>
              <a:sym typeface="Assistant"/>
            </a:endParaRPr>
          </a:p>
          <a:p>
            <a:pPr indent="-298450" lvl="0" marL="269999"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צה"ל פועל בכל רחבי איו"ש לסיכול ומניעת פיגועים, עוצר מבוקשים ופוגע בתשתיות טרור.</a:t>
            </a:r>
            <a:endParaRPr sz="1100">
              <a:solidFill>
                <a:schemeClr val="dk1"/>
              </a:solidFill>
              <a:latin typeface="Assistant"/>
              <a:ea typeface="Assistant"/>
              <a:cs typeface="Assistant"/>
              <a:sym typeface="Assistant"/>
            </a:endParaRPr>
          </a:p>
        </p:txBody>
      </p:sp>
      <p:sp>
        <p:nvSpPr>
          <p:cNvPr id="104" name="Google Shape;104;p13"/>
          <p:cNvSpPr txBox="1"/>
          <p:nvPr/>
        </p:nvSpPr>
        <p:spPr>
          <a:xfrm>
            <a:off x="5874200" y="10311500"/>
            <a:ext cx="1546200" cy="381900"/>
          </a:xfrm>
          <a:prstGeom prst="rect">
            <a:avLst/>
          </a:prstGeom>
          <a:noFill/>
          <a:ln>
            <a:noFill/>
          </a:ln>
        </p:spPr>
        <p:txBody>
          <a:bodyPr anchorCtr="0" anchor="ctr" bIns="50800" lIns="50800" spcFirstLastPara="1" rIns="50800" wrap="square" tIns="50800">
            <a:noAutofit/>
          </a:bodyPr>
          <a:lstStyle/>
          <a:p>
            <a:pPr indent="0" lvl="0" marL="0" marR="0" rtl="1" algn="ctr">
              <a:lnSpc>
                <a:spcPct val="90994"/>
              </a:lnSpc>
              <a:spcBef>
                <a:spcPts val="0"/>
              </a:spcBef>
              <a:spcAft>
                <a:spcPts val="0"/>
              </a:spcAft>
              <a:buNone/>
            </a:pPr>
            <a:r>
              <a:rPr b="1" lang="en-US" sz="700">
                <a:solidFill>
                  <a:srgbClr val="FFFFFF"/>
                </a:solidFill>
                <a:latin typeface="Assistant"/>
                <a:ea typeface="Assistant"/>
                <a:cs typeface="Assistant"/>
                <a:sym typeface="Assistant"/>
              </a:rPr>
              <a:t>*הנתונים נכונים ל-14.11.23 בשעה 17:00</a:t>
            </a:r>
            <a:endParaRPr sz="700">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