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3400" cx="7556500"/>
  <p:notesSz cx="6858000" cy="9144000"/>
  <p:embeddedFontLst>
    <p:embeddedFont>
      <p:font typeface="Assistant"/>
      <p:regular r:id="rId7"/>
      <p:bold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ssistant-regular.fntdata"/><Relationship Id="rId8" Type="http://schemas.openxmlformats.org/officeDocument/2006/relationships/font" Target="fonts/Assistan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83" name="Shape 83"/>
        <p:cNvGrpSpPr/>
        <p:nvPr/>
      </p:nvGrpSpPr>
      <p:grpSpPr>
        <a:xfrm>
          <a:off x="0" y="0"/>
          <a:ext cx="0" cy="0"/>
          <a:chOff x="0" y="0"/>
          <a:chExt cx="0" cy="0"/>
        </a:xfrm>
      </p:grpSpPr>
      <p:sp>
        <p:nvSpPr>
          <p:cNvPr id="84" name="Google Shape;84;p13"/>
          <p:cNvSpPr/>
          <p:nvPr/>
        </p:nvSpPr>
        <p:spPr>
          <a:xfrm>
            <a:off x="16200" y="0"/>
            <a:ext cx="7547515" cy="10698813"/>
          </a:xfrm>
          <a:custGeom>
            <a:rect b="b" l="l" r="r" t="t"/>
            <a:pathLst>
              <a:path extrusionOk="0" h="11756937" w="7923900">
                <a:moveTo>
                  <a:pt x="0" y="0"/>
                </a:moveTo>
                <a:lnTo>
                  <a:pt x="7923900" y="0"/>
                </a:lnTo>
                <a:lnTo>
                  <a:pt x="7923900" y="11756937"/>
                </a:lnTo>
                <a:lnTo>
                  <a:pt x="0" y="11756937"/>
                </a:lnTo>
                <a:lnTo>
                  <a:pt x="0" y="0"/>
                </a:lnTo>
                <a:close/>
              </a:path>
            </a:pathLst>
          </a:custGeom>
          <a:blipFill rotWithShape="1">
            <a:blip r:embed="rId3">
              <a:alphaModFix amt="74000"/>
            </a:blip>
            <a:stretch>
              <a:fillRect b="0" l="-61274" r="-61274" t="0"/>
            </a:stretch>
          </a:blipFill>
          <a:ln>
            <a:noFill/>
          </a:ln>
        </p:spPr>
      </p:sp>
      <p:grpSp>
        <p:nvGrpSpPr>
          <p:cNvPr id="85" name="Google Shape;85;p13"/>
          <p:cNvGrpSpPr/>
          <p:nvPr/>
        </p:nvGrpSpPr>
        <p:grpSpPr>
          <a:xfrm>
            <a:off x="5745323" y="3421980"/>
            <a:ext cx="1671743" cy="7177238"/>
            <a:chOff x="0" y="-28575"/>
            <a:chExt cx="599105" cy="2572118"/>
          </a:xfrm>
        </p:grpSpPr>
        <p:sp>
          <p:nvSpPr>
            <p:cNvPr id="86" name="Google Shape;86;p13"/>
            <p:cNvSpPr/>
            <p:nvPr/>
          </p:nvSpPr>
          <p:spPr>
            <a:xfrm>
              <a:off x="0" y="0"/>
              <a:ext cx="599105" cy="2543543"/>
            </a:xfrm>
            <a:custGeom>
              <a:rect b="b" l="l" r="r" t="t"/>
              <a:pathLst>
                <a:path extrusionOk="0" h="2543543" w="599105">
                  <a:moveTo>
                    <a:pt x="0" y="0"/>
                  </a:moveTo>
                  <a:lnTo>
                    <a:pt x="599105" y="0"/>
                  </a:lnTo>
                  <a:lnTo>
                    <a:pt x="599105" y="2543543"/>
                  </a:lnTo>
                  <a:lnTo>
                    <a:pt x="0" y="2543543"/>
                  </a:lnTo>
                  <a:close/>
                </a:path>
              </a:pathLst>
            </a:custGeom>
            <a:solidFill>
              <a:srgbClr val="FDFBF5">
                <a:alpha val="41960"/>
              </a:srgbClr>
            </a:solidFill>
            <a:ln>
              <a:noFill/>
            </a:ln>
          </p:spPr>
        </p:sp>
        <p:sp>
          <p:nvSpPr>
            <p:cNvPr id="87" name="Google Shape;87;p13"/>
            <p:cNvSpPr txBox="1"/>
            <p:nvPr/>
          </p:nvSpPr>
          <p:spPr>
            <a:xfrm>
              <a:off x="0" y="-28575"/>
              <a:ext cx="599105" cy="2572118"/>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88" name="Google Shape;88;p13"/>
          <p:cNvGrpSpPr/>
          <p:nvPr/>
        </p:nvGrpSpPr>
        <p:grpSpPr>
          <a:xfrm>
            <a:off x="-769982" y="109386"/>
            <a:ext cx="8880308" cy="762753"/>
            <a:chOff x="0" y="-28575"/>
            <a:chExt cx="3182450" cy="273349"/>
          </a:xfrm>
        </p:grpSpPr>
        <p:sp>
          <p:nvSpPr>
            <p:cNvPr id="89" name="Google Shape;89;p13"/>
            <p:cNvSpPr/>
            <p:nvPr/>
          </p:nvSpPr>
          <p:spPr>
            <a:xfrm>
              <a:off x="0" y="0"/>
              <a:ext cx="3182450" cy="244774"/>
            </a:xfrm>
            <a:custGeom>
              <a:rect b="b" l="l" r="r" t="t"/>
              <a:pathLst>
                <a:path extrusionOk="0" h="244774" w="3182450">
                  <a:moveTo>
                    <a:pt x="0" y="0"/>
                  </a:moveTo>
                  <a:lnTo>
                    <a:pt x="3182450" y="0"/>
                  </a:lnTo>
                  <a:lnTo>
                    <a:pt x="3182450" y="244774"/>
                  </a:lnTo>
                  <a:lnTo>
                    <a:pt x="0" y="244774"/>
                  </a:lnTo>
                  <a:close/>
                </a:path>
              </a:pathLst>
            </a:custGeom>
            <a:solidFill>
              <a:srgbClr val="FDFBF5">
                <a:alpha val="41960"/>
              </a:srgbClr>
            </a:solidFill>
            <a:ln>
              <a:noFill/>
            </a:ln>
          </p:spPr>
        </p:sp>
        <p:sp>
          <p:nvSpPr>
            <p:cNvPr id="90" name="Google Shape;90;p13"/>
            <p:cNvSpPr txBox="1"/>
            <p:nvPr/>
          </p:nvSpPr>
          <p:spPr>
            <a:xfrm>
              <a:off x="0" y="-28575"/>
              <a:ext cx="3182450" cy="273349"/>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1" name="Google Shape;91;p13"/>
          <p:cNvSpPr/>
          <p:nvPr/>
        </p:nvSpPr>
        <p:spPr>
          <a:xfrm>
            <a:off x="145725" y="211537"/>
            <a:ext cx="635937" cy="588242"/>
          </a:xfrm>
          <a:custGeom>
            <a:rect b="b" l="l" r="r" t="t"/>
            <a:pathLst>
              <a:path extrusionOk="0" h="588242" w="635937">
                <a:moveTo>
                  <a:pt x="0" y="0"/>
                </a:moveTo>
                <a:lnTo>
                  <a:pt x="635938" y="0"/>
                </a:lnTo>
                <a:lnTo>
                  <a:pt x="635938" y="588242"/>
                </a:lnTo>
                <a:lnTo>
                  <a:pt x="0" y="588242"/>
                </a:lnTo>
                <a:lnTo>
                  <a:pt x="0" y="0"/>
                </a:lnTo>
                <a:close/>
              </a:path>
            </a:pathLst>
          </a:custGeom>
          <a:blipFill rotWithShape="1">
            <a:blip r:embed="rId4">
              <a:alphaModFix/>
            </a:blip>
            <a:stretch>
              <a:fillRect b="0" l="0" r="0" t="0"/>
            </a:stretch>
          </a:blipFill>
          <a:ln>
            <a:noFill/>
          </a:ln>
        </p:spPr>
      </p:sp>
      <p:sp>
        <p:nvSpPr>
          <p:cNvPr id="92" name="Google Shape;92;p13"/>
          <p:cNvSpPr/>
          <p:nvPr/>
        </p:nvSpPr>
        <p:spPr>
          <a:xfrm>
            <a:off x="6424890" y="153604"/>
            <a:ext cx="1202284" cy="686699"/>
          </a:xfrm>
          <a:custGeom>
            <a:rect b="b" l="l" r="r" t="t"/>
            <a:pathLst>
              <a:path extrusionOk="0" h="686699" w="1202284">
                <a:moveTo>
                  <a:pt x="0" y="0"/>
                </a:moveTo>
                <a:lnTo>
                  <a:pt x="1202284" y="0"/>
                </a:lnTo>
                <a:lnTo>
                  <a:pt x="1202284" y="686699"/>
                </a:lnTo>
                <a:lnTo>
                  <a:pt x="0" y="686699"/>
                </a:lnTo>
                <a:lnTo>
                  <a:pt x="0" y="0"/>
                </a:lnTo>
                <a:close/>
              </a:path>
            </a:pathLst>
          </a:custGeom>
          <a:blipFill rotWithShape="1">
            <a:blip r:embed="rId5">
              <a:alphaModFix/>
            </a:blip>
            <a:stretch>
              <a:fillRect b="0" l="0" r="0" t="0"/>
            </a:stretch>
          </a:blipFill>
          <a:ln>
            <a:noFill/>
          </a:ln>
        </p:spPr>
      </p:sp>
      <p:grpSp>
        <p:nvGrpSpPr>
          <p:cNvPr id="93" name="Google Shape;93;p13"/>
          <p:cNvGrpSpPr/>
          <p:nvPr/>
        </p:nvGrpSpPr>
        <p:grpSpPr>
          <a:xfrm>
            <a:off x="-256450" y="912975"/>
            <a:ext cx="5849393" cy="9780367"/>
            <a:chOff x="0" y="-28575"/>
            <a:chExt cx="2096256" cy="3465880"/>
          </a:xfrm>
        </p:grpSpPr>
        <p:sp>
          <p:nvSpPr>
            <p:cNvPr id="94" name="Google Shape;94;p13"/>
            <p:cNvSpPr/>
            <p:nvPr/>
          </p:nvSpPr>
          <p:spPr>
            <a:xfrm>
              <a:off x="0" y="0"/>
              <a:ext cx="2096256" cy="3437305"/>
            </a:xfrm>
            <a:custGeom>
              <a:rect b="b" l="l" r="r" t="t"/>
              <a:pathLst>
                <a:path extrusionOk="0" h="3437305" w="2096256">
                  <a:moveTo>
                    <a:pt x="48972" y="0"/>
                  </a:moveTo>
                  <a:lnTo>
                    <a:pt x="2047284" y="0"/>
                  </a:lnTo>
                  <a:cubicBezTo>
                    <a:pt x="2074331" y="0"/>
                    <a:pt x="2096256" y="21925"/>
                    <a:pt x="2096256" y="48972"/>
                  </a:cubicBezTo>
                  <a:lnTo>
                    <a:pt x="2096256" y="3388333"/>
                  </a:lnTo>
                  <a:cubicBezTo>
                    <a:pt x="2096256" y="3401321"/>
                    <a:pt x="2091097" y="3413778"/>
                    <a:pt x="2081913" y="3422962"/>
                  </a:cubicBezTo>
                  <a:cubicBezTo>
                    <a:pt x="2072729" y="3432146"/>
                    <a:pt x="2060272" y="3437305"/>
                    <a:pt x="2047284" y="3437305"/>
                  </a:cubicBezTo>
                  <a:lnTo>
                    <a:pt x="48972" y="3437305"/>
                  </a:lnTo>
                  <a:cubicBezTo>
                    <a:pt x="35984" y="3437305"/>
                    <a:pt x="23528" y="3432146"/>
                    <a:pt x="14344" y="3422962"/>
                  </a:cubicBezTo>
                  <a:cubicBezTo>
                    <a:pt x="5160" y="3413778"/>
                    <a:pt x="0" y="3401321"/>
                    <a:pt x="0" y="3388333"/>
                  </a:cubicBezTo>
                  <a:lnTo>
                    <a:pt x="0" y="48972"/>
                  </a:lnTo>
                  <a:cubicBezTo>
                    <a:pt x="0" y="35984"/>
                    <a:pt x="5160" y="23528"/>
                    <a:pt x="14344" y="14344"/>
                  </a:cubicBezTo>
                  <a:cubicBezTo>
                    <a:pt x="23528" y="5160"/>
                    <a:pt x="35984" y="0"/>
                    <a:pt x="48972" y="0"/>
                  </a:cubicBezTo>
                  <a:close/>
                </a:path>
              </a:pathLst>
            </a:custGeom>
            <a:solidFill>
              <a:srgbClr val="FFFFFF">
                <a:alpha val="71764"/>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3"/>
            <p:cNvSpPr txBox="1"/>
            <p:nvPr/>
          </p:nvSpPr>
          <p:spPr>
            <a:xfrm>
              <a:off x="0" y="-28575"/>
              <a:ext cx="2096256" cy="346588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6" name="Google Shape;96;p13"/>
          <p:cNvSpPr txBox="1"/>
          <p:nvPr/>
        </p:nvSpPr>
        <p:spPr>
          <a:xfrm>
            <a:off x="1163900" y="211523"/>
            <a:ext cx="5232300" cy="6312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4100" u="none" cap="none" strike="noStrike">
                <a:solidFill>
                  <a:srgbClr val="FFFFFF"/>
                </a:solidFill>
                <a:latin typeface="Assistant"/>
                <a:ea typeface="Assistant"/>
                <a:cs typeface="Assistant"/>
                <a:sym typeface="Assistant"/>
              </a:rPr>
              <a:t>השבוע החמישי ללחימה</a:t>
            </a:r>
            <a:endParaRPr b="1" sz="1100">
              <a:latin typeface="Assistant"/>
              <a:ea typeface="Assistant"/>
              <a:cs typeface="Assistant"/>
              <a:sym typeface="Assistant"/>
            </a:endParaRPr>
          </a:p>
        </p:txBody>
      </p:sp>
      <p:grpSp>
        <p:nvGrpSpPr>
          <p:cNvPr id="97" name="Google Shape;97;p13"/>
          <p:cNvGrpSpPr/>
          <p:nvPr/>
        </p:nvGrpSpPr>
        <p:grpSpPr>
          <a:xfrm>
            <a:off x="5868198" y="9048476"/>
            <a:ext cx="1420625" cy="996210"/>
            <a:chOff x="0" y="-2"/>
            <a:chExt cx="509120" cy="357019"/>
          </a:xfrm>
        </p:grpSpPr>
        <p:sp>
          <p:nvSpPr>
            <p:cNvPr id="98" name="Google Shape;98;p13"/>
            <p:cNvSpPr/>
            <p:nvPr/>
          </p:nvSpPr>
          <p:spPr>
            <a:xfrm>
              <a:off x="0" y="0"/>
              <a:ext cx="509120" cy="357017"/>
            </a:xfrm>
            <a:custGeom>
              <a:rect b="b" l="l" r="r" t="t"/>
              <a:pathLst>
                <a:path extrusionOk="0" h="357017" w="509120">
                  <a:moveTo>
                    <a:pt x="27248" y="0"/>
                  </a:moveTo>
                  <a:lnTo>
                    <a:pt x="481872" y="0"/>
                  </a:lnTo>
                  <a:cubicBezTo>
                    <a:pt x="489098" y="0"/>
                    <a:pt x="496029" y="2871"/>
                    <a:pt x="501139" y="7981"/>
                  </a:cubicBezTo>
                  <a:cubicBezTo>
                    <a:pt x="506249" y="13091"/>
                    <a:pt x="509120" y="20022"/>
                    <a:pt x="509120" y="27248"/>
                  </a:cubicBezTo>
                  <a:lnTo>
                    <a:pt x="509120" y="329769"/>
                  </a:lnTo>
                  <a:cubicBezTo>
                    <a:pt x="509120" y="336996"/>
                    <a:pt x="506249" y="343927"/>
                    <a:pt x="501139" y="349037"/>
                  </a:cubicBezTo>
                  <a:cubicBezTo>
                    <a:pt x="496029" y="354147"/>
                    <a:pt x="489098" y="357017"/>
                    <a:pt x="481872" y="357017"/>
                  </a:cubicBezTo>
                  <a:lnTo>
                    <a:pt x="27248" y="357017"/>
                  </a:lnTo>
                  <a:cubicBezTo>
                    <a:pt x="20022" y="357017"/>
                    <a:pt x="13091" y="354147"/>
                    <a:pt x="7981" y="349037"/>
                  </a:cubicBezTo>
                  <a:cubicBezTo>
                    <a:pt x="2871" y="343927"/>
                    <a:pt x="0" y="336996"/>
                    <a:pt x="0" y="329769"/>
                  </a:cubicBezTo>
                  <a:lnTo>
                    <a:pt x="0" y="27248"/>
                  </a:lnTo>
                  <a:cubicBezTo>
                    <a:pt x="0" y="20022"/>
                    <a:pt x="2871" y="13091"/>
                    <a:pt x="7981" y="7981"/>
                  </a:cubicBezTo>
                  <a:cubicBezTo>
                    <a:pt x="13091" y="2871"/>
                    <a:pt x="20022" y="0"/>
                    <a:pt x="27248" y="0"/>
                  </a:cubicBezTo>
                  <a:close/>
                </a:path>
              </a:pathLst>
            </a:custGeom>
            <a:solidFill>
              <a:srgbClr val="066B5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3"/>
            <p:cNvSpPr txBox="1"/>
            <p:nvPr/>
          </p:nvSpPr>
          <p:spPr>
            <a:xfrm>
              <a:off x="1" y="-2"/>
              <a:ext cx="509100" cy="357000"/>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None/>
              </a:pPr>
              <a:r>
                <a:rPr b="1" i="0" lang="en-US" sz="3600" u="none" cap="none" strike="noStrike">
                  <a:solidFill>
                    <a:srgbClr val="FFFFFF"/>
                  </a:solidFill>
                  <a:latin typeface="Assistant"/>
                  <a:ea typeface="Assistant"/>
                  <a:cs typeface="Assistant"/>
                  <a:sym typeface="Assistant"/>
                </a:rPr>
                <a:t>1,260</a:t>
              </a:r>
              <a:endParaRPr b="1">
                <a:latin typeface="Assistant"/>
                <a:ea typeface="Assistant"/>
                <a:cs typeface="Assistant"/>
                <a:sym typeface="Assistant"/>
              </a:endParaRPr>
            </a:p>
            <a:p>
              <a:pPr indent="0" lvl="0" marL="0" marR="0" rtl="0" algn="ctr">
                <a:lnSpc>
                  <a:spcPct val="90994"/>
                </a:lnSpc>
                <a:spcBef>
                  <a:spcPts val="0"/>
                </a:spcBef>
                <a:spcAft>
                  <a:spcPts val="0"/>
                </a:spcAft>
                <a:buNone/>
              </a:pPr>
              <a:r>
                <a:rPr i="0" lang="en-US" sz="1599" u="none" cap="none" strike="noStrike">
                  <a:solidFill>
                    <a:srgbClr val="FFFFFF"/>
                  </a:solidFill>
                  <a:latin typeface="Assistant"/>
                  <a:ea typeface="Assistant"/>
                  <a:cs typeface="Assistant"/>
                  <a:sym typeface="Assistant"/>
                </a:rPr>
                <a:t>מבוקשים נעצרו באיו״ש</a:t>
              </a:r>
              <a:endParaRPr>
                <a:latin typeface="Assistant"/>
                <a:ea typeface="Assistant"/>
                <a:cs typeface="Assistant"/>
                <a:sym typeface="Assistant"/>
              </a:endParaRPr>
            </a:p>
          </p:txBody>
        </p:sp>
      </p:grpSp>
      <p:grpSp>
        <p:nvGrpSpPr>
          <p:cNvPr id="100" name="Google Shape;100;p13"/>
          <p:cNvGrpSpPr/>
          <p:nvPr/>
        </p:nvGrpSpPr>
        <p:grpSpPr>
          <a:xfrm>
            <a:off x="5873893" y="4952963"/>
            <a:ext cx="1440359" cy="1321056"/>
            <a:chOff x="0" y="0"/>
            <a:chExt cx="516192" cy="473437"/>
          </a:xfrm>
        </p:grpSpPr>
        <p:sp>
          <p:nvSpPr>
            <p:cNvPr id="101" name="Google Shape;101;p13"/>
            <p:cNvSpPr/>
            <p:nvPr/>
          </p:nvSpPr>
          <p:spPr>
            <a:xfrm>
              <a:off x="0" y="0"/>
              <a:ext cx="516192" cy="473437"/>
            </a:xfrm>
            <a:custGeom>
              <a:rect b="b" l="l" r="r" t="t"/>
              <a:pathLst>
                <a:path extrusionOk="0" h="473437" w="516192">
                  <a:moveTo>
                    <a:pt x="26875" y="0"/>
                  </a:moveTo>
                  <a:lnTo>
                    <a:pt x="489317" y="0"/>
                  </a:lnTo>
                  <a:cubicBezTo>
                    <a:pt x="496445" y="0"/>
                    <a:pt x="503281" y="2831"/>
                    <a:pt x="508321" y="7871"/>
                  </a:cubicBezTo>
                  <a:cubicBezTo>
                    <a:pt x="513361" y="12912"/>
                    <a:pt x="516192" y="19747"/>
                    <a:pt x="516192" y="26875"/>
                  </a:cubicBezTo>
                  <a:lnTo>
                    <a:pt x="516192" y="446562"/>
                  </a:lnTo>
                  <a:cubicBezTo>
                    <a:pt x="516192" y="461404"/>
                    <a:pt x="504160" y="473437"/>
                    <a:pt x="489317" y="473437"/>
                  </a:cubicBezTo>
                  <a:lnTo>
                    <a:pt x="26875" y="473437"/>
                  </a:lnTo>
                  <a:cubicBezTo>
                    <a:pt x="12032" y="473437"/>
                    <a:pt x="0" y="461404"/>
                    <a:pt x="0" y="446562"/>
                  </a:cubicBezTo>
                  <a:lnTo>
                    <a:pt x="0" y="26875"/>
                  </a:lnTo>
                  <a:cubicBezTo>
                    <a:pt x="0" y="12032"/>
                    <a:pt x="12032" y="0"/>
                    <a:pt x="26875" y="0"/>
                  </a:cubicBezTo>
                  <a:close/>
                </a:path>
              </a:pathLst>
            </a:custGeom>
            <a:solidFill>
              <a:srgbClr val="066B5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3"/>
            <p:cNvSpPr txBox="1"/>
            <p:nvPr/>
          </p:nvSpPr>
          <p:spPr>
            <a:xfrm>
              <a:off x="0" y="28575"/>
              <a:ext cx="516192" cy="444862"/>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None/>
              </a:pPr>
              <a:r>
                <a:rPr i="0" lang="en-US" sz="1300" u="none" cap="none" strike="noStrike">
                  <a:solidFill>
                    <a:srgbClr val="FFFFFF"/>
                  </a:solidFill>
                  <a:latin typeface="Assistant"/>
                  <a:ea typeface="Assistant"/>
                  <a:cs typeface="Assistant"/>
                  <a:sym typeface="Assistant"/>
                </a:rPr>
                <a:t>מעל </a:t>
              </a:r>
              <a:endParaRPr sz="1200">
                <a:latin typeface="Assistant"/>
                <a:ea typeface="Assistant"/>
                <a:cs typeface="Assistant"/>
                <a:sym typeface="Assistant"/>
              </a:endParaRPr>
            </a:p>
            <a:p>
              <a:pPr indent="0" lvl="0" marL="0" marR="0" rtl="0" algn="ctr">
                <a:lnSpc>
                  <a:spcPct val="91000"/>
                </a:lnSpc>
                <a:spcBef>
                  <a:spcPts val="0"/>
                </a:spcBef>
                <a:spcAft>
                  <a:spcPts val="0"/>
                </a:spcAft>
                <a:buNone/>
              </a:pPr>
              <a:r>
                <a:rPr b="1" i="0" lang="en-US" sz="3100" u="none" cap="none" strike="noStrike">
                  <a:solidFill>
                    <a:srgbClr val="FFFFFF"/>
                  </a:solidFill>
                  <a:latin typeface="Assistant"/>
                  <a:ea typeface="Assistant"/>
                  <a:cs typeface="Assistant"/>
                  <a:sym typeface="Assistant"/>
                </a:rPr>
                <a:t>12,000</a:t>
              </a:r>
              <a:endParaRPr b="1" sz="1200">
                <a:latin typeface="Assistant"/>
                <a:ea typeface="Assistant"/>
                <a:cs typeface="Assistant"/>
                <a:sym typeface="Assistant"/>
              </a:endParaRPr>
            </a:p>
            <a:p>
              <a:pPr indent="0" lvl="0" marL="0" marR="0" rtl="0" algn="ctr">
                <a:lnSpc>
                  <a:spcPct val="90994"/>
                </a:lnSpc>
                <a:spcBef>
                  <a:spcPts val="0"/>
                </a:spcBef>
                <a:spcAft>
                  <a:spcPts val="0"/>
                </a:spcAft>
                <a:buNone/>
              </a:pPr>
              <a:r>
                <a:rPr i="0" lang="en-US" sz="1399" u="none" cap="none" strike="noStrike">
                  <a:solidFill>
                    <a:srgbClr val="FFFFFF"/>
                  </a:solidFill>
                  <a:latin typeface="Assistant"/>
                  <a:ea typeface="Assistant"/>
                  <a:cs typeface="Assistant"/>
                  <a:sym typeface="Assistant"/>
                </a:rPr>
                <a:t>מטרות אסטרטגיות הותקפו בעזה</a:t>
              </a:r>
              <a:endParaRPr sz="1200">
                <a:latin typeface="Assistant"/>
                <a:ea typeface="Assistant"/>
                <a:cs typeface="Assistant"/>
                <a:sym typeface="Assistant"/>
              </a:endParaRPr>
            </a:p>
          </p:txBody>
        </p:sp>
      </p:grpSp>
      <p:grpSp>
        <p:nvGrpSpPr>
          <p:cNvPr id="103" name="Google Shape;103;p13"/>
          <p:cNvGrpSpPr/>
          <p:nvPr/>
        </p:nvGrpSpPr>
        <p:grpSpPr>
          <a:xfrm>
            <a:off x="5873893" y="7899876"/>
            <a:ext cx="1440667" cy="996205"/>
            <a:chOff x="0" y="0"/>
            <a:chExt cx="516303" cy="357017"/>
          </a:xfrm>
        </p:grpSpPr>
        <p:sp>
          <p:nvSpPr>
            <p:cNvPr id="104" name="Google Shape;104;p13"/>
            <p:cNvSpPr/>
            <p:nvPr/>
          </p:nvSpPr>
          <p:spPr>
            <a:xfrm>
              <a:off x="0" y="0"/>
              <a:ext cx="516192" cy="357017"/>
            </a:xfrm>
            <a:custGeom>
              <a:rect b="b" l="l" r="r" t="t"/>
              <a:pathLst>
                <a:path extrusionOk="0" h="357017" w="516192">
                  <a:moveTo>
                    <a:pt x="26875" y="0"/>
                  </a:moveTo>
                  <a:lnTo>
                    <a:pt x="489317" y="0"/>
                  </a:lnTo>
                  <a:cubicBezTo>
                    <a:pt x="496445" y="0"/>
                    <a:pt x="503281" y="2831"/>
                    <a:pt x="508321" y="7871"/>
                  </a:cubicBezTo>
                  <a:cubicBezTo>
                    <a:pt x="513361" y="12912"/>
                    <a:pt x="516192" y="19747"/>
                    <a:pt x="516192" y="26875"/>
                  </a:cubicBezTo>
                  <a:lnTo>
                    <a:pt x="516192" y="330143"/>
                  </a:lnTo>
                  <a:cubicBezTo>
                    <a:pt x="516192" y="344985"/>
                    <a:pt x="504160" y="357017"/>
                    <a:pt x="489317" y="357017"/>
                  </a:cubicBezTo>
                  <a:lnTo>
                    <a:pt x="26875" y="357017"/>
                  </a:lnTo>
                  <a:cubicBezTo>
                    <a:pt x="12032" y="357017"/>
                    <a:pt x="0" y="344985"/>
                    <a:pt x="0" y="330143"/>
                  </a:cubicBezTo>
                  <a:lnTo>
                    <a:pt x="0" y="26875"/>
                  </a:lnTo>
                  <a:cubicBezTo>
                    <a:pt x="0" y="12032"/>
                    <a:pt x="12032" y="0"/>
                    <a:pt x="26875" y="0"/>
                  </a:cubicBezTo>
                  <a:close/>
                </a:path>
              </a:pathLst>
            </a:custGeom>
            <a:solidFill>
              <a:srgbClr val="066B5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3"/>
            <p:cNvSpPr txBox="1"/>
            <p:nvPr/>
          </p:nvSpPr>
          <p:spPr>
            <a:xfrm>
              <a:off x="3" y="0"/>
              <a:ext cx="516300" cy="357000"/>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None/>
              </a:pPr>
              <a:r>
                <a:rPr b="1" i="0" lang="en-US" sz="3400" u="none" cap="none" strike="noStrike">
                  <a:solidFill>
                    <a:srgbClr val="FFFFFF"/>
                  </a:solidFill>
                  <a:latin typeface="Assistant"/>
                  <a:ea typeface="Assistant"/>
                  <a:cs typeface="Assistant"/>
                  <a:sym typeface="Assistant"/>
                </a:rPr>
                <a:t>20</a:t>
              </a:r>
              <a:endParaRPr b="1" sz="1200">
                <a:latin typeface="Assistant"/>
                <a:ea typeface="Assistant"/>
                <a:cs typeface="Assistant"/>
                <a:sym typeface="Assistant"/>
              </a:endParaRPr>
            </a:p>
            <a:p>
              <a:pPr indent="0" lvl="0" marL="0" marR="0" rtl="0" algn="ctr">
                <a:lnSpc>
                  <a:spcPct val="90994"/>
                </a:lnSpc>
                <a:spcBef>
                  <a:spcPts val="0"/>
                </a:spcBef>
                <a:spcAft>
                  <a:spcPts val="0"/>
                </a:spcAft>
                <a:buNone/>
              </a:pPr>
              <a:r>
                <a:rPr i="0" lang="en-US" sz="1399" u="none" cap="none" strike="noStrike">
                  <a:solidFill>
                    <a:srgbClr val="FFFFFF"/>
                  </a:solidFill>
                  <a:latin typeface="Assistant"/>
                  <a:ea typeface="Assistant"/>
                  <a:cs typeface="Assistant"/>
                  <a:sym typeface="Assistant"/>
                </a:rPr>
                <a:t>חוליות חיזבאללה חוסלו</a:t>
              </a:r>
              <a:endParaRPr sz="1200">
                <a:latin typeface="Assistant"/>
                <a:ea typeface="Assistant"/>
                <a:cs typeface="Assistant"/>
                <a:sym typeface="Assistant"/>
              </a:endParaRPr>
            </a:p>
          </p:txBody>
        </p:sp>
      </p:grpSp>
      <p:grpSp>
        <p:nvGrpSpPr>
          <p:cNvPr id="106" name="Google Shape;106;p13"/>
          <p:cNvGrpSpPr/>
          <p:nvPr/>
        </p:nvGrpSpPr>
        <p:grpSpPr>
          <a:xfrm>
            <a:off x="5873893" y="3625396"/>
            <a:ext cx="1440359" cy="1178977"/>
            <a:chOff x="0" y="0"/>
            <a:chExt cx="516192" cy="422519"/>
          </a:xfrm>
        </p:grpSpPr>
        <p:sp>
          <p:nvSpPr>
            <p:cNvPr id="107" name="Google Shape;107;p13"/>
            <p:cNvSpPr/>
            <p:nvPr/>
          </p:nvSpPr>
          <p:spPr>
            <a:xfrm>
              <a:off x="0" y="0"/>
              <a:ext cx="516192" cy="422519"/>
            </a:xfrm>
            <a:custGeom>
              <a:rect b="b" l="l" r="r" t="t"/>
              <a:pathLst>
                <a:path extrusionOk="0" h="422519" w="516192">
                  <a:moveTo>
                    <a:pt x="26875" y="0"/>
                  </a:moveTo>
                  <a:lnTo>
                    <a:pt x="489317" y="0"/>
                  </a:lnTo>
                  <a:cubicBezTo>
                    <a:pt x="496445" y="0"/>
                    <a:pt x="503281" y="2831"/>
                    <a:pt x="508321" y="7871"/>
                  </a:cubicBezTo>
                  <a:cubicBezTo>
                    <a:pt x="513361" y="12912"/>
                    <a:pt x="516192" y="19747"/>
                    <a:pt x="516192" y="26875"/>
                  </a:cubicBezTo>
                  <a:lnTo>
                    <a:pt x="516192" y="395644"/>
                  </a:lnTo>
                  <a:cubicBezTo>
                    <a:pt x="516192" y="410486"/>
                    <a:pt x="504160" y="422519"/>
                    <a:pt x="489317" y="422519"/>
                  </a:cubicBezTo>
                  <a:lnTo>
                    <a:pt x="26875" y="422519"/>
                  </a:lnTo>
                  <a:cubicBezTo>
                    <a:pt x="12032" y="422519"/>
                    <a:pt x="0" y="410486"/>
                    <a:pt x="0" y="395644"/>
                  </a:cubicBezTo>
                  <a:lnTo>
                    <a:pt x="0" y="26875"/>
                  </a:lnTo>
                  <a:cubicBezTo>
                    <a:pt x="0" y="12032"/>
                    <a:pt x="12032" y="0"/>
                    <a:pt x="26875" y="0"/>
                  </a:cubicBezTo>
                  <a:close/>
                </a:path>
              </a:pathLst>
            </a:custGeom>
            <a:solidFill>
              <a:srgbClr val="066B5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3"/>
            <p:cNvSpPr txBox="1"/>
            <p:nvPr/>
          </p:nvSpPr>
          <p:spPr>
            <a:xfrm>
              <a:off x="0" y="47625"/>
              <a:ext cx="516192" cy="374894"/>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None/>
              </a:pPr>
              <a:r>
                <a:rPr b="1" i="0" lang="en-US" sz="2300" u="none" cap="none" strike="noStrike">
                  <a:solidFill>
                    <a:srgbClr val="FFFFFF"/>
                  </a:solidFill>
                  <a:latin typeface="Assistant"/>
                  <a:ea typeface="Assistant"/>
                  <a:cs typeface="Assistant"/>
                  <a:sym typeface="Assistant"/>
                </a:rPr>
                <a:t>הישגי צה״ל במספרים:</a:t>
              </a:r>
              <a:endParaRPr b="1" sz="1200">
                <a:latin typeface="Assistant"/>
                <a:ea typeface="Assistant"/>
                <a:cs typeface="Assistant"/>
                <a:sym typeface="Assistant"/>
              </a:endParaRPr>
            </a:p>
          </p:txBody>
        </p:sp>
      </p:grpSp>
      <p:grpSp>
        <p:nvGrpSpPr>
          <p:cNvPr id="109" name="Google Shape;109;p13"/>
          <p:cNvGrpSpPr/>
          <p:nvPr/>
        </p:nvGrpSpPr>
        <p:grpSpPr>
          <a:xfrm>
            <a:off x="5873893" y="6426420"/>
            <a:ext cx="1440359" cy="1321056"/>
            <a:chOff x="0" y="0"/>
            <a:chExt cx="516192" cy="473437"/>
          </a:xfrm>
        </p:grpSpPr>
        <p:sp>
          <p:nvSpPr>
            <p:cNvPr id="110" name="Google Shape;110;p13"/>
            <p:cNvSpPr/>
            <p:nvPr/>
          </p:nvSpPr>
          <p:spPr>
            <a:xfrm>
              <a:off x="0" y="0"/>
              <a:ext cx="516192" cy="473437"/>
            </a:xfrm>
            <a:custGeom>
              <a:rect b="b" l="l" r="r" t="t"/>
              <a:pathLst>
                <a:path extrusionOk="0" h="473437" w="516192">
                  <a:moveTo>
                    <a:pt x="26875" y="0"/>
                  </a:moveTo>
                  <a:lnTo>
                    <a:pt x="489317" y="0"/>
                  </a:lnTo>
                  <a:cubicBezTo>
                    <a:pt x="496445" y="0"/>
                    <a:pt x="503281" y="2831"/>
                    <a:pt x="508321" y="7871"/>
                  </a:cubicBezTo>
                  <a:cubicBezTo>
                    <a:pt x="513361" y="12912"/>
                    <a:pt x="516192" y="19747"/>
                    <a:pt x="516192" y="26875"/>
                  </a:cubicBezTo>
                  <a:lnTo>
                    <a:pt x="516192" y="446562"/>
                  </a:lnTo>
                  <a:cubicBezTo>
                    <a:pt x="516192" y="461404"/>
                    <a:pt x="504160" y="473437"/>
                    <a:pt x="489317" y="473437"/>
                  </a:cubicBezTo>
                  <a:lnTo>
                    <a:pt x="26875" y="473437"/>
                  </a:lnTo>
                  <a:cubicBezTo>
                    <a:pt x="12032" y="473437"/>
                    <a:pt x="0" y="461404"/>
                    <a:pt x="0" y="446562"/>
                  </a:cubicBezTo>
                  <a:lnTo>
                    <a:pt x="0" y="26875"/>
                  </a:lnTo>
                  <a:cubicBezTo>
                    <a:pt x="0" y="12032"/>
                    <a:pt x="12032" y="0"/>
                    <a:pt x="26875" y="0"/>
                  </a:cubicBezTo>
                  <a:close/>
                </a:path>
              </a:pathLst>
            </a:custGeom>
            <a:solidFill>
              <a:srgbClr val="066B5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3"/>
            <p:cNvSpPr txBox="1"/>
            <p:nvPr/>
          </p:nvSpPr>
          <p:spPr>
            <a:xfrm>
              <a:off x="0" y="28575"/>
              <a:ext cx="516192" cy="444862"/>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None/>
              </a:pPr>
              <a:r>
                <a:rPr i="0" lang="en-US" u="none" cap="none" strike="noStrike">
                  <a:solidFill>
                    <a:srgbClr val="FFFFFF"/>
                  </a:solidFill>
                  <a:latin typeface="Assistant"/>
                  <a:ea typeface="Assistant"/>
                  <a:cs typeface="Assistant"/>
                  <a:sym typeface="Assistant"/>
                </a:rPr>
                <a:t>מעל</a:t>
              </a:r>
              <a:endParaRPr sz="1300">
                <a:latin typeface="Assistant"/>
                <a:ea typeface="Assistant"/>
                <a:cs typeface="Assistant"/>
                <a:sym typeface="Assistant"/>
              </a:endParaRPr>
            </a:p>
            <a:p>
              <a:pPr indent="0" lvl="0" marL="0" marR="0" rtl="0" algn="ctr">
                <a:lnSpc>
                  <a:spcPct val="91000"/>
                </a:lnSpc>
                <a:spcBef>
                  <a:spcPts val="0"/>
                </a:spcBef>
                <a:spcAft>
                  <a:spcPts val="0"/>
                </a:spcAft>
                <a:buNone/>
              </a:pPr>
              <a:r>
                <a:rPr b="1" i="0" lang="en-US" sz="3200" u="none" cap="none" strike="noStrike">
                  <a:solidFill>
                    <a:srgbClr val="FFFFFF"/>
                  </a:solidFill>
                  <a:latin typeface="Assistant"/>
                  <a:ea typeface="Assistant"/>
                  <a:cs typeface="Assistant"/>
                  <a:sym typeface="Assistant"/>
                </a:rPr>
                <a:t>2,500</a:t>
              </a:r>
              <a:endParaRPr b="1" sz="1300">
                <a:latin typeface="Assistant"/>
                <a:ea typeface="Assistant"/>
                <a:cs typeface="Assistant"/>
                <a:sym typeface="Assistant"/>
              </a:endParaRPr>
            </a:p>
            <a:p>
              <a:pPr indent="0" lvl="0" marL="0" marR="0" rtl="0" algn="ctr">
                <a:lnSpc>
                  <a:spcPct val="91000"/>
                </a:lnSpc>
                <a:spcBef>
                  <a:spcPts val="0"/>
                </a:spcBef>
                <a:spcAft>
                  <a:spcPts val="0"/>
                </a:spcAft>
                <a:buNone/>
              </a:pPr>
              <a:r>
                <a:rPr i="0" lang="en-US" sz="1300" u="none" cap="none" strike="noStrike">
                  <a:solidFill>
                    <a:srgbClr val="FFFFFF"/>
                  </a:solidFill>
                  <a:latin typeface="Assistant"/>
                  <a:ea typeface="Assistant"/>
                  <a:cs typeface="Assistant"/>
                  <a:sym typeface="Assistant"/>
                </a:rPr>
                <a:t>מטרות הותקפו בעזה בפעילות משולבת של כוחות האוויר והיבשה</a:t>
              </a:r>
              <a:endParaRPr sz="1300">
                <a:latin typeface="Assistant"/>
                <a:ea typeface="Assistant"/>
                <a:cs typeface="Assistant"/>
                <a:sym typeface="Assistant"/>
              </a:endParaRPr>
            </a:p>
          </p:txBody>
        </p:sp>
      </p:grpSp>
      <p:grpSp>
        <p:nvGrpSpPr>
          <p:cNvPr id="112" name="Google Shape;112;p13"/>
          <p:cNvGrpSpPr/>
          <p:nvPr/>
        </p:nvGrpSpPr>
        <p:grpSpPr>
          <a:xfrm>
            <a:off x="5748648" y="992703"/>
            <a:ext cx="1659723" cy="1392362"/>
            <a:chOff x="0" y="0"/>
            <a:chExt cx="594807" cy="498991"/>
          </a:xfrm>
        </p:grpSpPr>
        <p:sp>
          <p:nvSpPr>
            <p:cNvPr id="113" name="Google Shape;113;p13"/>
            <p:cNvSpPr/>
            <p:nvPr/>
          </p:nvSpPr>
          <p:spPr>
            <a:xfrm>
              <a:off x="0" y="0"/>
              <a:ext cx="594807" cy="498991"/>
            </a:xfrm>
            <a:custGeom>
              <a:rect b="b" l="l" r="r" t="t"/>
              <a:pathLst>
                <a:path extrusionOk="0" h="498991" w="594807">
                  <a:moveTo>
                    <a:pt x="23323" y="0"/>
                  </a:moveTo>
                  <a:lnTo>
                    <a:pt x="571484" y="0"/>
                  </a:lnTo>
                  <a:cubicBezTo>
                    <a:pt x="577670" y="0"/>
                    <a:pt x="583602" y="2457"/>
                    <a:pt x="587976" y="6831"/>
                  </a:cubicBezTo>
                  <a:cubicBezTo>
                    <a:pt x="592350" y="11205"/>
                    <a:pt x="594807" y="17137"/>
                    <a:pt x="594807" y="23323"/>
                  </a:cubicBezTo>
                  <a:lnTo>
                    <a:pt x="594807" y="475668"/>
                  </a:lnTo>
                  <a:cubicBezTo>
                    <a:pt x="594807" y="488549"/>
                    <a:pt x="584365" y="498991"/>
                    <a:pt x="571484" y="498991"/>
                  </a:cubicBezTo>
                  <a:lnTo>
                    <a:pt x="23323" y="498991"/>
                  </a:lnTo>
                  <a:cubicBezTo>
                    <a:pt x="10442" y="498991"/>
                    <a:pt x="0" y="488549"/>
                    <a:pt x="0" y="475668"/>
                  </a:cubicBezTo>
                  <a:lnTo>
                    <a:pt x="0" y="23323"/>
                  </a:lnTo>
                  <a:cubicBezTo>
                    <a:pt x="0" y="10442"/>
                    <a:pt x="10442" y="0"/>
                    <a:pt x="23323" y="0"/>
                  </a:cubicBezTo>
                  <a:close/>
                </a:path>
              </a:pathLst>
            </a:custGeom>
            <a:solidFill>
              <a:srgbClr val="FDFBF5">
                <a:alpha val="7686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3"/>
            <p:cNvSpPr txBox="1"/>
            <p:nvPr/>
          </p:nvSpPr>
          <p:spPr>
            <a:xfrm>
              <a:off x="0" y="66675"/>
              <a:ext cx="594807" cy="432316"/>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None/>
              </a:pPr>
              <a:r>
                <a:rPr b="1" i="0" lang="en-US" sz="2800" u="none" cap="none" strike="noStrike">
                  <a:solidFill>
                    <a:srgbClr val="066B57"/>
                  </a:solidFill>
                  <a:latin typeface="Assistant"/>
                  <a:ea typeface="Assistant"/>
                  <a:cs typeface="Assistant"/>
                  <a:sym typeface="Assistant"/>
                </a:rPr>
                <a:t>היום ה-30 ללחימה</a:t>
              </a:r>
              <a:endParaRPr b="1" sz="1000">
                <a:latin typeface="Assistant"/>
                <a:ea typeface="Assistant"/>
                <a:cs typeface="Assistant"/>
                <a:sym typeface="Assistant"/>
              </a:endParaRPr>
            </a:p>
          </p:txBody>
        </p:sp>
      </p:grpSp>
      <p:grpSp>
        <p:nvGrpSpPr>
          <p:cNvPr id="115" name="Google Shape;115;p13"/>
          <p:cNvGrpSpPr/>
          <p:nvPr/>
        </p:nvGrpSpPr>
        <p:grpSpPr>
          <a:xfrm>
            <a:off x="5748648" y="2479361"/>
            <a:ext cx="1671715" cy="866397"/>
            <a:chOff x="0" y="0"/>
            <a:chExt cx="599105" cy="310497"/>
          </a:xfrm>
        </p:grpSpPr>
        <p:sp>
          <p:nvSpPr>
            <p:cNvPr id="116" name="Google Shape;116;p13"/>
            <p:cNvSpPr/>
            <p:nvPr/>
          </p:nvSpPr>
          <p:spPr>
            <a:xfrm>
              <a:off x="0" y="0"/>
              <a:ext cx="599105" cy="310497"/>
            </a:xfrm>
            <a:custGeom>
              <a:rect b="b" l="l" r="r" t="t"/>
              <a:pathLst>
                <a:path extrusionOk="0" h="310497" w="599105">
                  <a:moveTo>
                    <a:pt x="23156" y="0"/>
                  </a:moveTo>
                  <a:lnTo>
                    <a:pt x="575949" y="0"/>
                  </a:lnTo>
                  <a:cubicBezTo>
                    <a:pt x="582090" y="0"/>
                    <a:pt x="587980" y="2440"/>
                    <a:pt x="592323" y="6782"/>
                  </a:cubicBezTo>
                  <a:cubicBezTo>
                    <a:pt x="596665" y="11125"/>
                    <a:pt x="599105" y="17014"/>
                    <a:pt x="599105" y="23156"/>
                  </a:cubicBezTo>
                  <a:lnTo>
                    <a:pt x="599105" y="287341"/>
                  </a:lnTo>
                  <a:cubicBezTo>
                    <a:pt x="599105" y="293483"/>
                    <a:pt x="596665" y="299372"/>
                    <a:pt x="592323" y="303715"/>
                  </a:cubicBezTo>
                  <a:cubicBezTo>
                    <a:pt x="587980" y="308057"/>
                    <a:pt x="582090" y="310497"/>
                    <a:pt x="575949" y="310497"/>
                  </a:cubicBezTo>
                  <a:lnTo>
                    <a:pt x="23156" y="310497"/>
                  </a:lnTo>
                  <a:cubicBezTo>
                    <a:pt x="10367" y="310497"/>
                    <a:pt x="0" y="300130"/>
                    <a:pt x="0" y="287341"/>
                  </a:cubicBezTo>
                  <a:lnTo>
                    <a:pt x="0" y="23156"/>
                  </a:lnTo>
                  <a:cubicBezTo>
                    <a:pt x="0" y="17014"/>
                    <a:pt x="2440" y="11125"/>
                    <a:pt x="6782" y="6782"/>
                  </a:cubicBezTo>
                  <a:cubicBezTo>
                    <a:pt x="11125" y="2440"/>
                    <a:pt x="17014" y="0"/>
                    <a:pt x="23156" y="0"/>
                  </a:cubicBezTo>
                  <a:close/>
                </a:path>
              </a:pathLst>
            </a:custGeom>
            <a:solidFill>
              <a:srgbClr val="7BA3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3"/>
            <p:cNvSpPr txBox="1"/>
            <p:nvPr/>
          </p:nvSpPr>
          <p:spPr>
            <a:xfrm>
              <a:off x="0" y="38100"/>
              <a:ext cx="599105" cy="272397"/>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None/>
              </a:pPr>
              <a:r>
                <a:rPr b="1" i="0" lang="en-US" sz="1600" u="none" cap="none" strike="noStrike">
                  <a:solidFill>
                    <a:srgbClr val="FFFFFF"/>
                  </a:solidFill>
                  <a:latin typeface="Assistant"/>
                  <a:ea typeface="Assistant"/>
                  <a:cs typeface="Assistant"/>
                  <a:sym typeface="Assistant"/>
                </a:rPr>
                <a:t>5 בנובמבר 2023</a:t>
              </a:r>
              <a:endParaRPr b="1" sz="1000">
                <a:latin typeface="Assistant"/>
                <a:ea typeface="Assistant"/>
                <a:cs typeface="Assistant"/>
                <a:sym typeface="Assistant"/>
              </a:endParaRPr>
            </a:p>
            <a:p>
              <a:pPr indent="0" lvl="0" marL="0" marR="0" rtl="1" algn="ctr">
                <a:lnSpc>
                  <a:spcPct val="91000"/>
                </a:lnSpc>
                <a:spcBef>
                  <a:spcPts val="0"/>
                </a:spcBef>
                <a:spcAft>
                  <a:spcPts val="0"/>
                </a:spcAft>
                <a:buNone/>
              </a:pPr>
              <a:r>
                <a:rPr b="1" i="0" lang="en-US" u="none" cap="none" strike="noStrike">
                  <a:solidFill>
                    <a:srgbClr val="FFFFFF"/>
                  </a:solidFill>
                  <a:latin typeface="Assistant"/>
                  <a:ea typeface="Assistant"/>
                  <a:cs typeface="Assistant"/>
                  <a:sym typeface="Assistant"/>
                </a:rPr>
                <a:t>כ״א בחשוון התש</a:t>
              </a:r>
              <a:r>
                <a:rPr b="1" lang="en-US">
                  <a:solidFill>
                    <a:srgbClr val="FFFFFF"/>
                  </a:solidFill>
                  <a:latin typeface="Assistant"/>
                  <a:ea typeface="Assistant"/>
                  <a:cs typeface="Assistant"/>
                  <a:sym typeface="Assistant"/>
                </a:rPr>
                <a:t>פ</a:t>
              </a:r>
              <a:r>
                <a:rPr b="1" i="0" lang="en-US" u="none" cap="none" strike="noStrike">
                  <a:solidFill>
                    <a:srgbClr val="FFFFFF"/>
                  </a:solidFill>
                  <a:latin typeface="Assistant"/>
                  <a:ea typeface="Assistant"/>
                  <a:cs typeface="Assistant"/>
                  <a:sym typeface="Assistant"/>
                </a:rPr>
                <a:t>״ד</a:t>
              </a:r>
              <a:endParaRPr b="1" sz="1000">
                <a:latin typeface="Assistant"/>
                <a:ea typeface="Assistant"/>
                <a:cs typeface="Assistant"/>
                <a:sym typeface="Assistant"/>
              </a:endParaRPr>
            </a:p>
          </p:txBody>
        </p:sp>
      </p:grpSp>
      <p:sp>
        <p:nvSpPr>
          <p:cNvPr id="118" name="Google Shape;118;p13"/>
          <p:cNvSpPr txBox="1"/>
          <p:nvPr/>
        </p:nvSpPr>
        <p:spPr>
          <a:xfrm>
            <a:off x="145725" y="1100913"/>
            <a:ext cx="5337600" cy="90429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en-US" sz="1600">
                <a:solidFill>
                  <a:schemeClr val="dk1"/>
                </a:solidFill>
                <a:latin typeface="Assistant"/>
                <a:ea typeface="Assistant"/>
                <a:cs typeface="Assistant"/>
                <a:sym typeface="Assistant"/>
              </a:rPr>
              <a:t>העדכון היומי</a:t>
            </a:r>
            <a:endParaRPr b="1" sz="1600">
              <a:solidFill>
                <a:schemeClr val="dk1"/>
              </a:solidFill>
              <a:latin typeface="Assistant"/>
              <a:ea typeface="Assistant"/>
              <a:cs typeface="Assistant"/>
              <a:sym typeface="Assistant"/>
            </a:endParaRPr>
          </a:p>
          <a:p>
            <a:pPr indent="0" lvl="0" marL="0" rtl="1" algn="just">
              <a:lnSpc>
                <a:spcPct val="115000"/>
              </a:lnSpc>
              <a:spcBef>
                <a:spcPts val="0"/>
              </a:spcBef>
              <a:spcAft>
                <a:spcPts val="0"/>
              </a:spcAft>
              <a:buNone/>
            </a:pPr>
            <a:r>
              <a:rPr b="1" lang="en-US" sz="1500">
                <a:solidFill>
                  <a:schemeClr val="dk1"/>
                </a:solidFill>
                <a:latin typeface="Assistant"/>
                <a:ea typeface="Assistant"/>
                <a:cs typeface="Assistant"/>
                <a:sym typeface="Assistant"/>
              </a:rPr>
              <a:t>בגזרת הדרום:</a:t>
            </a:r>
            <a:endParaRPr sz="1500">
              <a:solidFill>
                <a:schemeClr val="dk1"/>
              </a:solidFill>
              <a:latin typeface="Assistant"/>
              <a:ea typeface="Assistant"/>
              <a:cs typeface="Assistant"/>
              <a:sym typeface="Assistant"/>
            </a:endParaRPr>
          </a:p>
          <a:p>
            <a:pPr indent="-304800" lvl="0" marL="457200"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צה"ל ממשיך לחשוף את הניצול השיטתי שחמאס מבצע במתקנים רפואיים ואוכלוסיה אזרחית. בין היתר, נחשפו בורות ירי בגני שעשועים ומשגרים בסמוך לבריכות ילדים.</a:t>
            </a:r>
            <a:endParaRPr sz="1200">
              <a:solidFill>
                <a:schemeClr val="dk1"/>
              </a:solidFill>
              <a:latin typeface="Assistant"/>
              <a:ea typeface="Assistant"/>
              <a:cs typeface="Assistant"/>
              <a:sym typeface="Assistant"/>
            </a:endParaRPr>
          </a:p>
          <a:p>
            <a:pPr indent="-304800" lvl="0" marL="457200"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הלילה, תקף חיל האוויר מתחם צבאי של חמאס הכולל מפקדות צבאיות, עמדות תצפית ותשתיות טרור. במקביל, כוחות קרקע בהכוונת שב"כ ואמ"ן, איתרו פיר מנהרה, חומרי מודיעין ואמל"ח. כחלק מהלחימה לוחמי נח"ל, הנדסה ושריון ניהלו קרב תוך חתירה למגע אל מול המחבלים וחיסלו אותם.</a:t>
            </a:r>
            <a:endParaRPr sz="1200">
              <a:solidFill>
                <a:schemeClr val="dk1"/>
              </a:solidFill>
              <a:latin typeface="Assistant"/>
              <a:ea typeface="Assistant"/>
              <a:cs typeface="Assistant"/>
              <a:sym typeface="Assistant"/>
            </a:endParaRPr>
          </a:p>
          <a:p>
            <a:pPr indent="-304800" lvl="0" marL="457200"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אמש, בין השעות 13:00-16:00 נפתח ציר צאלח אלדין על מנת לאפשר לתושבים בלתי מעורבים לנוע לעבר דרום הרצועה. מחבלי חמאס ניצלו את נסיונות צה"ל למנוע פגיעה בחפים מפשע, ותקפו את כוחותינו באמצעות טילי נ"ט ומרגמות.</a:t>
            </a:r>
            <a:endParaRPr sz="12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None/>
            </a:pPr>
            <a:r>
              <a:t/>
            </a:r>
            <a:endParaRPr b="1" sz="15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None/>
            </a:pPr>
            <a:r>
              <a:rPr b="1" lang="en-US" sz="1500">
                <a:solidFill>
                  <a:schemeClr val="dk1"/>
                </a:solidFill>
                <a:latin typeface="Assistant"/>
                <a:ea typeface="Assistant"/>
                <a:cs typeface="Assistant"/>
                <a:sym typeface="Assistant"/>
              </a:rPr>
              <a:t>בגזרת הצפון:</a:t>
            </a:r>
            <a:endParaRPr b="1" sz="1200">
              <a:solidFill>
                <a:schemeClr val="dk1"/>
              </a:solidFill>
              <a:latin typeface="Assistant"/>
              <a:ea typeface="Assistant"/>
              <a:cs typeface="Assistant"/>
              <a:sym typeface="Assistant"/>
            </a:endParaRPr>
          </a:p>
          <a:p>
            <a:pPr indent="-304800" lvl="0" marL="457200" rtl="1" algn="r">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לאחר שזוהו שיגורים לעבר שטח ישראל, מטוסי קרב תקפו תשתיות צבאיות של חיזבאללה בלבנון.</a:t>
            </a:r>
            <a:endParaRPr sz="1200">
              <a:solidFill>
                <a:schemeClr val="dk1"/>
              </a:solidFill>
              <a:latin typeface="Assistant"/>
              <a:ea typeface="Assistant"/>
              <a:cs typeface="Assistant"/>
              <a:sym typeface="Assistant"/>
            </a:endParaRPr>
          </a:p>
          <a:p>
            <a:pPr indent="-304800" lvl="0" marL="457200" rtl="1" algn="r">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כלי טיס שהתקרב מעומק לבנון לעבר שטח ישראל יורט בהצלחה על ידי מערך ההגנה האווירית.</a:t>
            </a:r>
            <a:endParaRPr sz="1200">
              <a:solidFill>
                <a:schemeClr val="dk1"/>
              </a:solidFill>
              <a:latin typeface="Assistant"/>
              <a:ea typeface="Assistant"/>
              <a:cs typeface="Assistant"/>
              <a:sym typeface="Assistant"/>
            </a:endParaRPr>
          </a:p>
          <a:p>
            <a:pPr indent="0" lvl="0" marL="457200" rtl="1" algn="r">
              <a:lnSpc>
                <a:spcPct val="115000"/>
              </a:lnSpc>
              <a:spcBef>
                <a:spcPts val="0"/>
              </a:spcBef>
              <a:spcAft>
                <a:spcPts val="0"/>
              </a:spcAft>
              <a:buNone/>
            </a:pPr>
            <a:r>
              <a:t/>
            </a:r>
            <a:endParaRPr sz="1200">
              <a:solidFill>
                <a:schemeClr val="dk1"/>
              </a:solidFill>
              <a:latin typeface="Assistant"/>
              <a:ea typeface="Assistant"/>
              <a:cs typeface="Assistant"/>
              <a:sym typeface="Assistant"/>
            </a:endParaRPr>
          </a:p>
          <a:p>
            <a:pPr indent="0" lvl="0" marL="0" rtl="1" algn="r">
              <a:lnSpc>
                <a:spcPct val="115000"/>
              </a:lnSpc>
              <a:spcBef>
                <a:spcPts val="0"/>
              </a:spcBef>
              <a:spcAft>
                <a:spcPts val="0"/>
              </a:spcAft>
              <a:buNone/>
            </a:pPr>
            <a:r>
              <a:rPr b="1" lang="en-US" sz="1500">
                <a:solidFill>
                  <a:schemeClr val="dk1"/>
                </a:solidFill>
                <a:latin typeface="Assistant"/>
                <a:ea typeface="Assistant"/>
                <a:cs typeface="Assistant"/>
                <a:sym typeface="Assistant"/>
              </a:rPr>
              <a:t>בגזרת יהודה ושומרון:</a:t>
            </a:r>
            <a:endParaRPr b="1" sz="1200">
              <a:solidFill>
                <a:schemeClr val="dk1"/>
              </a:solidFill>
              <a:latin typeface="Assistant"/>
              <a:ea typeface="Assistant"/>
              <a:cs typeface="Assistant"/>
              <a:sym typeface="Assistant"/>
            </a:endParaRPr>
          </a:p>
          <a:p>
            <a:pPr indent="-304800" lvl="0" marL="457200" rtl="1" algn="r">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מפקד פיקוד המרכז חתם על צו הריסה לבית המחבל שביצע את פיגוע הירי בנחלת בנימין בתל אביב שהתרחש באוגוסט 2023..</a:t>
            </a:r>
            <a:endParaRPr sz="1200">
              <a:solidFill>
                <a:schemeClr val="dk1"/>
              </a:solidFill>
              <a:latin typeface="Assistant"/>
              <a:ea typeface="Assistant"/>
              <a:cs typeface="Assistant"/>
              <a:sym typeface="Assistant"/>
            </a:endParaRPr>
          </a:p>
          <a:p>
            <a:pPr indent="-304800" lvl="0" marL="457200" rtl="1" algn="r">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בפעילות הלילה עצרו כוחותינו 36 מבוקשים פלסטינים באיו"ש. </a:t>
            </a:r>
            <a:endParaRPr b="1" sz="1500">
              <a:solidFill>
                <a:schemeClr val="dk1"/>
              </a:solidFill>
              <a:latin typeface="Assistant"/>
              <a:ea typeface="Assistant"/>
              <a:cs typeface="Assistant"/>
              <a:sym typeface="Assistant"/>
            </a:endParaRPr>
          </a:p>
          <a:p>
            <a:pPr indent="0" lvl="0" marL="0" rtl="1" algn="r">
              <a:lnSpc>
                <a:spcPct val="115000"/>
              </a:lnSpc>
              <a:spcBef>
                <a:spcPts val="0"/>
              </a:spcBef>
              <a:spcAft>
                <a:spcPts val="0"/>
              </a:spcAft>
              <a:buNone/>
            </a:pPr>
            <a:br>
              <a:rPr b="1" lang="en-US" sz="1500">
                <a:solidFill>
                  <a:schemeClr val="dk1"/>
                </a:solidFill>
                <a:latin typeface="Assistant"/>
                <a:ea typeface="Assistant"/>
                <a:cs typeface="Assistant"/>
                <a:sym typeface="Assistant"/>
              </a:rPr>
            </a:br>
            <a:r>
              <a:rPr b="1" lang="en-US" sz="1500">
                <a:solidFill>
                  <a:schemeClr val="dk1"/>
                </a:solidFill>
                <a:latin typeface="Assistant"/>
                <a:ea typeface="Assistant"/>
                <a:cs typeface="Assistant"/>
                <a:sym typeface="Assistant"/>
              </a:rPr>
              <a:t>סיכום המלחמה עד כה:</a:t>
            </a:r>
            <a:endParaRPr b="1" sz="1200" u="sng">
              <a:solidFill>
                <a:schemeClr val="dk1"/>
              </a:solidFill>
              <a:latin typeface="Assistant"/>
              <a:ea typeface="Assistant"/>
              <a:cs typeface="Assistant"/>
              <a:sym typeface="Assistant"/>
            </a:endParaRPr>
          </a:p>
          <a:p>
            <a:pPr indent="0" lvl="0" marL="0" rtl="1" algn="just">
              <a:lnSpc>
                <a:spcPct val="115000"/>
              </a:lnSpc>
              <a:spcBef>
                <a:spcPts val="0"/>
              </a:spcBef>
              <a:spcAft>
                <a:spcPts val="0"/>
              </a:spcAft>
              <a:buNone/>
            </a:pPr>
            <a:r>
              <a:rPr b="1" lang="en-US" sz="1200">
                <a:solidFill>
                  <a:schemeClr val="dk1"/>
                </a:solidFill>
                <a:latin typeface="Assistant"/>
                <a:ea typeface="Assistant"/>
                <a:cs typeface="Assistant"/>
                <a:sym typeface="Assistant"/>
              </a:rPr>
              <a:t>בגזרת הדרום:</a:t>
            </a:r>
            <a:endParaRPr b="1" sz="1200">
              <a:solidFill>
                <a:schemeClr val="dk1"/>
              </a:solidFill>
              <a:latin typeface="Assistant"/>
              <a:ea typeface="Assistant"/>
              <a:cs typeface="Assistant"/>
              <a:sym typeface="Assistant"/>
            </a:endParaRPr>
          </a:p>
          <a:p>
            <a:pPr indent="-304800" lvl="0" marL="269999"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כוחות צה"ל </a:t>
            </a:r>
            <a:r>
              <a:rPr b="1" lang="en-US" sz="1200">
                <a:solidFill>
                  <a:schemeClr val="dk1"/>
                </a:solidFill>
                <a:latin typeface="Assistant"/>
                <a:ea typeface="Assistant"/>
                <a:cs typeface="Assistant"/>
                <a:sym typeface="Assistant"/>
              </a:rPr>
              <a:t>פועלים בצפון רצועת עזה</a:t>
            </a:r>
            <a:r>
              <a:rPr lang="en-US" sz="1200">
                <a:solidFill>
                  <a:schemeClr val="dk1"/>
                </a:solidFill>
                <a:latin typeface="Assistant"/>
                <a:ea typeface="Assistant"/>
                <a:cs typeface="Assistant"/>
                <a:sym typeface="Assistant"/>
              </a:rPr>
              <a:t> והרחיבו את הפעילות הקרקעית באופן משמעותי במהלך השבוע הקודם. בפעולות אלו לוקחים חלק כוחות חי"ר, שריון, הנדסה ותותחנים הפועלים בשיתוף אמ"ן והשב"כ ומלווים בידי חיל האוויר וחיל הים. </a:t>
            </a:r>
            <a:r>
              <a:rPr b="1" lang="en-US" sz="1200">
                <a:solidFill>
                  <a:schemeClr val="dk1"/>
                </a:solidFill>
                <a:latin typeface="Assistant"/>
                <a:ea typeface="Assistant"/>
                <a:cs typeface="Assistant"/>
                <a:sym typeface="Assistant"/>
              </a:rPr>
              <a:t>הרחבת הפעולה</a:t>
            </a:r>
            <a:r>
              <a:rPr lang="en-US" sz="1200">
                <a:solidFill>
                  <a:schemeClr val="dk1"/>
                </a:solidFill>
                <a:latin typeface="Assistant"/>
                <a:ea typeface="Assistant"/>
                <a:cs typeface="Assistant"/>
                <a:sym typeface="Assistant"/>
              </a:rPr>
              <a:t> משרתת את כלל מטרות המלחמה, צה"ל מקיים הערכת מצב מתמשכת, מתקדם בהדרגה וממשיך בתקיפות מאסיביות של מחבלי חמאס.</a:t>
            </a:r>
            <a:endParaRPr sz="1200">
              <a:solidFill>
                <a:schemeClr val="dk1"/>
              </a:solidFill>
              <a:latin typeface="Assistant"/>
              <a:ea typeface="Assistant"/>
              <a:cs typeface="Assistant"/>
              <a:sym typeface="Assistant"/>
            </a:endParaRPr>
          </a:p>
          <a:p>
            <a:pPr indent="-304800" lvl="0" marL="269999"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צה"ל קורא לתושבי העיר עזה </a:t>
            </a:r>
            <a:r>
              <a:rPr b="1" lang="en-US" sz="1200">
                <a:solidFill>
                  <a:schemeClr val="dk1"/>
                </a:solidFill>
                <a:latin typeface="Assistant"/>
                <a:ea typeface="Assistant"/>
                <a:cs typeface="Assistant"/>
                <a:sym typeface="Assistant"/>
              </a:rPr>
              <a:t>לנוע לדרום הרצועה</a:t>
            </a:r>
            <a:r>
              <a:rPr lang="en-US" sz="1200">
                <a:solidFill>
                  <a:schemeClr val="dk1"/>
                </a:solidFill>
                <a:latin typeface="Assistant"/>
                <a:ea typeface="Assistant"/>
                <a:cs typeface="Assistant"/>
                <a:sym typeface="Assistant"/>
              </a:rPr>
              <a:t> בכדי למנוע פגיעה אפשרית בהם.</a:t>
            </a:r>
            <a:endParaRPr b="1" sz="1200">
              <a:solidFill>
                <a:schemeClr val="dk1"/>
              </a:solidFill>
              <a:latin typeface="Assistant"/>
              <a:ea typeface="Assistant"/>
              <a:cs typeface="Assistant"/>
              <a:sym typeface="Assistant"/>
            </a:endParaRPr>
          </a:p>
          <a:p>
            <a:pPr indent="0" lvl="0" marL="0" rtl="1" algn="just">
              <a:lnSpc>
                <a:spcPct val="115000"/>
              </a:lnSpc>
              <a:spcBef>
                <a:spcPts val="0"/>
              </a:spcBef>
              <a:spcAft>
                <a:spcPts val="0"/>
              </a:spcAft>
              <a:buNone/>
            </a:pPr>
            <a:r>
              <a:t/>
            </a:r>
            <a:endParaRPr b="1" sz="1200">
              <a:solidFill>
                <a:schemeClr val="dk1"/>
              </a:solidFill>
              <a:highlight>
                <a:srgbClr val="00FF00"/>
              </a:highlight>
              <a:latin typeface="Assistant"/>
              <a:ea typeface="Assistant"/>
              <a:cs typeface="Assistant"/>
              <a:sym typeface="Assistant"/>
            </a:endParaRPr>
          </a:p>
          <a:p>
            <a:pPr indent="0" lvl="0" marL="0" rtl="1" algn="just">
              <a:lnSpc>
                <a:spcPct val="115000"/>
              </a:lnSpc>
              <a:spcBef>
                <a:spcPts val="0"/>
              </a:spcBef>
              <a:spcAft>
                <a:spcPts val="0"/>
              </a:spcAft>
              <a:buNone/>
            </a:pPr>
            <a:r>
              <a:rPr b="1" lang="en-US" sz="1200">
                <a:solidFill>
                  <a:schemeClr val="dk1"/>
                </a:solidFill>
                <a:latin typeface="Assistant"/>
                <a:ea typeface="Assistant"/>
                <a:cs typeface="Assistant"/>
                <a:sym typeface="Assistant"/>
              </a:rPr>
              <a:t>בגזרת הצפון:</a:t>
            </a:r>
            <a:endParaRPr sz="1200">
              <a:solidFill>
                <a:schemeClr val="dk1"/>
              </a:solidFill>
              <a:latin typeface="Assistant"/>
              <a:ea typeface="Assistant"/>
              <a:cs typeface="Assistant"/>
              <a:sym typeface="Assistant"/>
            </a:endParaRPr>
          </a:p>
          <a:p>
            <a:pPr indent="-304800" lvl="0" marL="269999"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צה"ל מסכל ניסיונות חדירה של חוליות מחבלים, ו</a:t>
            </a:r>
            <a:r>
              <a:rPr b="1" lang="en-US" sz="1200">
                <a:solidFill>
                  <a:schemeClr val="dk1"/>
                </a:solidFill>
                <a:latin typeface="Assistant"/>
                <a:ea typeface="Assistant"/>
                <a:cs typeface="Assistant"/>
                <a:sym typeface="Assistant"/>
              </a:rPr>
              <a:t>תוקף תשתיות טרור ומקורות ירי של חיזבאללה בלבנון. </a:t>
            </a:r>
            <a:endParaRPr b="1" sz="1200">
              <a:solidFill>
                <a:schemeClr val="dk1"/>
              </a:solidFill>
              <a:latin typeface="Assistant"/>
              <a:ea typeface="Assistant"/>
              <a:cs typeface="Assistant"/>
              <a:sym typeface="Assistant"/>
            </a:endParaRPr>
          </a:p>
          <a:p>
            <a:pPr indent="-304800" lvl="0" marL="269999"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פונו</a:t>
            </a:r>
            <a:r>
              <a:rPr b="1" lang="en-US" sz="1200">
                <a:solidFill>
                  <a:schemeClr val="dk1"/>
                </a:solidFill>
                <a:latin typeface="Assistant"/>
                <a:ea typeface="Assistant"/>
                <a:cs typeface="Assistant"/>
                <a:sym typeface="Assistant"/>
              </a:rPr>
              <a:t> יישובים במרחב 2 ק״מ מגבול הצפון</a:t>
            </a:r>
            <a:r>
              <a:rPr lang="en-US" sz="1200">
                <a:solidFill>
                  <a:schemeClr val="dk1"/>
                </a:solidFill>
                <a:latin typeface="Assistant"/>
                <a:ea typeface="Assistant"/>
                <a:cs typeface="Assistant"/>
                <a:sym typeface="Assistant"/>
              </a:rPr>
              <a:t>.</a:t>
            </a:r>
            <a:endParaRPr sz="1200">
              <a:solidFill>
                <a:schemeClr val="dk1"/>
              </a:solidFill>
              <a:highlight>
                <a:srgbClr val="00FF00"/>
              </a:highlight>
              <a:latin typeface="Assistant"/>
              <a:ea typeface="Assistant"/>
              <a:cs typeface="Assistant"/>
              <a:sym typeface="Assistant"/>
            </a:endParaRPr>
          </a:p>
          <a:p>
            <a:pPr indent="0" lvl="0" marL="0" rtl="1" algn="just">
              <a:lnSpc>
                <a:spcPct val="115000"/>
              </a:lnSpc>
              <a:spcBef>
                <a:spcPts val="0"/>
              </a:spcBef>
              <a:spcAft>
                <a:spcPts val="0"/>
              </a:spcAft>
              <a:buNone/>
            </a:pPr>
            <a:br>
              <a:rPr b="1" lang="en-US" sz="1200">
                <a:solidFill>
                  <a:schemeClr val="dk1"/>
                </a:solidFill>
                <a:highlight>
                  <a:srgbClr val="00FF00"/>
                </a:highlight>
                <a:latin typeface="Assistant"/>
                <a:ea typeface="Assistant"/>
                <a:cs typeface="Assistant"/>
                <a:sym typeface="Assistant"/>
              </a:rPr>
            </a:br>
            <a:r>
              <a:rPr b="1" lang="en-US" sz="1200">
                <a:solidFill>
                  <a:schemeClr val="dk1"/>
                </a:solidFill>
                <a:latin typeface="Assistant"/>
                <a:ea typeface="Assistant"/>
                <a:cs typeface="Assistant"/>
                <a:sym typeface="Assistant"/>
              </a:rPr>
              <a:t>בגזרת יהודה ושומרון:</a:t>
            </a:r>
            <a:endParaRPr b="1" sz="1200">
              <a:solidFill>
                <a:schemeClr val="dk1"/>
              </a:solidFill>
              <a:latin typeface="Assistant"/>
              <a:ea typeface="Assistant"/>
              <a:cs typeface="Assistant"/>
              <a:sym typeface="Assistant"/>
            </a:endParaRPr>
          </a:p>
          <a:p>
            <a:pPr indent="-304800" lvl="0" marL="269999" rtl="1" algn="just">
              <a:lnSpc>
                <a:spcPct val="115000"/>
              </a:lnSpc>
              <a:spcBef>
                <a:spcPts val="0"/>
              </a:spcBef>
              <a:spcAft>
                <a:spcPts val="0"/>
              </a:spcAft>
              <a:buClr>
                <a:schemeClr val="dk1"/>
              </a:buClr>
              <a:buSzPts val="1200"/>
              <a:buFont typeface="Assistant"/>
              <a:buChar char="●"/>
            </a:pPr>
            <a:r>
              <a:rPr lang="en-US" sz="1200">
                <a:solidFill>
                  <a:schemeClr val="dk1"/>
                </a:solidFill>
                <a:latin typeface="Assistant"/>
                <a:ea typeface="Assistant"/>
                <a:cs typeface="Assistant"/>
                <a:sym typeface="Assistant"/>
              </a:rPr>
              <a:t>כוחות צה"ל ממשיכים במאמץ ההגנה, עד כה נעצרו מעל לאלף ושלוש מאות מבוקשים באיו"ש,למעלה מ800 מהם </a:t>
            </a:r>
            <a:r>
              <a:rPr b="1" lang="en-US" sz="1200">
                <a:solidFill>
                  <a:schemeClr val="dk1"/>
                </a:solidFill>
                <a:latin typeface="Assistant"/>
                <a:ea typeface="Assistant"/>
                <a:cs typeface="Assistant"/>
                <a:sym typeface="Assistant"/>
              </a:rPr>
              <a:t>משויכים לחמאס.</a:t>
            </a:r>
            <a:endParaRPr b="1" sz="1200">
              <a:solidFill>
                <a:schemeClr val="dk1"/>
              </a:solidFill>
              <a:latin typeface="Assistant"/>
              <a:ea typeface="Assistant"/>
              <a:cs typeface="Assistant"/>
              <a:sym typeface="Assistant"/>
            </a:endParaRPr>
          </a:p>
        </p:txBody>
      </p:sp>
      <p:sp>
        <p:nvSpPr>
          <p:cNvPr id="119" name="Google Shape;119;p13"/>
          <p:cNvSpPr txBox="1"/>
          <p:nvPr/>
        </p:nvSpPr>
        <p:spPr>
          <a:xfrm>
            <a:off x="5883988" y="9772376"/>
            <a:ext cx="1420500" cy="996300"/>
          </a:xfrm>
          <a:prstGeom prst="rect">
            <a:avLst/>
          </a:prstGeom>
          <a:noFill/>
          <a:ln>
            <a:noFill/>
          </a:ln>
        </p:spPr>
        <p:txBody>
          <a:bodyPr anchorCtr="0" anchor="ctr" bIns="50800" lIns="50800" spcFirstLastPara="1" rIns="50800" wrap="square" tIns="50800">
            <a:noAutofit/>
          </a:bodyPr>
          <a:lstStyle/>
          <a:p>
            <a:pPr indent="0" lvl="0" marL="0" marR="0" rtl="1" algn="ctr">
              <a:lnSpc>
                <a:spcPct val="90994"/>
              </a:lnSpc>
              <a:spcBef>
                <a:spcPts val="0"/>
              </a:spcBef>
              <a:spcAft>
                <a:spcPts val="0"/>
              </a:spcAft>
              <a:buNone/>
            </a:pPr>
            <a:r>
              <a:rPr b="1" lang="en-US" sz="900">
                <a:solidFill>
                  <a:srgbClr val="FFFFFF"/>
                </a:solidFill>
                <a:latin typeface="Assistant"/>
                <a:ea typeface="Assistant"/>
                <a:cs typeface="Assistant"/>
                <a:sym typeface="Assistant"/>
              </a:rPr>
              <a:t>*הנתונים נכונים ל-5.11.23 בשעה 17:00</a:t>
            </a:r>
            <a:endParaRPr sz="900">
              <a:latin typeface="Assistant"/>
              <a:ea typeface="Assistant"/>
              <a:cs typeface="Assistant"/>
              <a:sym typeface="Assistan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