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693400" cx="7556500"/>
  <p:notesSz cx="6858000" cy="9144000"/>
  <p:embeddedFontLst>
    <p:embeddedFont>
      <p:font typeface="Assistant"/>
      <p:regular r:id="rId7"/>
      <p:bold r:id="rId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Assistant-regular.fntdata"/><Relationship Id="rId8" Type="http://schemas.openxmlformats.org/officeDocument/2006/relationships/font" Target="fonts/Assistant-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 name="Google Shape;13;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6"/>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6"/>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1792288" y="612775"/>
            <a:ext cx="5486400" cy="4114800"/>
          </a:xfrm>
          <a:prstGeom prst="rect">
            <a:avLst/>
          </a:prstGeom>
          <a:noFill/>
          <a:ln>
            <a:noFill/>
          </a:ln>
        </p:spPr>
      </p:sp>
      <p:sp>
        <p:nvSpPr>
          <p:cNvPr id="64" name="Google Shape;64;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83" name="Shape 83"/>
        <p:cNvGrpSpPr/>
        <p:nvPr/>
      </p:nvGrpSpPr>
      <p:grpSpPr>
        <a:xfrm>
          <a:off x="0" y="0"/>
          <a:ext cx="0" cy="0"/>
          <a:chOff x="0" y="0"/>
          <a:chExt cx="0" cy="0"/>
        </a:xfrm>
      </p:grpSpPr>
      <p:sp>
        <p:nvSpPr>
          <p:cNvPr id="84" name="Google Shape;84;p13"/>
          <p:cNvSpPr/>
          <p:nvPr/>
        </p:nvSpPr>
        <p:spPr>
          <a:xfrm>
            <a:off x="16200" y="0"/>
            <a:ext cx="7547515" cy="10698813"/>
          </a:xfrm>
          <a:custGeom>
            <a:rect b="b" l="l" r="r" t="t"/>
            <a:pathLst>
              <a:path extrusionOk="0" h="11756937" w="7923900">
                <a:moveTo>
                  <a:pt x="0" y="0"/>
                </a:moveTo>
                <a:lnTo>
                  <a:pt x="7923900" y="0"/>
                </a:lnTo>
                <a:lnTo>
                  <a:pt x="7923900" y="11756937"/>
                </a:lnTo>
                <a:lnTo>
                  <a:pt x="0" y="11756937"/>
                </a:lnTo>
                <a:lnTo>
                  <a:pt x="0" y="0"/>
                </a:lnTo>
                <a:close/>
              </a:path>
            </a:pathLst>
          </a:custGeom>
          <a:blipFill rotWithShape="1">
            <a:blip r:embed="rId3">
              <a:alphaModFix amt="74000"/>
            </a:blip>
            <a:stretch>
              <a:fillRect b="0" l="-61274" r="-61274" t="0"/>
            </a:stretch>
          </a:blipFill>
          <a:ln>
            <a:noFill/>
          </a:ln>
        </p:spPr>
      </p:sp>
      <p:grpSp>
        <p:nvGrpSpPr>
          <p:cNvPr id="85" name="Google Shape;85;p13"/>
          <p:cNvGrpSpPr/>
          <p:nvPr/>
        </p:nvGrpSpPr>
        <p:grpSpPr>
          <a:xfrm>
            <a:off x="5745323" y="3421980"/>
            <a:ext cx="1671743" cy="7177238"/>
            <a:chOff x="0" y="-28575"/>
            <a:chExt cx="599105" cy="2572118"/>
          </a:xfrm>
        </p:grpSpPr>
        <p:sp>
          <p:nvSpPr>
            <p:cNvPr id="86" name="Google Shape;86;p13"/>
            <p:cNvSpPr/>
            <p:nvPr/>
          </p:nvSpPr>
          <p:spPr>
            <a:xfrm>
              <a:off x="0" y="0"/>
              <a:ext cx="599105" cy="2543543"/>
            </a:xfrm>
            <a:custGeom>
              <a:rect b="b" l="l" r="r" t="t"/>
              <a:pathLst>
                <a:path extrusionOk="0" h="2543543" w="599105">
                  <a:moveTo>
                    <a:pt x="0" y="0"/>
                  </a:moveTo>
                  <a:lnTo>
                    <a:pt x="599105" y="0"/>
                  </a:lnTo>
                  <a:lnTo>
                    <a:pt x="599105" y="2543543"/>
                  </a:lnTo>
                  <a:lnTo>
                    <a:pt x="0" y="2543543"/>
                  </a:lnTo>
                  <a:close/>
                </a:path>
              </a:pathLst>
            </a:custGeom>
            <a:solidFill>
              <a:srgbClr val="FDFBF5">
                <a:alpha val="41960"/>
              </a:srgbClr>
            </a:solidFill>
            <a:ln>
              <a:noFill/>
            </a:ln>
          </p:spPr>
        </p:sp>
        <p:sp>
          <p:nvSpPr>
            <p:cNvPr id="87" name="Google Shape;87;p13"/>
            <p:cNvSpPr txBox="1"/>
            <p:nvPr/>
          </p:nvSpPr>
          <p:spPr>
            <a:xfrm>
              <a:off x="0" y="-28575"/>
              <a:ext cx="599105" cy="2572118"/>
            </a:xfrm>
            <a:prstGeom prst="rect">
              <a:avLst/>
            </a:prstGeom>
            <a:noFill/>
            <a:ln>
              <a:noFill/>
            </a:ln>
          </p:spPr>
          <p:txBody>
            <a:bodyPr anchorCtr="0" anchor="ctr" bIns="50800" lIns="50800" spcFirstLastPara="1" rIns="50800" wrap="square" tIns="50800">
              <a:noAutofit/>
            </a:bodyPr>
            <a:lstStyle/>
            <a:p>
              <a:pPr indent="0" lvl="0" marL="0" marR="0" rtl="0" algn="ctr">
                <a:lnSpc>
                  <a:spcPct val="108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88" name="Google Shape;88;p13"/>
          <p:cNvGrpSpPr/>
          <p:nvPr/>
        </p:nvGrpSpPr>
        <p:grpSpPr>
          <a:xfrm>
            <a:off x="-769982" y="109386"/>
            <a:ext cx="8880308" cy="762753"/>
            <a:chOff x="0" y="-28575"/>
            <a:chExt cx="3182450" cy="273349"/>
          </a:xfrm>
        </p:grpSpPr>
        <p:sp>
          <p:nvSpPr>
            <p:cNvPr id="89" name="Google Shape;89;p13"/>
            <p:cNvSpPr/>
            <p:nvPr/>
          </p:nvSpPr>
          <p:spPr>
            <a:xfrm>
              <a:off x="0" y="0"/>
              <a:ext cx="3182450" cy="244774"/>
            </a:xfrm>
            <a:custGeom>
              <a:rect b="b" l="l" r="r" t="t"/>
              <a:pathLst>
                <a:path extrusionOk="0" h="244774" w="3182450">
                  <a:moveTo>
                    <a:pt x="0" y="0"/>
                  </a:moveTo>
                  <a:lnTo>
                    <a:pt x="3182450" y="0"/>
                  </a:lnTo>
                  <a:lnTo>
                    <a:pt x="3182450" y="244774"/>
                  </a:lnTo>
                  <a:lnTo>
                    <a:pt x="0" y="244774"/>
                  </a:lnTo>
                  <a:close/>
                </a:path>
              </a:pathLst>
            </a:custGeom>
            <a:solidFill>
              <a:srgbClr val="FDFBF5">
                <a:alpha val="41960"/>
              </a:srgbClr>
            </a:solidFill>
            <a:ln>
              <a:noFill/>
            </a:ln>
          </p:spPr>
        </p:sp>
        <p:sp>
          <p:nvSpPr>
            <p:cNvPr id="90" name="Google Shape;90;p13"/>
            <p:cNvSpPr txBox="1"/>
            <p:nvPr/>
          </p:nvSpPr>
          <p:spPr>
            <a:xfrm>
              <a:off x="0" y="-28575"/>
              <a:ext cx="3182450" cy="273349"/>
            </a:xfrm>
            <a:prstGeom prst="rect">
              <a:avLst/>
            </a:prstGeom>
            <a:noFill/>
            <a:ln>
              <a:noFill/>
            </a:ln>
          </p:spPr>
          <p:txBody>
            <a:bodyPr anchorCtr="0" anchor="ctr" bIns="50800" lIns="50800" spcFirstLastPara="1" rIns="50800" wrap="square" tIns="50800">
              <a:noAutofit/>
            </a:bodyPr>
            <a:lstStyle/>
            <a:p>
              <a:pPr indent="0" lvl="0" marL="0" marR="0" rtl="0" algn="ctr">
                <a:lnSpc>
                  <a:spcPct val="108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91" name="Google Shape;91;p13"/>
          <p:cNvSpPr/>
          <p:nvPr/>
        </p:nvSpPr>
        <p:spPr>
          <a:xfrm>
            <a:off x="145725" y="211537"/>
            <a:ext cx="635937" cy="588242"/>
          </a:xfrm>
          <a:custGeom>
            <a:rect b="b" l="l" r="r" t="t"/>
            <a:pathLst>
              <a:path extrusionOk="0" h="588242" w="635937">
                <a:moveTo>
                  <a:pt x="0" y="0"/>
                </a:moveTo>
                <a:lnTo>
                  <a:pt x="635938" y="0"/>
                </a:lnTo>
                <a:lnTo>
                  <a:pt x="635938" y="588242"/>
                </a:lnTo>
                <a:lnTo>
                  <a:pt x="0" y="588242"/>
                </a:lnTo>
                <a:lnTo>
                  <a:pt x="0" y="0"/>
                </a:lnTo>
                <a:close/>
              </a:path>
            </a:pathLst>
          </a:custGeom>
          <a:blipFill rotWithShape="1">
            <a:blip r:embed="rId4">
              <a:alphaModFix/>
            </a:blip>
            <a:stretch>
              <a:fillRect b="0" l="0" r="0" t="0"/>
            </a:stretch>
          </a:blipFill>
          <a:ln>
            <a:noFill/>
          </a:ln>
        </p:spPr>
      </p:sp>
      <p:sp>
        <p:nvSpPr>
          <p:cNvPr id="92" name="Google Shape;92;p13"/>
          <p:cNvSpPr/>
          <p:nvPr/>
        </p:nvSpPr>
        <p:spPr>
          <a:xfrm>
            <a:off x="6424890" y="153604"/>
            <a:ext cx="1202284" cy="686699"/>
          </a:xfrm>
          <a:custGeom>
            <a:rect b="b" l="l" r="r" t="t"/>
            <a:pathLst>
              <a:path extrusionOk="0" h="686699" w="1202284">
                <a:moveTo>
                  <a:pt x="0" y="0"/>
                </a:moveTo>
                <a:lnTo>
                  <a:pt x="1202284" y="0"/>
                </a:lnTo>
                <a:lnTo>
                  <a:pt x="1202284" y="686699"/>
                </a:lnTo>
                <a:lnTo>
                  <a:pt x="0" y="686699"/>
                </a:lnTo>
                <a:lnTo>
                  <a:pt x="0" y="0"/>
                </a:lnTo>
                <a:close/>
              </a:path>
            </a:pathLst>
          </a:custGeom>
          <a:blipFill rotWithShape="1">
            <a:blip r:embed="rId5">
              <a:alphaModFix/>
            </a:blip>
            <a:stretch>
              <a:fillRect b="0" l="0" r="0" t="0"/>
            </a:stretch>
          </a:blipFill>
          <a:ln>
            <a:noFill/>
          </a:ln>
        </p:spPr>
      </p:sp>
      <p:grpSp>
        <p:nvGrpSpPr>
          <p:cNvPr id="93" name="Google Shape;93;p13"/>
          <p:cNvGrpSpPr/>
          <p:nvPr/>
        </p:nvGrpSpPr>
        <p:grpSpPr>
          <a:xfrm>
            <a:off x="-256450" y="912975"/>
            <a:ext cx="5849393" cy="9780367"/>
            <a:chOff x="0" y="-28575"/>
            <a:chExt cx="2096256" cy="3465880"/>
          </a:xfrm>
        </p:grpSpPr>
        <p:sp>
          <p:nvSpPr>
            <p:cNvPr id="94" name="Google Shape;94;p13"/>
            <p:cNvSpPr/>
            <p:nvPr/>
          </p:nvSpPr>
          <p:spPr>
            <a:xfrm>
              <a:off x="0" y="0"/>
              <a:ext cx="2096256" cy="3437305"/>
            </a:xfrm>
            <a:custGeom>
              <a:rect b="b" l="l" r="r" t="t"/>
              <a:pathLst>
                <a:path extrusionOk="0" h="3437305" w="2096256">
                  <a:moveTo>
                    <a:pt x="48972" y="0"/>
                  </a:moveTo>
                  <a:lnTo>
                    <a:pt x="2047284" y="0"/>
                  </a:lnTo>
                  <a:cubicBezTo>
                    <a:pt x="2074331" y="0"/>
                    <a:pt x="2096256" y="21925"/>
                    <a:pt x="2096256" y="48972"/>
                  </a:cubicBezTo>
                  <a:lnTo>
                    <a:pt x="2096256" y="3388333"/>
                  </a:lnTo>
                  <a:cubicBezTo>
                    <a:pt x="2096256" y="3401321"/>
                    <a:pt x="2091097" y="3413778"/>
                    <a:pt x="2081913" y="3422962"/>
                  </a:cubicBezTo>
                  <a:cubicBezTo>
                    <a:pt x="2072729" y="3432146"/>
                    <a:pt x="2060272" y="3437305"/>
                    <a:pt x="2047284" y="3437305"/>
                  </a:cubicBezTo>
                  <a:lnTo>
                    <a:pt x="48972" y="3437305"/>
                  </a:lnTo>
                  <a:cubicBezTo>
                    <a:pt x="35984" y="3437305"/>
                    <a:pt x="23528" y="3432146"/>
                    <a:pt x="14344" y="3422962"/>
                  </a:cubicBezTo>
                  <a:cubicBezTo>
                    <a:pt x="5160" y="3413778"/>
                    <a:pt x="0" y="3401321"/>
                    <a:pt x="0" y="3388333"/>
                  </a:cubicBezTo>
                  <a:lnTo>
                    <a:pt x="0" y="48972"/>
                  </a:lnTo>
                  <a:cubicBezTo>
                    <a:pt x="0" y="35984"/>
                    <a:pt x="5160" y="23528"/>
                    <a:pt x="14344" y="14344"/>
                  </a:cubicBezTo>
                  <a:cubicBezTo>
                    <a:pt x="23528" y="5160"/>
                    <a:pt x="35984" y="0"/>
                    <a:pt x="48972" y="0"/>
                  </a:cubicBezTo>
                  <a:close/>
                </a:path>
              </a:pathLst>
            </a:custGeom>
            <a:solidFill>
              <a:srgbClr val="FFFFFF">
                <a:alpha val="71764"/>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3"/>
            <p:cNvSpPr txBox="1"/>
            <p:nvPr/>
          </p:nvSpPr>
          <p:spPr>
            <a:xfrm>
              <a:off x="0" y="-28575"/>
              <a:ext cx="2096256" cy="3465880"/>
            </a:xfrm>
            <a:prstGeom prst="rect">
              <a:avLst/>
            </a:prstGeom>
            <a:noFill/>
            <a:ln>
              <a:noFill/>
            </a:ln>
          </p:spPr>
          <p:txBody>
            <a:bodyPr anchorCtr="0" anchor="ctr" bIns="50800" lIns="50800" spcFirstLastPara="1" rIns="50800" wrap="square" tIns="50800">
              <a:noAutofit/>
            </a:bodyPr>
            <a:lstStyle/>
            <a:p>
              <a:pPr indent="0" lvl="0" marL="0" marR="0" rtl="0" algn="ctr">
                <a:lnSpc>
                  <a:spcPct val="108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96" name="Google Shape;96;p13"/>
          <p:cNvSpPr txBox="1"/>
          <p:nvPr/>
        </p:nvSpPr>
        <p:spPr>
          <a:xfrm>
            <a:off x="1163900" y="211523"/>
            <a:ext cx="5232300" cy="6312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4100" u="none" cap="none" strike="noStrike">
                <a:solidFill>
                  <a:srgbClr val="FFFFFF"/>
                </a:solidFill>
                <a:latin typeface="Assistant"/>
                <a:ea typeface="Assistant"/>
                <a:cs typeface="Assistant"/>
                <a:sym typeface="Assistant"/>
              </a:rPr>
              <a:t>השבוע החמישי ללחימה</a:t>
            </a:r>
            <a:endParaRPr b="1" sz="1100">
              <a:latin typeface="Assistant"/>
              <a:ea typeface="Assistant"/>
              <a:cs typeface="Assistant"/>
              <a:sym typeface="Assistant"/>
            </a:endParaRPr>
          </a:p>
        </p:txBody>
      </p:sp>
      <p:grpSp>
        <p:nvGrpSpPr>
          <p:cNvPr id="97" name="Google Shape;97;p13"/>
          <p:cNvGrpSpPr/>
          <p:nvPr/>
        </p:nvGrpSpPr>
        <p:grpSpPr>
          <a:xfrm>
            <a:off x="5868198" y="9048476"/>
            <a:ext cx="1420625" cy="996210"/>
            <a:chOff x="0" y="-2"/>
            <a:chExt cx="509120" cy="357019"/>
          </a:xfrm>
        </p:grpSpPr>
        <p:sp>
          <p:nvSpPr>
            <p:cNvPr id="98" name="Google Shape;98;p13"/>
            <p:cNvSpPr/>
            <p:nvPr/>
          </p:nvSpPr>
          <p:spPr>
            <a:xfrm>
              <a:off x="0" y="0"/>
              <a:ext cx="509120" cy="357017"/>
            </a:xfrm>
            <a:custGeom>
              <a:rect b="b" l="l" r="r" t="t"/>
              <a:pathLst>
                <a:path extrusionOk="0" h="357017" w="509120">
                  <a:moveTo>
                    <a:pt x="27248" y="0"/>
                  </a:moveTo>
                  <a:lnTo>
                    <a:pt x="481872" y="0"/>
                  </a:lnTo>
                  <a:cubicBezTo>
                    <a:pt x="489098" y="0"/>
                    <a:pt x="496029" y="2871"/>
                    <a:pt x="501139" y="7981"/>
                  </a:cubicBezTo>
                  <a:cubicBezTo>
                    <a:pt x="506249" y="13091"/>
                    <a:pt x="509120" y="20022"/>
                    <a:pt x="509120" y="27248"/>
                  </a:cubicBezTo>
                  <a:lnTo>
                    <a:pt x="509120" y="329769"/>
                  </a:lnTo>
                  <a:cubicBezTo>
                    <a:pt x="509120" y="336996"/>
                    <a:pt x="506249" y="343927"/>
                    <a:pt x="501139" y="349037"/>
                  </a:cubicBezTo>
                  <a:cubicBezTo>
                    <a:pt x="496029" y="354147"/>
                    <a:pt x="489098" y="357017"/>
                    <a:pt x="481872" y="357017"/>
                  </a:cubicBezTo>
                  <a:lnTo>
                    <a:pt x="27248" y="357017"/>
                  </a:lnTo>
                  <a:cubicBezTo>
                    <a:pt x="20022" y="357017"/>
                    <a:pt x="13091" y="354147"/>
                    <a:pt x="7981" y="349037"/>
                  </a:cubicBezTo>
                  <a:cubicBezTo>
                    <a:pt x="2871" y="343927"/>
                    <a:pt x="0" y="336996"/>
                    <a:pt x="0" y="329769"/>
                  </a:cubicBezTo>
                  <a:lnTo>
                    <a:pt x="0" y="27248"/>
                  </a:lnTo>
                  <a:cubicBezTo>
                    <a:pt x="0" y="20022"/>
                    <a:pt x="2871" y="13091"/>
                    <a:pt x="7981" y="7981"/>
                  </a:cubicBezTo>
                  <a:cubicBezTo>
                    <a:pt x="13091" y="2871"/>
                    <a:pt x="20022" y="0"/>
                    <a:pt x="27248" y="0"/>
                  </a:cubicBezTo>
                  <a:close/>
                </a:path>
              </a:pathLst>
            </a:custGeom>
            <a:solidFill>
              <a:srgbClr val="066B5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3"/>
            <p:cNvSpPr txBox="1"/>
            <p:nvPr/>
          </p:nvSpPr>
          <p:spPr>
            <a:xfrm>
              <a:off x="1" y="-2"/>
              <a:ext cx="509100" cy="357000"/>
            </a:xfrm>
            <a:prstGeom prst="rect">
              <a:avLst/>
            </a:prstGeom>
            <a:noFill/>
            <a:ln>
              <a:noFill/>
            </a:ln>
          </p:spPr>
          <p:txBody>
            <a:bodyPr anchorCtr="0" anchor="ctr" bIns="50800" lIns="50800" spcFirstLastPara="1" rIns="50800" wrap="square" tIns="50800">
              <a:noAutofit/>
            </a:bodyPr>
            <a:lstStyle/>
            <a:p>
              <a:pPr indent="0" lvl="0" marL="0" marR="0" rtl="0" algn="ctr">
                <a:lnSpc>
                  <a:spcPct val="91000"/>
                </a:lnSpc>
                <a:spcBef>
                  <a:spcPts val="0"/>
                </a:spcBef>
                <a:spcAft>
                  <a:spcPts val="0"/>
                </a:spcAft>
                <a:buNone/>
              </a:pPr>
              <a:r>
                <a:rPr b="1" i="0" lang="en-US" sz="3600" u="none" cap="none" strike="noStrike">
                  <a:solidFill>
                    <a:srgbClr val="FFFFFF"/>
                  </a:solidFill>
                  <a:latin typeface="Assistant"/>
                  <a:ea typeface="Assistant"/>
                  <a:cs typeface="Assistant"/>
                  <a:sym typeface="Assistant"/>
                </a:rPr>
                <a:t>1,260</a:t>
              </a:r>
              <a:endParaRPr b="1">
                <a:latin typeface="Assistant"/>
                <a:ea typeface="Assistant"/>
                <a:cs typeface="Assistant"/>
                <a:sym typeface="Assistant"/>
              </a:endParaRPr>
            </a:p>
            <a:p>
              <a:pPr indent="0" lvl="0" marL="0" marR="0" rtl="0" algn="ctr">
                <a:lnSpc>
                  <a:spcPct val="90994"/>
                </a:lnSpc>
                <a:spcBef>
                  <a:spcPts val="0"/>
                </a:spcBef>
                <a:spcAft>
                  <a:spcPts val="0"/>
                </a:spcAft>
                <a:buNone/>
              </a:pPr>
              <a:r>
                <a:rPr i="0" lang="en-US" sz="1599" u="none" cap="none" strike="noStrike">
                  <a:solidFill>
                    <a:srgbClr val="FFFFFF"/>
                  </a:solidFill>
                  <a:latin typeface="Assistant"/>
                  <a:ea typeface="Assistant"/>
                  <a:cs typeface="Assistant"/>
                  <a:sym typeface="Assistant"/>
                </a:rPr>
                <a:t>מבוקשים נעצרו באיו״ש</a:t>
              </a:r>
              <a:endParaRPr>
                <a:latin typeface="Assistant"/>
                <a:ea typeface="Assistant"/>
                <a:cs typeface="Assistant"/>
                <a:sym typeface="Assistant"/>
              </a:endParaRPr>
            </a:p>
          </p:txBody>
        </p:sp>
      </p:grpSp>
      <p:grpSp>
        <p:nvGrpSpPr>
          <p:cNvPr id="100" name="Google Shape;100;p13"/>
          <p:cNvGrpSpPr/>
          <p:nvPr/>
        </p:nvGrpSpPr>
        <p:grpSpPr>
          <a:xfrm>
            <a:off x="5873893" y="4952963"/>
            <a:ext cx="1440359" cy="1321056"/>
            <a:chOff x="0" y="0"/>
            <a:chExt cx="516192" cy="473437"/>
          </a:xfrm>
        </p:grpSpPr>
        <p:sp>
          <p:nvSpPr>
            <p:cNvPr id="101" name="Google Shape;101;p13"/>
            <p:cNvSpPr/>
            <p:nvPr/>
          </p:nvSpPr>
          <p:spPr>
            <a:xfrm>
              <a:off x="0" y="0"/>
              <a:ext cx="516192" cy="473437"/>
            </a:xfrm>
            <a:custGeom>
              <a:rect b="b" l="l" r="r" t="t"/>
              <a:pathLst>
                <a:path extrusionOk="0" h="473437" w="516192">
                  <a:moveTo>
                    <a:pt x="26875" y="0"/>
                  </a:moveTo>
                  <a:lnTo>
                    <a:pt x="489317" y="0"/>
                  </a:lnTo>
                  <a:cubicBezTo>
                    <a:pt x="496445" y="0"/>
                    <a:pt x="503281" y="2831"/>
                    <a:pt x="508321" y="7871"/>
                  </a:cubicBezTo>
                  <a:cubicBezTo>
                    <a:pt x="513361" y="12912"/>
                    <a:pt x="516192" y="19747"/>
                    <a:pt x="516192" y="26875"/>
                  </a:cubicBezTo>
                  <a:lnTo>
                    <a:pt x="516192" y="446562"/>
                  </a:lnTo>
                  <a:cubicBezTo>
                    <a:pt x="516192" y="461404"/>
                    <a:pt x="504160" y="473437"/>
                    <a:pt x="489317" y="473437"/>
                  </a:cubicBezTo>
                  <a:lnTo>
                    <a:pt x="26875" y="473437"/>
                  </a:lnTo>
                  <a:cubicBezTo>
                    <a:pt x="12032" y="473437"/>
                    <a:pt x="0" y="461404"/>
                    <a:pt x="0" y="446562"/>
                  </a:cubicBezTo>
                  <a:lnTo>
                    <a:pt x="0" y="26875"/>
                  </a:lnTo>
                  <a:cubicBezTo>
                    <a:pt x="0" y="12032"/>
                    <a:pt x="12032" y="0"/>
                    <a:pt x="26875" y="0"/>
                  </a:cubicBezTo>
                  <a:close/>
                </a:path>
              </a:pathLst>
            </a:custGeom>
            <a:solidFill>
              <a:srgbClr val="066B5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3"/>
            <p:cNvSpPr txBox="1"/>
            <p:nvPr/>
          </p:nvSpPr>
          <p:spPr>
            <a:xfrm>
              <a:off x="0" y="28575"/>
              <a:ext cx="516192" cy="444862"/>
            </a:xfrm>
            <a:prstGeom prst="rect">
              <a:avLst/>
            </a:prstGeom>
            <a:noFill/>
            <a:ln>
              <a:noFill/>
            </a:ln>
          </p:spPr>
          <p:txBody>
            <a:bodyPr anchorCtr="0" anchor="ctr" bIns="50800" lIns="50800" spcFirstLastPara="1" rIns="50800" wrap="square" tIns="50800">
              <a:noAutofit/>
            </a:bodyPr>
            <a:lstStyle/>
            <a:p>
              <a:pPr indent="0" lvl="0" marL="0" marR="0" rtl="0" algn="ctr">
                <a:lnSpc>
                  <a:spcPct val="91000"/>
                </a:lnSpc>
                <a:spcBef>
                  <a:spcPts val="0"/>
                </a:spcBef>
                <a:spcAft>
                  <a:spcPts val="0"/>
                </a:spcAft>
                <a:buNone/>
              </a:pPr>
              <a:r>
                <a:rPr i="0" lang="en-US" sz="1300" u="none" cap="none" strike="noStrike">
                  <a:solidFill>
                    <a:srgbClr val="FFFFFF"/>
                  </a:solidFill>
                  <a:latin typeface="Assistant"/>
                  <a:ea typeface="Assistant"/>
                  <a:cs typeface="Assistant"/>
                  <a:sym typeface="Assistant"/>
                </a:rPr>
                <a:t>מעל </a:t>
              </a:r>
              <a:endParaRPr sz="1200">
                <a:latin typeface="Assistant"/>
                <a:ea typeface="Assistant"/>
                <a:cs typeface="Assistant"/>
                <a:sym typeface="Assistant"/>
              </a:endParaRPr>
            </a:p>
            <a:p>
              <a:pPr indent="0" lvl="0" marL="0" marR="0" rtl="0" algn="ctr">
                <a:lnSpc>
                  <a:spcPct val="91000"/>
                </a:lnSpc>
                <a:spcBef>
                  <a:spcPts val="0"/>
                </a:spcBef>
                <a:spcAft>
                  <a:spcPts val="0"/>
                </a:spcAft>
                <a:buNone/>
              </a:pPr>
              <a:r>
                <a:rPr b="1" i="0" lang="en-US" sz="3100" u="none" cap="none" strike="noStrike">
                  <a:solidFill>
                    <a:srgbClr val="FFFFFF"/>
                  </a:solidFill>
                  <a:latin typeface="Assistant"/>
                  <a:ea typeface="Assistant"/>
                  <a:cs typeface="Assistant"/>
                  <a:sym typeface="Assistant"/>
                </a:rPr>
                <a:t>12,000</a:t>
              </a:r>
              <a:endParaRPr b="1" sz="1200">
                <a:latin typeface="Assistant"/>
                <a:ea typeface="Assistant"/>
                <a:cs typeface="Assistant"/>
                <a:sym typeface="Assistant"/>
              </a:endParaRPr>
            </a:p>
            <a:p>
              <a:pPr indent="0" lvl="0" marL="0" marR="0" rtl="0" algn="ctr">
                <a:lnSpc>
                  <a:spcPct val="90994"/>
                </a:lnSpc>
                <a:spcBef>
                  <a:spcPts val="0"/>
                </a:spcBef>
                <a:spcAft>
                  <a:spcPts val="0"/>
                </a:spcAft>
                <a:buNone/>
              </a:pPr>
              <a:r>
                <a:rPr i="0" lang="en-US" sz="1399" u="none" cap="none" strike="noStrike">
                  <a:solidFill>
                    <a:srgbClr val="FFFFFF"/>
                  </a:solidFill>
                  <a:latin typeface="Assistant"/>
                  <a:ea typeface="Assistant"/>
                  <a:cs typeface="Assistant"/>
                  <a:sym typeface="Assistant"/>
                </a:rPr>
                <a:t>מטרות אסטרטגיות הותקפו בעזה</a:t>
              </a:r>
              <a:endParaRPr sz="1200">
                <a:latin typeface="Assistant"/>
                <a:ea typeface="Assistant"/>
                <a:cs typeface="Assistant"/>
                <a:sym typeface="Assistant"/>
              </a:endParaRPr>
            </a:p>
          </p:txBody>
        </p:sp>
      </p:grpSp>
      <p:grpSp>
        <p:nvGrpSpPr>
          <p:cNvPr id="103" name="Google Shape;103;p13"/>
          <p:cNvGrpSpPr/>
          <p:nvPr/>
        </p:nvGrpSpPr>
        <p:grpSpPr>
          <a:xfrm>
            <a:off x="5873893" y="7899876"/>
            <a:ext cx="1440667" cy="996205"/>
            <a:chOff x="0" y="0"/>
            <a:chExt cx="516303" cy="357017"/>
          </a:xfrm>
        </p:grpSpPr>
        <p:sp>
          <p:nvSpPr>
            <p:cNvPr id="104" name="Google Shape;104;p13"/>
            <p:cNvSpPr/>
            <p:nvPr/>
          </p:nvSpPr>
          <p:spPr>
            <a:xfrm>
              <a:off x="0" y="0"/>
              <a:ext cx="516192" cy="357017"/>
            </a:xfrm>
            <a:custGeom>
              <a:rect b="b" l="l" r="r" t="t"/>
              <a:pathLst>
                <a:path extrusionOk="0" h="357017" w="516192">
                  <a:moveTo>
                    <a:pt x="26875" y="0"/>
                  </a:moveTo>
                  <a:lnTo>
                    <a:pt x="489317" y="0"/>
                  </a:lnTo>
                  <a:cubicBezTo>
                    <a:pt x="496445" y="0"/>
                    <a:pt x="503281" y="2831"/>
                    <a:pt x="508321" y="7871"/>
                  </a:cubicBezTo>
                  <a:cubicBezTo>
                    <a:pt x="513361" y="12912"/>
                    <a:pt x="516192" y="19747"/>
                    <a:pt x="516192" y="26875"/>
                  </a:cubicBezTo>
                  <a:lnTo>
                    <a:pt x="516192" y="330143"/>
                  </a:lnTo>
                  <a:cubicBezTo>
                    <a:pt x="516192" y="344985"/>
                    <a:pt x="504160" y="357017"/>
                    <a:pt x="489317" y="357017"/>
                  </a:cubicBezTo>
                  <a:lnTo>
                    <a:pt x="26875" y="357017"/>
                  </a:lnTo>
                  <a:cubicBezTo>
                    <a:pt x="12032" y="357017"/>
                    <a:pt x="0" y="344985"/>
                    <a:pt x="0" y="330143"/>
                  </a:cubicBezTo>
                  <a:lnTo>
                    <a:pt x="0" y="26875"/>
                  </a:lnTo>
                  <a:cubicBezTo>
                    <a:pt x="0" y="12032"/>
                    <a:pt x="12032" y="0"/>
                    <a:pt x="26875" y="0"/>
                  </a:cubicBezTo>
                  <a:close/>
                </a:path>
              </a:pathLst>
            </a:custGeom>
            <a:solidFill>
              <a:srgbClr val="066B5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3"/>
            <p:cNvSpPr txBox="1"/>
            <p:nvPr/>
          </p:nvSpPr>
          <p:spPr>
            <a:xfrm>
              <a:off x="3" y="0"/>
              <a:ext cx="516300" cy="357000"/>
            </a:xfrm>
            <a:prstGeom prst="rect">
              <a:avLst/>
            </a:prstGeom>
            <a:noFill/>
            <a:ln>
              <a:noFill/>
            </a:ln>
          </p:spPr>
          <p:txBody>
            <a:bodyPr anchorCtr="0" anchor="ctr" bIns="50800" lIns="50800" spcFirstLastPara="1" rIns="50800" wrap="square" tIns="50800">
              <a:noAutofit/>
            </a:bodyPr>
            <a:lstStyle/>
            <a:p>
              <a:pPr indent="0" lvl="0" marL="0" marR="0" rtl="0" algn="ctr">
                <a:lnSpc>
                  <a:spcPct val="91000"/>
                </a:lnSpc>
                <a:spcBef>
                  <a:spcPts val="0"/>
                </a:spcBef>
                <a:spcAft>
                  <a:spcPts val="0"/>
                </a:spcAft>
                <a:buNone/>
              </a:pPr>
              <a:r>
                <a:rPr b="1" i="0" lang="en-US" sz="3400" u="none" cap="none" strike="noStrike">
                  <a:solidFill>
                    <a:srgbClr val="FFFFFF"/>
                  </a:solidFill>
                  <a:latin typeface="Assistant"/>
                  <a:ea typeface="Assistant"/>
                  <a:cs typeface="Assistant"/>
                  <a:sym typeface="Assistant"/>
                </a:rPr>
                <a:t>20</a:t>
              </a:r>
              <a:endParaRPr b="1" sz="1200">
                <a:latin typeface="Assistant"/>
                <a:ea typeface="Assistant"/>
                <a:cs typeface="Assistant"/>
                <a:sym typeface="Assistant"/>
              </a:endParaRPr>
            </a:p>
            <a:p>
              <a:pPr indent="0" lvl="0" marL="0" marR="0" rtl="0" algn="ctr">
                <a:lnSpc>
                  <a:spcPct val="90994"/>
                </a:lnSpc>
                <a:spcBef>
                  <a:spcPts val="0"/>
                </a:spcBef>
                <a:spcAft>
                  <a:spcPts val="0"/>
                </a:spcAft>
                <a:buNone/>
              </a:pPr>
              <a:r>
                <a:rPr i="0" lang="en-US" sz="1399" u="none" cap="none" strike="noStrike">
                  <a:solidFill>
                    <a:srgbClr val="FFFFFF"/>
                  </a:solidFill>
                  <a:latin typeface="Assistant"/>
                  <a:ea typeface="Assistant"/>
                  <a:cs typeface="Assistant"/>
                  <a:sym typeface="Assistant"/>
                </a:rPr>
                <a:t>חוליות חיזבאללה חוסלו</a:t>
              </a:r>
              <a:endParaRPr sz="1200">
                <a:latin typeface="Assistant"/>
                <a:ea typeface="Assistant"/>
                <a:cs typeface="Assistant"/>
                <a:sym typeface="Assistant"/>
              </a:endParaRPr>
            </a:p>
          </p:txBody>
        </p:sp>
      </p:grpSp>
      <p:grpSp>
        <p:nvGrpSpPr>
          <p:cNvPr id="106" name="Google Shape;106;p13"/>
          <p:cNvGrpSpPr/>
          <p:nvPr/>
        </p:nvGrpSpPr>
        <p:grpSpPr>
          <a:xfrm>
            <a:off x="5873893" y="3625396"/>
            <a:ext cx="1440359" cy="1178977"/>
            <a:chOff x="0" y="0"/>
            <a:chExt cx="516192" cy="422519"/>
          </a:xfrm>
        </p:grpSpPr>
        <p:sp>
          <p:nvSpPr>
            <p:cNvPr id="107" name="Google Shape;107;p13"/>
            <p:cNvSpPr/>
            <p:nvPr/>
          </p:nvSpPr>
          <p:spPr>
            <a:xfrm>
              <a:off x="0" y="0"/>
              <a:ext cx="516192" cy="422519"/>
            </a:xfrm>
            <a:custGeom>
              <a:rect b="b" l="l" r="r" t="t"/>
              <a:pathLst>
                <a:path extrusionOk="0" h="422519" w="516192">
                  <a:moveTo>
                    <a:pt x="26875" y="0"/>
                  </a:moveTo>
                  <a:lnTo>
                    <a:pt x="489317" y="0"/>
                  </a:lnTo>
                  <a:cubicBezTo>
                    <a:pt x="496445" y="0"/>
                    <a:pt x="503281" y="2831"/>
                    <a:pt x="508321" y="7871"/>
                  </a:cubicBezTo>
                  <a:cubicBezTo>
                    <a:pt x="513361" y="12912"/>
                    <a:pt x="516192" y="19747"/>
                    <a:pt x="516192" y="26875"/>
                  </a:cubicBezTo>
                  <a:lnTo>
                    <a:pt x="516192" y="395644"/>
                  </a:lnTo>
                  <a:cubicBezTo>
                    <a:pt x="516192" y="410486"/>
                    <a:pt x="504160" y="422519"/>
                    <a:pt x="489317" y="422519"/>
                  </a:cubicBezTo>
                  <a:lnTo>
                    <a:pt x="26875" y="422519"/>
                  </a:lnTo>
                  <a:cubicBezTo>
                    <a:pt x="12032" y="422519"/>
                    <a:pt x="0" y="410486"/>
                    <a:pt x="0" y="395644"/>
                  </a:cubicBezTo>
                  <a:lnTo>
                    <a:pt x="0" y="26875"/>
                  </a:lnTo>
                  <a:cubicBezTo>
                    <a:pt x="0" y="12032"/>
                    <a:pt x="12032" y="0"/>
                    <a:pt x="26875" y="0"/>
                  </a:cubicBezTo>
                  <a:close/>
                </a:path>
              </a:pathLst>
            </a:custGeom>
            <a:solidFill>
              <a:srgbClr val="066B5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3"/>
            <p:cNvSpPr txBox="1"/>
            <p:nvPr/>
          </p:nvSpPr>
          <p:spPr>
            <a:xfrm>
              <a:off x="0" y="47625"/>
              <a:ext cx="516192" cy="374894"/>
            </a:xfrm>
            <a:prstGeom prst="rect">
              <a:avLst/>
            </a:prstGeom>
            <a:noFill/>
            <a:ln>
              <a:noFill/>
            </a:ln>
          </p:spPr>
          <p:txBody>
            <a:bodyPr anchorCtr="0" anchor="ctr" bIns="50800" lIns="50800" spcFirstLastPara="1" rIns="50800" wrap="square" tIns="50800">
              <a:noAutofit/>
            </a:bodyPr>
            <a:lstStyle/>
            <a:p>
              <a:pPr indent="0" lvl="0" marL="0" marR="0" rtl="1" algn="ctr">
                <a:lnSpc>
                  <a:spcPct val="91000"/>
                </a:lnSpc>
                <a:spcBef>
                  <a:spcPts val="0"/>
                </a:spcBef>
                <a:spcAft>
                  <a:spcPts val="0"/>
                </a:spcAft>
                <a:buNone/>
              </a:pPr>
              <a:r>
                <a:rPr b="1" i="0" lang="en-US" sz="2300" u="none" cap="none" strike="noStrike">
                  <a:solidFill>
                    <a:srgbClr val="FFFFFF"/>
                  </a:solidFill>
                  <a:latin typeface="Assistant"/>
                  <a:ea typeface="Assistant"/>
                  <a:cs typeface="Assistant"/>
                  <a:sym typeface="Assistant"/>
                </a:rPr>
                <a:t>הישגי צה״ל במספרים:</a:t>
              </a:r>
              <a:endParaRPr b="1" sz="1200">
                <a:latin typeface="Assistant"/>
                <a:ea typeface="Assistant"/>
                <a:cs typeface="Assistant"/>
                <a:sym typeface="Assistant"/>
              </a:endParaRPr>
            </a:p>
          </p:txBody>
        </p:sp>
      </p:grpSp>
      <p:grpSp>
        <p:nvGrpSpPr>
          <p:cNvPr id="109" name="Google Shape;109;p13"/>
          <p:cNvGrpSpPr/>
          <p:nvPr/>
        </p:nvGrpSpPr>
        <p:grpSpPr>
          <a:xfrm>
            <a:off x="5873893" y="6426420"/>
            <a:ext cx="1440359" cy="1321056"/>
            <a:chOff x="0" y="0"/>
            <a:chExt cx="516192" cy="473437"/>
          </a:xfrm>
        </p:grpSpPr>
        <p:sp>
          <p:nvSpPr>
            <p:cNvPr id="110" name="Google Shape;110;p13"/>
            <p:cNvSpPr/>
            <p:nvPr/>
          </p:nvSpPr>
          <p:spPr>
            <a:xfrm>
              <a:off x="0" y="0"/>
              <a:ext cx="516192" cy="473437"/>
            </a:xfrm>
            <a:custGeom>
              <a:rect b="b" l="l" r="r" t="t"/>
              <a:pathLst>
                <a:path extrusionOk="0" h="473437" w="516192">
                  <a:moveTo>
                    <a:pt x="26875" y="0"/>
                  </a:moveTo>
                  <a:lnTo>
                    <a:pt x="489317" y="0"/>
                  </a:lnTo>
                  <a:cubicBezTo>
                    <a:pt x="496445" y="0"/>
                    <a:pt x="503281" y="2831"/>
                    <a:pt x="508321" y="7871"/>
                  </a:cubicBezTo>
                  <a:cubicBezTo>
                    <a:pt x="513361" y="12912"/>
                    <a:pt x="516192" y="19747"/>
                    <a:pt x="516192" y="26875"/>
                  </a:cubicBezTo>
                  <a:lnTo>
                    <a:pt x="516192" y="446562"/>
                  </a:lnTo>
                  <a:cubicBezTo>
                    <a:pt x="516192" y="461404"/>
                    <a:pt x="504160" y="473437"/>
                    <a:pt x="489317" y="473437"/>
                  </a:cubicBezTo>
                  <a:lnTo>
                    <a:pt x="26875" y="473437"/>
                  </a:lnTo>
                  <a:cubicBezTo>
                    <a:pt x="12032" y="473437"/>
                    <a:pt x="0" y="461404"/>
                    <a:pt x="0" y="446562"/>
                  </a:cubicBezTo>
                  <a:lnTo>
                    <a:pt x="0" y="26875"/>
                  </a:lnTo>
                  <a:cubicBezTo>
                    <a:pt x="0" y="12032"/>
                    <a:pt x="12032" y="0"/>
                    <a:pt x="26875" y="0"/>
                  </a:cubicBezTo>
                  <a:close/>
                </a:path>
              </a:pathLst>
            </a:custGeom>
            <a:solidFill>
              <a:srgbClr val="066B5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3"/>
            <p:cNvSpPr txBox="1"/>
            <p:nvPr/>
          </p:nvSpPr>
          <p:spPr>
            <a:xfrm>
              <a:off x="0" y="28575"/>
              <a:ext cx="516192" cy="444862"/>
            </a:xfrm>
            <a:prstGeom prst="rect">
              <a:avLst/>
            </a:prstGeom>
            <a:noFill/>
            <a:ln>
              <a:noFill/>
            </a:ln>
          </p:spPr>
          <p:txBody>
            <a:bodyPr anchorCtr="0" anchor="ctr" bIns="50800" lIns="50800" spcFirstLastPara="1" rIns="50800" wrap="square" tIns="50800">
              <a:noAutofit/>
            </a:bodyPr>
            <a:lstStyle/>
            <a:p>
              <a:pPr indent="0" lvl="0" marL="0" marR="0" rtl="0" algn="ctr">
                <a:lnSpc>
                  <a:spcPct val="91000"/>
                </a:lnSpc>
                <a:spcBef>
                  <a:spcPts val="0"/>
                </a:spcBef>
                <a:spcAft>
                  <a:spcPts val="0"/>
                </a:spcAft>
                <a:buNone/>
              </a:pPr>
              <a:r>
                <a:rPr i="0" lang="en-US" u="none" cap="none" strike="noStrike">
                  <a:solidFill>
                    <a:srgbClr val="FFFFFF"/>
                  </a:solidFill>
                  <a:latin typeface="Assistant"/>
                  <a:ea typeface="Assistant"/>
                  <a:cs typeface="Assistant"/>
                  <a:sym typeface="Assistant"/>
                </a:rPr>
                <a:t>מעל</a:t>
              </a:r>
              <a:endParaRPr sz="1300">
                <a:latin typeface="Assistant"/>
                <a:ea typeface="Assistant"/>
                <a:cs typeface="Assistant"/>
                <a:sym typeface="Assistant"/>
              </a:endParaRPr>
            </a:p>
            <a:p>
              <a:pPr indent="0" lvl="0" marL="0" marR="0" rtl="0" algn="ctr">
                <a:lnSpc>
                  <a:spcPct val="91000"/>
                </a:lnSpc>
                <a:spcBef>
                  <a:spcPts val="0"/>
                </a:spcBef>
                <a:spcAft>
                  <a:spcPts val="0"/>
                </a:spcAft>
                <a:buNone/>
              </a:pPr>
              <a:r>
                <a:rPr b="1" i="0" lang="en-US" sz="3200" u="none" cap="none" strike="noStrike">
                  <a:solidFill>
                    <a:srgbClr val="FFFFFF"/>
                  </a:solidFill>
                  <a:latin typeface="Assistant"/>
                  <a:ea typeface="Assistant"/>
                  <a:cs typeface="Assistant"/>
                  <a:sym typeface="Assistant"/>
                </a:rPr>
                <a:t>2,500</a:t>
              </a:r>
              <a:endParaRPr b="1" sz="1300">
                <a:latin typeface="Assistant"/>
                <a:ea typeface="Assistant"/>
                <a:cs typeface="Assistant"/>
                <a:sym typeface="Assistant"/>
              </a:endParaRPr>
            </a:p>
            <a:p>
              <a:pPr indent="0" lvl="0" marL="0" marR="0" rtl="0" algn="ctr">
                <a:lnSpc>
                  <a:spcPct val="91000"/>
                </a:lnSpc>
                <a:spcBef>
                  <a:spcPts val="0"/>
                </a:spcBef>
                <a:spcAft>
                  <a:spcPts val="0"/>
                </a:spcAft>
                <a:buNone/>
              </a:pPr>
              <a:r>
                <a:rPr i="0" lang="en-US" sz="1300" u="none" cap="none" strike="noStrike">
                  <a:solidFill>
                    <a:srgbClr val="FFFFFF"/>
                  </a:solidFill>
                  <a:latin typeface="Assistant"/>
                  <a:ea typeface="Assistant"/>
                  <a:cs typeface="Assistant"/>
                  <a:sym typeface="Assistant"/>
                </a:rPr>
                <a:t>מטרות הותקפו בעזה בפעילות משולבת של כוחות האוויר והיבשה</a:t>
              </a:r>
              <a:endParaRPr sz="1300">
                <a:latin typeface="Assistant"/>
                <a:ea typeface="Assistant"/>
                <a:cs typeface="Assistant"/>
                <a:sym typeface="Assistant"/>
              </a:endParaRPr>
            </a:p>
          </p:txBody>
        </p:sp>
      </p:grpSp>
      <p:grpSp>
        <p:nvGrpSpPr>
          <p:cNvPr id="112" name="Google Shape;112;p13"/>
          <p:cNvGrpSpPr/>
          <p:nvPr/>
        </p:nvGrpSpPr>
        <p:grpSpPr>
          <a:xfrm>
            <a:off x="5748648" y="992703"/>
            <a:ext cx="1659723" cy="1392362"/>
            <a:chOff x="0" y="0"/>
            <a:chExt cx="594807" cy="498991"/>
          </a:xfrm>
        </p:grpSpPr>
        <p:sp>
          <p:nvSpPr>
            <p:cNvPr id="113" name="Google Shape;113;p13"/>
            <p:cNvSpPr/>
            <p:nvPr/>
          </p:nvSpPr>
          <p:spPr>
            <a:xfrm>
              <a:off x="0" y="0"/>
              <a:ext cx="594807" cy="498991"/>
            </a:xfrm>
            <a:custGeom>
              <a:rect b="b" l="l" r="r" t="t"/>
              <a:pathLst>
                <a:path extrusionOk="0" h="498991" w="594807">
                  <a:moveTo>
                    <a:pt x="23323" y="0"/>
                  </a:moveTo>
                  <a:lnTo>
                    <a:pt x="571484" y="0"/>
                  </a:lnTo>
                  <a:cubicBezTo>
                    <a:pt x="577670" y="0"/>
                    <a:pt x="583602" y="2457"/>
                    <a:pt x="587976" y="6831"/>
                  </a:cubicBezTo>
                  <a:cubicBezTo>
                    <a:pt x="592350" y="11205"/>
                    <a:pt x="594807" y="17137"/>
                    <a:pt x="594807" y="23323"/>
                  </a:cubicBezTo>
                  <a:lnTo>
                    <a:pt x="594807" y="475668"/>
                  </a:lnTo>
                  <a:cubicBezTo>
                    <a:pt x="594807" y="488549"/>
                    <a:pt x="584365" y="498991"/>
                    <a:pt x="571484" y="498991"/>
                  </a:cubicBezTo>
                  <a:lnTo>
                    <a:pt x="23323" y="498991"/>
                  </a:lnTo>
                  <a:cubicBezTo>
                    <a:pt x="10442" y="498991"/>
                    <a:pt x="0" y="488549"/>
                    <a:pt x="0" y="475668"/>
                  </a:cubicBezTo>
                  <a:lnTo>
                    <a:pt x="0" y="23323"/>
                  </a:lnTo>
                  <a:cubicBezTo>
                    <a:pt x="0" y="10442"/>
                    <a:pt x="10442" y="0"/>
                    <a:pt x="23323" y="0"/>
                  </a:cubicBezTo>
                  <a:close/>
                </a:path>
              </a:pathLst>
            </a:custGeom>
            <a:solidFill>
              <a:srgbClr val="FDFBF5">
                <a:alpha val="76862"/>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3"/>
            <p:cNvSpPr txBox="1"/>
            <p:nvPr/>
          </p:nvSpPr>
          <p:spPr>
            <a:xfrm>
              <a:off x="0" y="66675"/>
              <a:ext cx="594807" cy="432316"/>
            </a:xfrm>
            <a:prstGeom prst="rect">
              <a:avLst/>
            </a:prstGeom>
            <a:noFill/>
            <a:ln>
              <a:noFill/>
            </a:ln>
          </p:spPr>
          <p:txBody>
            <a:bodyPr anchorCtr="0" anchor="ctr" bIns="50800" lIns="50800" spcFirstLastPara="1" rIns="50800" wrap="square" tIns="50800">
              <a:noAutofit/>
            </a:bodyPr>
            <a:lstStyle/>
            <a:p>
              <a:pPr indent="0" lvl="0" marL="0" marR="0" rtl="0" algn="ctr">
                <a:lnSpc>
                  <a:spcPct val="91000"/>
                </a:lnSpc>
                <a:spcBef>
                  <a:spcPts val="0"/>
                </a:spcBef>
                <a:spcAft>
                  <a:spcPts val="0"/>
                </a:spcAft>
                <a:buNone/>
              </a:pPr>
              <a:r>
                <a:rPr b="1" i="0" lang="en-US" sz="2800" u="none" cap="none" strike="noStrike">
                  <a:solidFill>
                    <a:srgbClr val="066B57"/>
                  </a:solidFill>
                  <a:latin typeface="Assistant"/>
                  <a:ea typeface="Assistant"/>
                  <a:cs typeface="Assistant"/>
                  <a:sym typeface="Assistant"/>
                </a:rPr>
                <a:t>היום ה-30 ללחימה</a:t>
              </a:r>
              <a:endParaRPr b="1" sz="1000">
                <a:latin typeface="Assistant"/>
                <a:ea typeface="Assistant"/>
                <a:cs typeface="Assistant"/>
                <a:sym typeface="Assistant"/>
              </a:endParaRPr>
            </a:p>
          </p:txBody>
        </p:sp>
      </p:grpSp>
      <p:grpSp>
        <p:nvGrpSpPr>
          <p:cNvPr id="115" name="Google Shape;115;p13"/>
          <p:cNvGrpSpPr/>
          <p:nvPr/>
        </p:nvGrpSpPr>
        <p:grpSpPr>
          <a:xfrm>
            <a:off x="5748648" y="2479361"/>
            <a:ext cx="1671715" cy="866397"/>
            <a:chOff x="0" y="0"/>
            <a:chExt cx="599105" cy="310497"/>
          </a:xfrm>
        </p:grpSpPr>
        <p:sp>
          <p:nvSpPr>
            <p:cNvPr id="116" name="Google Shape;116;p13"/>
            <p:cNvSpPr/>
            <p:nvPr/>
          </p:nvSpPr>
          <p:spPr>
            <a:xfrm>
              <a:off x="0" y="0"/>
              <a:ext cx="599105" cy="310497"/>
            </a:xfrm>
            <a:custGeom>
              <a:rect b="b" l="l" r="r" t="t"/>
              <a:pathLst>
                <a:path extrusionOk="0" h="310497" w="599105">
                  <a:moveTo>
                    <a:pt x="23156" y="0"/>
                  </a:moveTo>
                  <a:lnTo>
                    <a:pt x="575949" y="0"/>
                  </a:lnTo>
                  <a:cubicBezTo>
                    <a:pt x="582090" y="0"/>
                    <a:pt x="587980" y="2440"/>
                    <a:pt x="592323" y="6782"/>
                  </a:cubicBezTo>
                  <a:cubicBezTo>
                    <a:pt x="596665" y="11125"/>
                    <a:pt x="599105" y="17014"/>
                    <a:pt x="599105" y="23156"/>
                  </a:cubicBezTo>
                  <a:lnTo>
                    <a:pt x="599105" y="287341"/>
                  </a:lnTo>
                  <a:cubicBezTo>
                    <a:pt x="599105" y="293483"/>
                    <a:pt x="596665" y="299372"/>
                    <a:pt x="592323" y="303715"/>
                  </a:cubicBezTo>
                  <a:cubicBezTo>
                    <a:pt x="587980" y="308057"/>
                    <a:pt x="582090" y="310497"/>
                    <a:pt x="575949" y="310497"/>
                  </a:cubicBezTo>
                  <a:lnTo>
                    <a:pt x="23156" y="310497"/>
                  </a:lnTo>
                  <a:cubicBezTo>
                    <a:pt x="10367" y="310497"/>
                    <a:pt x="0" y="300130"/>
                    <a:pt x="0" y="287341"/>
                  </a:cubicBezTo>
                  <a:lnTo>
                    <a:pt x="0" y="23156"/>
                  </a:lnTo>
                  <a:cubicBezTo>
                    <a:pt x="0" y="17014"/>
                    <a:pt x="2440" y="11125"/>
                    <a:pt x="6782" y="6782"/>
                  </a:cubicBezTo>
                  <a:cubicBezTo>
                    <a:pt x="11125" y="2440"/>
                    <a:pt x="17014" y="0"/>
                    <a:pt x="23156" y="0"/>
                  </a:cubicBezTo>
                  <a:close/>
                </a:path>
              </a:pathLst>
            </a:custGeom>
            <a:solidFill>
              <a:srgbClr val="7BA3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3"/>
            <p:cNvSpPr txBox="1"/>
            <p:nvPr/>
          </p:nvSpPr>
          <p:spPr>
            <a:xfrm>
              <a:off x="0" y="38100"/>
              <a:ext cx="599105" cy="272397"/>
            </a:xfrm>
            <a:prstGeom prst="rect">
              <a:avLst/>
            </a:prstGeom>
            <a:noFill/>
            <a:ln>
              <a:noFill/>
            </a:ln>
          </p:spPr>
          <p:txBody>
            <a:bodyPr anchorCtr="0" anchor="ctr" bIns="50800" lIns="50800" spcFirstLastPara="1" rIns="50800" wrap="square" tIns="50800">
              <a:noAutofit/>
            </a:bodyPr>
            <a:lstStyle/>
            <a:p>
              <a:pPr indent="0" lvl="0" marL="0" marR="0" rtl="1" algn="ctr">
                <a:lnSpc>
                  <a:spcPct val="91000"/>
                </a:lnSpc>
                <a:spcBef>
                  <a:spcPts val="0"/>
                </a:spcBef>
                <a:spcAft>
                  <a:spcPts val="0"/>
                </a:spcAft>
                <a:buNone/>
              </a:pPr>
              <a:r>
                <a:rPr b="1" i="0" lang="en-US" sz="1600" u="none" cap="none" strike="noStrike">
                  <a:solidFill>
                    <a:srgbClr val="FFFFFF"/>
                  </a:solidFill>
                  <a:latin typeface="Assistant"/>
                  <a:ea typeface="Assistant"/>
                  <a:cs typeface="Assistant"/>
                  <a:sym typeface="Assistant"/>
                </a:rPr>
                <a:t>5 בנובמבר 2023</a:t>
              </a:r>
              <a:endParaRPr b="1" sz="1000">
                <a:latin typeface="Assistant"/>
                <a:ea typeface="Assistant"/>
                <a:cs typeface="Assistant"/>
                <a:sym typeface="Assistant"/>
              </a:endParaRPr>
            </a:p>
            <a:p>
              <a:pPr indent="0" lvl="0" marL="0" marR="0" rtl="1" algn="ctr">
                <a:lnSpc>
                  <a:spcPct val="91000"/>
                </a:lnSpc>
                <a:spcBef>
                  <a:spcPts val="0"/>
                </a:spcBef>
                <a:spcAft>
                  <a:spcPts val="0"/>
                </a:spcAft>
                <a:buNone/>
              </a:pPr>
              <a:r>
                <a:rPr b="1" i="0" lang="en-US" u="none" cap="none" strike="noStrike">
                  <a:solidFill>
                    <a:srgbClr val="FFFFFF"/>
                  </a:solidFill>
                  <a:latin typeface="Assistant"/>
                  <a:ea typeface="Assistant"/>
                  <a:cs typeface="Assistant"/>
                  <a:sym typeface="Assistant"/>
                </a:rPr>
                <a:t>כ״א בחשוון התש</a:t>
              </a:r>
              <a:r>
                <a:rPr b="1" lang="en-US">
                  <a:solidFill>
                    <a:srgbClr val="FFFFFF"/>
                  </a:solidFill>
                  <a:latin typeface="Assistant"/>
                  <a:ea typeface="Assistant"/>
                  <a:cs typeface="Assistant"/>
                  <a:sym typeface="Assistant"/>
                </a:rPr>
                <a:t>פ</a:t>
              </a:r>
              <a:r>
                <a:rPr b="1" i="0" lang="en-US" u="none" cap="none" strike="noStrike">
                  <a:solidFill>
                    <a:srgbClr val="FFFFFF"/>
                  </a:solidFill>
                  <a:latin typeface="Assistant"/>
                  <a:ea typeface="Assistant"/>
                  <a:cs typeface="Assistant"/>
                  <a:sym typeface="Assistant"/>
                </a:rPr>
                <a:t>״ד</a:t>
              </a:r>
              <a:endParaRPr b="1" sz="1000">
                <a:latin typeface="Assistant"/>
                <a:ea typeface="Assistant"/>
                <a:cs typeface="Assistant"/>
                <a:sym typeface="Assistant"/>
              </a:endParaRPr>
            </a:p>
          </p:txBody>
        </p:sp>
      </p:grpSp>
      <p:sp>
        <p:nvSpPr>
          <p:cNvPr id="118" name="Google Shape;118;p13"/>
          <p:cNvSpPr txBox="1"/>
          <p:nvPr/>
        </p:nvSpPr>
        <p:spPr>
          <a:xfrm>
            <a:off x="145725" y="1100913"/>
            <a:ext cx="5337600" cy="9042900"/>
          </a:xfrm>
          <a:prstGeom prst="rect">
            <a:avLst/>
          </a:prstGeom>
          <a:noFill/>
          <a:ln>
            <a:noFill/>
          </a:ln>
        </p:spPr>
        <p:txBody>
          <a:bodyPr anchorCtr="0" anchor="t" bIns="91425" lIns="91425" spcFirstLastPara="1" rIns="91425" wrap="square" tIns="91425">
            <a:spAutoFit/>
          </a:bodyPr>
          <a:lstStyle/>
          <a:p>
            <a:pPr indent="0" lvl="0" marL="0" rtl="1" algn="ctr">
              <a:lnSpc>
                <a:spcPct val="115000"/>
              </a:lnSpc>
              <a:spcBef>
                <a:spcPts val="0"/>
              </a:spcBef>
              <a:spcAft>
                <a:spcPts val="0"/>
              </a:spcAft>
              <a:buNone/>
            </a:pPr>
            <a:r>
              <a:rPr b="1" lang="en-US" sz="1600">
                <a:solidFill>
                  <a:schemeClr val="dk1"/>
                </a:solidFill>
                <a:latin typeface="Assistant"/>
                <a:ea typeface="Assistant"/>
                <a:cs typeface="Assistant"/>
                <a:sym typeface="Assistant"/>
              </a:rPr>
              <a:t>העדכון היומי</a:t>
            </a:r>
            <a:endParaRPr b="1" sz="1600">
              <a:solidFill>
                <a:schemeClr val="dk1"/>
              </a:solidFill>
              <a:latin typeface="Assistant"/>
              <a:ea typeface="Assistant"/>
              <a:cs typeface="Assistant"/>
              <a:sym typeface="Assistant"/>
            </a:endParaRPr>
          </a:p>
          <a:p>
            <a:pPr indent="0" lvl="0" marL="0" rtl="1" algn="just">
              <a:lnSpc>
                <a:spcPct val="115000"/>
              </a:lnSpc>
              <a:spcBef>
                <a:spcPts val="0"/>
              </a:spcBef>
              <a:spcAft>
                <a:spcPts val="0"/>
              </a:spcAft>
              <a:buNone/>
            </a:pPr>
            <a:r>
              <a:rPr b="1" lang="en-US" sz="1500">
                <a:solidFill>
                  <a:schemeClr val="dk1"/>
                </a:solidFill>
                <a:latin typeface="Assistant"/>
                <a:ea typeface="Assistant"/>
                <a:cs typeface="Assistant"/>
                <a:sym typeface="Assistant"/>
              </a:rPr>
              <a:t>בגזרת הדרום:</a:t>
            </a:r>
            <a:endParaRPr sz="1500">
              <a:solidFill>
                <a:schemeClr val="dk1"/>
              </a:solidFill>
              <a:latin typeface="Assistant"/>
              <a:ea typeface="Assistant"/>
              <a:cs typeface="Assistant"/>
              <a:sym typeface="Assistant"/>
            </a:endParaRPr>
          </a:p>
          <a:p>
            <a:pPr indent="-304800" lvl="0" marL="457200" rtl="1" algn="just">
              <a:lnSpc>
                <a:spcPct val="115000"/>
              </a:lnSpc>
              <a:spcBef>
                <a:spcPts val="0"/>
              </a:spcBef>
              <a:spcAft>
                <a:spcPts val="0"/>
              </a:spcAft>
              <a:buClr>
                <a:schemeClr val="dk1"/>
              </a:buClr>
              <a:buSzPts val="1200"/>
              <a:buFont typeface="Assistant"/>
              <a:buChar char="●"/>
            </a:pPr>
            <a:r>
              <a:rPr lang="en-US" sz="1200">
                <a:solidFill>
                  <a:schemeClr val="dk1"/>
                </a:solidFill>
                <a:latin typeface="Assistant"/>
                <a:ea typeface="Assistant"/>
                <a:cs typeface="Assistant"/>
                <a:sym typeface="Assistant"/>
              </a:rPr>
              <a:t>צה"ל ממשיך לחשוף את הניצול השיטתי שחמאס מבצע במתקנים רפואיים ואוכלוסיה אזרחית. בין היתר, נחשפו בורות ירי בגני שעשועים ומשגרים בסמוך לבריכות ילדים.</a:t>
            </a:r>
            <a:endParaRPr sz="1200">
              <a:solidFill>
                <a:schemeClr val="dk1"/>
              </a:solidFill>
              <a:latin typeface="Assistant"/>
              <a:ea typeface="Assistant"/>
              <a:cs typeface="Assistant"/>
              <a:sym typeface="Assistant"/>
            </a:endParaRPr>
          </a:p>
          <a:p>
            <a:pPr indent="-304800" lvl="0" marL="457200" rtl="1" algn="just">
              <a:lnSpc>
                <a:spcPct val="115000"/>
              </a:lnSpc>
              <a:spcBef>
                <a:spcPts val="0"/>
              </a:spcBef>
              <a:spcAft>
                <a:spcPts val="0"/>
              </a:spcAft>
              <a:buClr>
                <a:schemeClr val="dk1"/>
              </a:buClr>
              <a:buSzPts val="1200"/>
              <a:buFont typeface="Assistant"/>
              <a:buChar char="●"/>
            </a:pPr>
            <a:r>
              <a:rPr lang="en-US" sz="1200">
                <a:solidFill>
                  <a:schemeClr val="dk1"/>
                </a:solidFill>
                <a:latin typeface="Assistant"/>
                <a:ea typeface="Assistant"/>
                <a:cs typeface="Assistant"/>
                <a:sym typeface="Assistant"/>
              </a:rPr>
              <a:t>הלילה, תקף חיל האוויר מתחם צבאי של חמאס הכולל מפקדות צבאיות, עמדות תצפית ותשתיות טרור. במקביל, כוחות קרקע בהכוונת שב"כ ואמ"ן, איתרו פיר מנהרה, חומרי מודיעין ואמל"ח. כחלק מהלחימה לוחמי נח"ל, הנדסה ושריון ניהלו קרב תוך חתירה למגע אל מול המחבלים וחיסלו אותם.</a:t>
            </a:r>
            <a:endParaRPr sz="1200">
              <a:solidFill>
                <a:schemeClr val="dk1"/>
              </a:solidFill>
              <a:latin typeface="Assistant"/>
              <a:ea typeface="Assistant"/>
              <a:cs typeface="Assistant"/>
              <a:sym typeface="Assistant"/>
            </a:endParaRPr>
          </a:p>
          <a:p>
            <a:pPr indent="-304800" lvl="0" marL="457200" rtl="1" algn="just">
              <a:lnSpc>
                <a:spcPct val="115000"/>
              </a:lnSpc>
              <a:spcBef>
                <a:spcPts val="0"/>
              </a:spcBef>
              <a:spcAft>
                <a:spcPts val="0"/>
              </a:spcAft>
              <a:buClr>
                <a:schemeClr val="dk1"/>
              </a:buClr>
              <a:buSzPts val="1200"/>
              <a:buFont typeface="Assistant"/>
              <a:buChar char="●"/>
            </a:pPr>
            <a:r>
              <a:rPr lang="en-US" sz="1200">
                <a:solidFill>
                  <a:schemeClr val="dk1"/>
                </a:solidFill>
                <a:latin typeface="Assistant"/>
                <a:ea typeface="Assistant"/>
                <a:cs typeface="Assistant"/>
                <a:sym typeface="Assistant"/>
              </a:rPr>
              <a:t>אמש, בין השעות 13:00-16:00 נפתח ציר צאלח אלדין על מנת לאפשר לתושבים בלתי מעורבים לנוע לעבר דרום הרצועה. מחבלי חמאס ניצלו את נסיונות צה"ל למנוע פגיעה בחפים מפשע, ותקפו את כוחותינו באמצעות טילי נ"ט ומרגמות.</a:t>
            </a:r>
            <a:endParaRPr sz="1200">
              <a:solidFill>
                <a:schemeClr val="dk1"/>
              </a:solidFill>
              <a:latin typeface="Assistant"/>
              <a:ea typeface="Assistant"/>
              <a:cs typeface="Assistant"/>
              <a:sym typeface="Assistant"/>
            </a:endParaRPr>
          </a:p>
          <a:p>
            <a:pPr indent="0" lvl="0" marL="0" marR="0" rtl="1" algn="just">
              <a:lnSpc>
                <a:spcPct val="115000"/>
              </a:lnSpc>
              <a:spcBef>
                <a:spcPts val="0"/>
              </a:spcBef>
              <a:spcAft>
                <a:spcPts val="0"/>
              </a:spcAft>
              <a:buNone/>
            </a:pPr>
            <a:r>
              <a:t/>
            </a:r>
            <a:endParaRPr b="1" sz="1500">
              <a:solidFill>
                <a:schemeClr val="dk1"/>
              </a:solidFill>
              <a:latin typeface="Assistant"/>
              <a:ea typeface="Assistant"/>
              <a:cs typeface="Assistant"/>
              <a:sym typeface="Assistant"/>
            </a:endParaRPr>
          </a:p>
          <a:p>
            <a:pPr indent="0" lvl="0" marL="0" marR="0" rtl="1" algn="just">
              <a:lnSpc>
                <a:spcPct val="115000"/>
              </a:lnSpc>
              <a:spcBef>
                <a:spcPts val="0"/>
              </a:spcBef>
              <a:spcAft>
                <a:spcPts val="0"/>
              </a:spcAft>
              <a:buNone/>
            </a:pPr>
            <a:r>
              <a:rPr b="1" lang="en-US" sz="1500">
                <a:solidFill>
                  <a:schemeClr val="dk1"/>
                </a:solidFill>
                <a:latin typeface="Assistant"/>
                <a:ea typeface="Assistant"/>
                <a:cs typeface="Assistant"/>
                <a:sym typeface="Assistant"/>
              </a:rPr>
              <a:t>בגזרת הצפון:</a:t>
            </a:r>
            <a:endParaRPr b="1" sz="1200">
              <a:solidFill>
                <a:schemeClr val="dk1"/>
              </a:solidFill>
              <a:latin typeface="Assistant"/>
              <a:ea typeface="Assistant"/>
              <a:cs typeface="Assistant"/>
              <a:sym typeface="Assistant"/>
            </a:endParaRPr>
          </a:p>
          <a:p>
            <a:pPr indent="-304800" lvl="0" marL="457200" rtl="1" algn="r">
              <a:lnSpc>
                <a:spcPct val="115000"/>
              </a:lnSpc>
              <a:spcBef>
                <a:spcPts val="0"/>
              </a:spcBef>
              <a:spcAft>
                <a:spcPts val="0"/>
              </a:spcAft>
              <a:buClr>
                <a:schemeClr val="dk1"/>
              </a:buClr>
              <a:buSzPts val="1200"/>
              <a:buFont typeface="Assistant"/>
              <a:buChar char="●"/>
            </a:pPr>
            <a:r>
              <a:rPr lang="en-US" sz="1200">
                <a:solidFill>
                  <a:schemeClr val="dk1"/>
                </a:solidFill>
                <a:latin typeface="Assistant"/>
                <a:ea typeface="Assistant"/>
                <a:cs typeface="Assistant"/>
                <a:sym typeface="Assistant"/>
              </a:rPr>
              <a:t>לאחר שזוהו שיגורים לעבר שטח ישראל, מטוסי קרב תקפו תשתיות צבאיות של חיזבאללה בלבנון.</a:t>
            </a:r>
            <a:endParaRPr sz="1200">
              <a:solidFill>
                <a:schemeClr val="dk1"/>
              </a:solidFill>
              <a:latin typeface="Assistant"/>
              <a:ea typeface="Assistant"/>
              <a:cs typeface="Assistant"/>
              <a:sym typeface="Assistant"/>
            </a:endParaRPr>
          </a:p>
          <a:p>
            <a:pPr indent="-304800" lvl="0" marL="457200" rtl="1" algn="r">
              <a:lnSpc>
                <a:spcPct val="115000"/>
              </a:lnSpc>
              <a:spcBef>
                <a:spcPts val="0"/>
              </a:spcBef>
              <a:spcAft>
                <a:spcPts val="0"/>
              </a:spcAft>
              <a:buClr>
                <a:schemeClr val="dk1"/>
              </a:buClr>
              <a:buSzPts val="1200"/>
              <a:buFont typeface="Assistant"/>
              <a:buChar char="●"/>
            </a:pPr>
            <a:r>
              <a:rPr lang="en-US" sz="1200">
                <a:solidFill>
                  <a:schemeClr val="dk1"/>
                </a:solidFill>
                <a:latin typeface="Assistant"/>
                <a:ea typeface="Assistant"/>
                <a:cs typeface="Assistant"/>
                <a:sym typeface="Assistant"/>
              </a:rPr>
              <a:t>כלי טיס שהתקרב מעומק לבנון לעבר שטח ישראל יורט בהצלחה על ידי מערך ההגנה האווירית.</a:t>
            </a:r>
            <a:endParaRPr sz="1200">
              <a:solidFill>
                <a:schemeClr val="dk1"/>
              </a:solidFill>
              <a:latin typeface="Assistant"/>
              <a:ea typeface="Assistant"/>
              <a:cs typeface="Assistant"/>
              <a:sym typeface="Assistant"/>
            </a:endParaRPr>
          </a:p>
          <a:p>
            <a:pPr indent="0" lvl="0" marL="457200" rtl="1" algn="r">
              <a:lnSpc>
                <a:spcPct val="115000"/>
              </a:lnSpc>
              <a:spcBef>
                <a:spcPts val="0"/>
              </a:spcBef>
              <a:spcAft>
                <a:spcPts val="0"/>
              </a:spcAft>
              <a:buNone/>
            </a:pPr>
            <a:r>
              <a:t/>
            </a:r>
            <a:endParaRPr sz="1200">
              <a:solidFill>
                <a:schemeClr val="dk1"/>
              </a:solidFill>
              <a:latin typeface="Assistant"/>
              <a:ea typeface="Assistant"/>
              <a:cs typeface="Assistant"/>
              <a:sym typeface="Assistant"/>
            </a:endParaRPr>
          </a:p>
          <a:p>
            <a:pPr indent="0" lvl="0" marL="0" rtl="1" algn="r">
              <a:lnSpc>
                <a:spcPct val="115000"/>
              </a:lnSpc>
              <a:spcBef>
                <a:spcPts val="0"/>
              </a:spcBef>
              <a:spcAft>
                <a:spcPts val="0"/>
              </a:spcAft>
              <a:buNone/>
            </a:pPr>
            <a:r>
              <a:rPr b="1" lang="en-US" sz="1500">
                <a:solidFill>
                  <a:schemeClr val="dk1"/>
                </a:solidFill>
                <a:latin typeface="Assistant"/>
                <a:ea typeface="Assistant"/>
                <a:cs typeface="Assistant"/>
                <a:sym typeface="Assistant"/>
              </a:rPr>
              <a:t>בגזרת יהודה ושומרון:</a:t>
            </a:r>
            <a:endParaRPr b="1" sz="1200">
              <a:solidFill>
                <a:schemeClr val="dk1"/>
              </a:solidFill>
              <a:latin typeface="Assistant"/>
              <a:ea typeface="Assistant"/>
              <a:cs typeface="Assistant"/>
              <a:sym typeface="Assistant"/>
            </a:endParaRPr>
          </a:p>
          <a:p>
            <a:pPr indent="-304800" lvl="0" marL="457200" rtl="1" algn="r">
              <a:lnSpc>
                <a:spcPct val="115000"/>
              </a:lnSpc>
              <a:spcBef>
                <a:spcPts val="0"/>
              </a:spcBef>
              <a:spcAft>
                <a:spcPts val="0"/>
              </a:spcAft>
              <a:buClr>
                <a:schemeClr val="dk1"/>
              </a:buClr>
              <a:buSzPts val="1200"/>
              <a:buFont typeface="Assistant"/>
              <a:buChar char="●"/>
            </a:pPr>
            <a:r>
              <a:rPr lang="en-US" sz="1200">
                <a:solidFill>
                  <a:schemeClr val="dk1"/>
                </a:solidFill>
                <a:latin typeface="Assistant"/>
                <a:ea typeface="Assistant"/>
                <a:cs typeface="Assistant"/>
                <a:sym typeface="Assistant"/>
              </a:rPr>
              <a:t>מפקד פיקוד המרכז חתם על צו הריסה לבית המחבל שביצע את פיגוע הירי בנחלת בנימין בתל אביב שהתרחש באוגוסט 2023..</a:t>
            </a:r>
            <a:endParaRPr sz="1200">
              <a:solidFill>
                <a:schemeClr val="dk1"/>
              </a:solidFill>
              <a:latin typeface="Assistant"/>
              <a:ea typeface="Assistant"/>
              <a:cs typeface="Assistant"/>
              <a:sym typeface="Assistant"/>
            </a:endParaRPr>
          </a:p>
          <a:p>
            <a:pPr indent="-304800" lvl="0" marL="457200" rtl="1" algn="r">
              <a:lnSpc>
                <a:spcPct val="115000"/>
              </a:lnSpc>
              <a:spcBef>
                <a:spcPts val="0"/>
              </a:spcBef>
              <a:spcAft>
                <a:spcPts val="0"/>
              </a:spcAft>
              <a:buClr>
                <a:schemeClr val="dk1"/>
              </a:buClr>
              <a:buSzPts val="1200"/>
              <a:buFont typeface="Assistant"/>
              <a:buChar char="●"/>
            </a:pPr>
            <a:r>
              <a:rPr lang="en-US" sz="1200">
                <a:solidFill>
                  <a:schemeClr val="dk1"/>
                </a:solidFill>
                <a:latin typeface="Assistant"/>
                <a:ea typeface="Assistant"/>
                <a:cs typeface="Assistant"/>
                <a:sym typeface="Assistant"/>
              </a:rPr>
              <a:t>בפעילות הלילה עצרו כוחותינו 36 מבוקשים פלסטינים באיו"ש. </a:t>
            </a:r>
            <a:endParaRPr b="1" sz="1500">
              <a:solidFill>
                <a:schemeClr val="dk1"/>
              </a:solidFill>
              <a:latin typeface="Assistant"/>
              <a:ea typeface="Assistant"/>
              <a:cs typeface="Assistant"/>
              <a:sym typeface="Assistant"/>
            </a:endParaRPr>
          </a:p>
          <a:p>
            <a:pPr indent="0" lvl="0" marL="0" rtl="1" algn="r">
              <a:lnSpc>
                <a:spcPct val="115000"/>
              </a:lnSpc>
              <a:spcBef>
                <a:spcPts val="0"/>
              </a:spcBef>
              <a:spcAft>
                <a:spcPts val="0"/>
              </a:spcAft>
              <a:buNone/>
            </a:pPr>
            <a:br>
              <a:rPr b="1" lang="en-US" sz="1500">
                <a:solidFill>
                  <a:schemeClr val="dk1"/>
                </a:solidFill>
                <a:latin typeface="Assistant"/>
                <a:ea typeface="Assistant"/>
                <a:cs typeface="Assistant"/>
                <a:sym typeface="Assistant"/>
              </a:rPr>
            </a:br>
            <a:r>
              <a:rPr b="1" lang="en-US" sz="1500">
                <a:solidFill>
                  <a:schemeClr val="dk1"/>
                </a:solidFill>
                <a:latin typeface="Assistant"/>
                <a:ea typeface="Assistant"/>
                <a:cs typeface="Assistant"/>
                <a:sym typeface="Assistant"/>
              </a:rPr>
              <a:t>סיכום המלחמה עד כה:</a:t>
            </a:r>
            <a:endParaRPr b="1" sz="1200" u="sng">
              <a:solidFill>
                <a:schemeClr val="dk1"/>
              </a:solidFill>
              <a:latin typeface="Assistant"/>
              <a:ea typeface="Assistant"/>
              <a:cs typeface="Assistant"/>
              <a:sym typeface="Assistant"/>
            </a:endParaRPr>
          </a:p>
          <a:p>
            <a:pPr indent="0" lvl="0" marL="0" rtl="1" algn="just">
              <a:lnSpc>
                <a:spcPct val="115000"/>
              </a:lnSpc>
              <a:spcBef>
                <a:spcPts val="0"/>
              </a:spcBef>
              <a:spcAft>
                <a:spcPts val="0"/>
              </a:spcAft>
              <a:buNone/>
            </a:pPr>
            <a:r>
              <a:rPr b="1" lang="en-US" sz="1200">
                <a:solidFill>
                  <a:schemeClr val="dk1"/>
                </a:solidFill>
                <a:latin typeface="Assistant"/>
                <a:ea typeface="Assistant"/>
                <a:cs typeface="Assistant"/>
                <a:sym typeface="Assistant"/>
              </a:rPr>
              <a:t>בגזרת הדרום:</a:t>
            </a:r>
            <a:endParaRPr b="1" sz="1200">
              <a:solidFill>
                <a:schemeClr val="dk1"/>
              </a:solidFill>
              <a:latin typeface="Assistant"/>
              <a:ea typeface="Assistant"/>
              <a:cs typeface="Assistant"/>
              <a:sym typeface="Assistant"/>
            </a:endParaRPr>
          </a:p>
          <a:p>
            <a:pPr indent="-304800" lvl="0" marL="269999" rtl="1" algn="just">
              <a:lnSpc>
                <a:spcPct val="115000"/>
              </a:lnSpc>
              <a:spcBef>
                <a:spcPts val="0"/>
              </a:spcBef>
              <a:spcAft>
                <a:spcPts val="0"/>
              </a:spcAft>
              <a:buClr>
                <a:schemeClr val="dk1"/>
              </a:buClr>
              <a:buSzPts val="1200"/>
              <a:buFont typeface="Assistant"/>
              <a:buChar char="●"/>
            </a:pPr>
            <a:r>
              <a:rPr lang="en-US" sz="1200">
                <a:solidFill>
                  <a:schemeClr val="dk1"/>
                </a:solidFill>
                <a:latin typeface="Assistant"/>
                <a:ea typeface="Assistant"/>
                <a:cs typeface="Assistant"/>
                <a:sym typeface="Assistant"/>
              </a:rPr>
              <a:t>כוחות צה"ל </a:t>
            </a:r>
            <a:r>
              <a:rPr b="1" lang="en-US" sz="1200">
                <a:solidFill>
                  <a:schemeClr val="dk1"/>
                </a:solidFill>
                <a:latin typeface="Assistant"/>
                <a:ea typeface="Assistant"/>
                <a:cs typeface="Assistant"/>
                <a:sym typeface="Assistant"/>
              </a:rPr>
              <a:t>פועלים בצפון רצועת עזה</a:t>
            </a:r>
            <a:r>
              <a:rPr lang="en-US" sz="1200">
                <a:solidFill>
                  <a:schemeClr val="dk1"/>
                </a:solidFill>
                <a:latin typeface="Assistant"/>
                <a:ea typeface="Assistant"/>
                <a:cs typeface="Assistant"/>
                <a:sym typeface="Assistant"/>
              </a:rPr>
              <a:t> והרחיבו את הפעילות הקרקעית באופן משמעותי במהלך השבוע הקודם. בפעולות אלו לוקחים חלק כוחות חי"ר, שריון, הנדסה ותותחנים הפועלים בשיתוף אמ"ן והשב"כ ומלווים בידי חיל האוויר וחיל הים. </a:t>
            </a:r>
            <a:r>
              <a:rPr b="1" lang="en-US" sz="1200">
                <a:solidFill>
                  <a:schemeClr val="dk1"/>
                </a:solidFill>
                <a:latin typeface="Assistant"/>
                <a:ea typeface="Assistant"/>
                <a:cs typeface="Assistant"/>
                <a:sym typeface="Assistant"/>
              </a:rPr>
              <a:t>הרחבת הפעולה</a:t>
            </a:r>
            <a:r>
              <a:rPr lang="en-US" sz="1200">
                <a:solidFill>
                  <a:schemeClr val="dk1"/>
                </a:solidFill>
                <a:latin typeface="Assistant"/>
                <a:ea typeface="Assistant"/>
                <a:cs typeface="Assistant"/>
                <a:sym typeface="Assistant"/>
              </a:rPr>
              <a:t> משרתת את כלל מטרות המלחמה, צה"ל מקיים הערכת מצב מתמשכת, מתקדם בהדרגה וממשיך בתקיפות מאסיביות של מחבלי חמאס.</a:t>
            </a:r>
            <a:endParaRPr sz="1200">
              <a:solidFill>
                <a:schemeClr val="dk1"/>
              </a:solidFill>
              <a:latin typeface="Assistant"/>
              <a:ea typeface="Assistant"/>
              <a:cs typeface="Assistant"/>
              <a:sym typeface="Assistant"/>
            </a:endParaRPr>
          </a:p>
          <a:p>
            <a:pPr indent="-304800" lvl="0" marL="269999" rtl="1" algn="just">
              <a:lnSpc>
                <a:spcPct val="115000"/>
              </a:lnSpc>
              <a:spcBef>
                <a:spcPts val="0"/>
              </a:spcBef>
              <a:spcAft>
                <a:spcPts val="0"/>
              </a:spcAft>
              <a:buClr>
                <a:schemeClr val="dk1"/>
              </a:buClr>
              <a:buSzPts val="1200"/>
              <a:buFont typeface="Assistant"/>
              <a:buChar char="●"/>
            </a:pPr>
            <a:r>
              <a:rPr lang="en-US" sz="1200">
                <a:solidFill>
                  <a:schemeClr val="dk1"/>
                </a:solidFill>
                <a:latin typeface="Assistant"/>
                <a:ea typeface="Assistant"/>
                <a:cs typeface="Assistant"/>
                <a:sym typeface="Assistant"/>
              </a:rPr>
              <a:t>צה"ל קורא לתושבי העיר עזה </a:t>
            </a:r>
            <a:r>
              <a:rPr b="1" lang="en-US" sz="1200">
                <a:solidFill>
                  <a:schemeClr val="dk1"/>
                </a:solidFill>
                <a:latin typeface="Assistant"/>
                <a:ea typeface="Assistant"/>
                <a:cs typeface="Assistant"/>
                <a:sym typeface="Assistant"/>
              </a:rPr>
              <a:t>לנוע לדרום הרצועה</a:t>
            </a:r>
            <a:r>
              <a:rPr lang="en-US" sz="1200">
                <a:solidFill>
                  <a:schemeClr val="dk1"/>
                </a:solidFill>
                <a:latin typeface="Assistant"/>
                <a:ea typeface="Assistant"/>
                <a:cs typeface="Assistant"/>
                <a:sym typeface="Assistant"/>
              </a:rPr>
              <a:t> בכדי למנוע פגיעה אפשרית בהם.</a:t>
            </a:r>
            <a:endParaRPr b="1" sz="1200">
              <a:solidFill>
                <a:schemeClr val="dk1"/>
              </a:solidFill>
              <a:latin typeface="Assistant"/>
              <a:ea typeface="Assistant"/>
              <a:cs typeface="Assistant"/>
              <a:sym typeface="Assistant"/>
            </a:endParaRPr>
          </a:p>
          <a:p>
            <a:pPr indent="0" lvl="0" marL="0" rtl="1" algn="just">
              <a:lnSpc>
                <a:spcPct val="115000"/>
              </a:lnSpc>
              <a:spcBef>
                <a:spcPts val="0"/>
              </a:spcBef>
              <a:spcAft>
                <a:spcPts val="0"/>
              </a:spcAft>
              <a:buNone/>
            </a:pPr>
            <a:r>
              <a:t/>
            </a:r>
            <a:endParaRPr b="1" sz="1200">
              <a:solidFill>
                <a:schemeClr val="dk1"/>
              </a:solidFill>
              <a:highlight>
                <a:srgbClr val="00FF00"/>
              </a:highlight>
              <a:latin typeface="Assistant"/>
              <a:ea typeface="Assistant"/>
              <a:cs typeface="Assistant"/>
              <a:sym typeface="Assistant"/>
            </a:endParaRPr>
          </a:p>
          <a:p>
            <a:pPr indent="0" lvl="0" marL="0" rtl="1" algn="just">
              <a:lnSpc>
                <a:spcPct val="115000"/>
              </a:lnSpc>
              <a:spcBef>
                <a:spcPts val="0"/>
              </a:spcBef>
              <a:spcAft>
                <a:spcPts val="0"/>
              </a:spcAft>
              <a:buNone/>
            </a:pPr>
            <a:r>
              <a:rPr b="1" lang="en-US" sz="1200">
                <a:solidFill>
                  <a:schemeClr val="dk1"/>
                </a:solidFill>
                <a:latin typeface="Assistant"/>
                <a:ea typeface="Assistant"/>
                <a:cs typeface="Assistant"/>
                <a:sym typeface="Assistant"/>
              </a:rPr>
              <a:t>בגזרת הצפון:</a:t>
            </a:r>
            <a:endParaRPr sz="1200">
              <a:solidFill>
                <a:schemeClr val="dk1"/>
              </a:solidFill>
              <a:latin typeface="Assistant"/>
              <a:ea typeface="Assistant"/>
              <a:cs typeface="Assistant"/>
              <a:sym typeface="Assistant"/>
            </a:endParaRPr>
          </a:p>
          <a:p>
            <a:pPr indent="-304800" lvl="0" marL="269999" rtl="1" algn="just">
              <a:lnSpc>
                <a:spcPct val="115000"/>
              </a:lnSpc>
              <a:spcBef>
                <a:spcPts val="0"/>
              </a:spcBef>
              <a:spcAft>
                <a:spcPts val="0"/>
              </a:spcAft>
              <a:buClr>
                <a:schemeClr val="dk1"/>
              </a:buClr>
              <a:buSzPts val="1200"/>
              <a:buFont typeface="Assistant"/>
              <a:buChar char="●"/>
            </a:pPr>
            <a:r>
              <a:rPr lang="en-US" sz="1200">
                <a:solidFill>
                  <a:schemeClr val="dk1"/>
                </a:solidFill>
                <a:latin typeface="Assistant"/>
                <a:ea typeface="Assistant"/>
                <a:cs typeface="Assistant"/>
                <a:sym typeface="Assistant"/>
              </a:rPr>
              <a:t>צה"ל מסכל ניסיונות חדירה של חוליות מחבלים, ו</a:t>
            </a:r>
            <a:r>
              <a:rPr b="1" lang="en-US" sz="1200">
                <a:solidFill>
                  <a:schemeClr val="dk1"/>
                </a:solidFill>
                <a:latin typeface="Assistant"/>
                <a:ea typeface="Assistant"/>
                <a:cs typeface="Assistant"/>
                <a:sym typeface="Assistant"/>
              </a:rPr>
              <a:t>תוקף תשתיות טרור ומקורות ירי של חיזבאללה בלבנון. </a:t>
            </a:r>
            <a:endParaRPr b="1" sz="1200">
              <a:solidFill>
                <a:schemeClr val="dk1"/>
              </a:solidFill>
              <a:latin typeface="Assistant"/>
              <a:ea typeface="Assistant"/>
              <a:cs typeface="Assistant"/>
              <a:sym typeface="Assistant"/>
            </a:endParaRPr>
          </a:p>
          <a:p>
            <a:pPr indent="-304800" lvl="0" marL="269999" rtl="1" algn="just">
              <a:lnSpc>
                <a:spcPct val="115000"/>
              </a:lnSpc>
              <a:spcBef>
                <a:spcPts val="0"/>
              </a:spcBef>
              <a:spcAft>
                <a:spcPts val="0"/>
              </a:spcAft>
              <a:buClr>
                <a:schemeClr val="dk1"/>
              </a:buClr>
              <a:buSzPts val="1200"/>
              <a:buFont typeface="Assistant"/>
              <a:buChar char="●"/>
            </a:pPr>
            <a:r>
              <a:rPr lang="en-US" sz="1200">
                <a:solidFill>
                  <a:schemeClr val="dk1"/>
                </a:solidFill>
                <a:latin typeface="Assistant"/>
                <a:ea typeface="Assistant"/>
                <a:cs typeface="Assistant"/>
                <a:sym typeface="Assistant"/>
              </a:rPr>
              <a:t>פונו</a:t>
            </a:r>
            <a:r>
              <a:rPr b="1" lang="en-US" sz="1200">
                <a:solidFill>
                  <a:schemeClr val="dk1"/>
                </a:solidFill>
                <a:latin typeface="Assistant"/>
                <a:ea typeface="Assistant"/>
                <a:cs typeface="Assistant"/>
                <a:sym typeface="Assistant"/>
              </a:rPr>
              <a:t> יישובים במרחב 2 ק״מ מגבול הצפון</a:t>
            </a:r>
            <a:r>
              <a:rPr lang="en-US" sz="1200">
                <a:solidFill>
                  <a:schemeClr val="dk1"/>
                </a:solidFill>
                <a:latin typeface="Assistant"/>
                <a:ea typeface="Assistant"/>
                <a:cs typeface="Assistant"/>
                <a:sym typeface="Assistant"/>
              </a:rPr>
              <a:t>.</a:t>
            </a:r>
            <a:endParaRPr sz="1200">
              <a:solidFill>
                <a:schemeClr val="dk1"/>
              </a:solidFill>
              <a:highlight>
                <a:srgbClr val="00FF00"/>
              </a:highlight>
              <a:latin typeface="Assistant"/>
              <a:ea typeface="Assistant"/>
              <a:cs typeface="Assistant"/>
              <a:sym typeface="Assistant"/>
            </a:endParaRPr>
          </a:p>
          <a:p>
            <a:pPr indent="0" lvl="0" marL="0" rtl="1" algn="just">
              <a:lnSpc>
                <a:spcPct val="115000"/>
              </a:lnSpc>
              <a:spcBef>
                <a:spcPts val="0"/>
              </a:spcBef>
              <a:spcAft>
                <a:spcPts val="0"/>
              </a:spcAft>
              <a:buNone/>
            </a:pPr>
            <a:br>
              <a:rPr b="1" lang="en-US" sz="1200">
                <a:solidFill>
                  <a:schemeClr val="dk1"/>
                </a:solidFill>
                <a:highlight>
                  <a:srgbClr val="00FF00"/>
                </a:highlight>
                <a:latin typeface="Assistant"/>
                <a:ea typeface="Assistant"/>
                <a:cs typeface="Assistant"/>
                <a:sym typeface="Assistant"/>
              </a:rPr>
            </a:br>
            <a:r>
              <a:rPr b="1" lang="en-US" sz="1200">
                <a:solidFill>
                  <a:schemeClr val="dk1"/>
                </a:solidFill>
                <a:latin typeface="Assistant"/>
                <a:ea typeface="Assistant"/>
                <a:cs typeface="Assistant"/>
                <a:sym typeface="Assistant"/>
              </a:rPr>
              <a:t>בגזרת יהודה ושומרון:</a:t>
            </a:r>
            <a:endParaRPr b="1" sz="1200">
              <a:solidFill>
                <a:schemeClr val="dk1"/>
              </a:solidFill>
              <a:latin typeface="Assistant"/>
              <a:ea typeface="Assistant"/>
              <a:cs typeface="Assistant"/>
              <a:sym typeface="Assistant"/>
            </a:endParaRPr>
          </a:p>
          <a:p>
            <a:pPr indent="-304800" lvl="0" marL="269999" rtl="1" algn="just">
              <a:lnSpc>
                <a:spcPct val="115000"/>
              </a:lnSpc>
              <a:spcBef>
                <a:spcPts val="0"/>
              </a:spcBef>
              <a:spcAft>
                <a:spcPts val="0"/>
              </a:spcAft>
              <a:buClr>
                <a:schemeClr val="dk1"/>
              </a:buClr>
              <a:buSzPts val="1200"/>
              <a:buFont typeface="Assistant"/>
              <a:buChar char="●"/>
            </a:pPr>
            <a:r>
              <a:rPr lang="en-US" sz="1200">
                <a:solidFill>
                  <a:schemeClr val="dk1"/>
                </a:solidFill>
                <a:latin typeface="Assistant"/>
                <a:ea typeface="Assistant"/>
                <a:cs typeface="Assistant"/>
                <a:sym typeface="Assistant"/>
              </a:rPr>
              <a:t>כוחות צה"ל ממשיכים במאמץ ההגנה, עד כה נעצרו מעל לאלף ושלוש מאות מבוקשים באיו"ש,למעלה מ800 מהם </a:t>
            </a:r>
            <a:r>
              <a:rPr b="1" lang="en-US" sz="1200">
                <a:solidFill>
                  <a:schemeClr val="dk1"/>
                </a:solidFill>
                <a:latin typeface="Assistant"/>
                <a:ea typeface="Assistant"/>
                <a:cs typeface="Assistant"/>
                <a:sym typeface="Assistant"/>
              </a:rPr>
              <a:t>משויכים לחמאס.</a:t>
            </a:r>
            <a:endParaRPr b="1" sz="1200">
              <a:solidFill>
                <a:schemeClr val="dk1"/>
              </a:solidFill>
              <a:latin typeface="Assistant"/>
              <a:ea typeface="Assistant"/>
              <a:cs typeface="Assistant"/>
              <a:sym typeface="Assistant"/>
            </a:endParaRPr>
          </a:p>
        </p:txBody>
      </p:sp>
      <p:sp>
        <p:nvSpPr>
          <p:cNvPr id="119" name="Google Shape;119;p13"/>
          <p:cNvSpPr txBox="1"/>
          <p:nvPr/>
        </p:nvSpPr>
        <p:spPr>
          <a:xfrm>
            <a:off x="5883988" y="9772376"/>
            <a:ext cx="1420500" cy="996300"/>
          </a:xfrm>
          <a:prstGeom prst="rect">
            <a:avLst/>
          </a:prstGeom>
          <a:noFill/>
          <a:ln>
            <a:noFill/>
          </a:ln>
        </p:spPr>
        <p:txBody>
          <a:bodyPr anchorCtr="0" anchor="ctr" bIns="50800" lIns="50800" spcFirstLastPara="1" rIns="50800" wrap="square" tIns="50800">
            <a:noAutofit/>
          </a:bodyPr>
          <a:lstStyle/>
          <a:p>
            <a:pPr indent="0" lvl="0" marL="0" marR="0" rtl="1" algn="ctr">
              <a:lnSpc>
                <a:spcPct val="90994"/>
              </a:lnSpc>
              <a:spcBef>
                <a:spcPts val="0"/>
              </a:spcBef>
              <a:spcAft>
                <a:spcPts val="0"/>
              </a:spcAft>
              <a:buNone/>
            </a:pPr>
            <a:r>
              <a:rPr b="1" lang="en-US" sz="900">
                <a:solidFill>
                  <a:srgbClr val="FFFFFF"/>
                </a:solidFill>
                <a:latin typeface="Assistant"/>
                <a:ea typeface="Assistant"/>
                <a:cs typeface="Assistant"/>
                <a:sym typeface="Assistant"/>
              </a:rPr>
              <a:t>*הנתונים נכונים ל-5.11.23 בשעה 17:00</a:t>
            </a:r>
            <a:endParaRPr sz="900">
              <a:latin typeface="Assistant"/>
              <a:ea typeface="Assistant"/>
              <a:cs typeface="Assistant"/>
              <a:sym typeface="Assistan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