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
      <p:font typeface="Suez One"/>
      <p:regular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SuezOn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2,200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3,500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ה-66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11 בדצמבר 2023</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כ"ח בכסלו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נר חמישי של חנוכה</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16:00)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52900"/>
            <a:ext cx="5403600" cy="100404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800">
                <a:solidFill>
                  <a:schemeClr val="lt1"/>
                </a:solidFill>
                <a:latin typeface="Assistant"/>
                <a:ea typeface="Assistant"/>
                <a:cs typeface="Assistant"/>
                <a:sym typeface="Assistant"/>
              </a:rPr>
              <a:t>השבוע העשירי למלחמה</a:t>
            </a:r>
            <a:endParaRPr b="1">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None/>
            </a:pPr>
            <a:r>
              <a:rPr b="1" i="1" lang="en-US" sz="1000">
                <a:solidFill>
                  <a:schemeClr val="dk1"/>
                </a:solidFill>
                <a:latin typeface="Assistant"/>
                <a:ea typeface="Assistant"/>
                <a:cs typeface="Assistant"/>
                <a:sym typeface="Assistant"/>
              </a:rPr>
              <a:t>"הערב, אנו מציינים יותר מחודשיים לתחילתה של המלחמה ומדליקים נר של חנוכה. את נרות החנוכה מדליקים לוחמי צה"ל ברצועת עזה ובכל גבולותיה של המדינה. ימי החנוכה הם סמל לגבורה ולניצחון של עמינו".</a:t>
            </a:r>
            <a:br>
              <a:rPr b="1" lang="en-US" sz="1000">
                <a:solidFill>
                  <a:schemeClr val="dk1"/>
                </a:solidFill>
                <a:latin typeface="Assistant"/>
                <a:ea typeface="Assistant"/>
                <a:cs typeface="Assistant"/>
                <a:sym typeface="Assistant"/>
              </a:rPr>
            </a:br>
            <a:r>
              <a:rPr lang="en-US" sz="1000">
                <a:solidFill>
                  <a:schemeClr val="dk1"/>
                </a:solidFill>
                <a:latin typeface="Assistant"/>
                <a:ea typeface="Assistant"/>
                <a:cs typeface="Assistant"/>
                <a:sym typeface="Assistant"/>
              </a:rPr>
              <a:t>תא"ל דניאל הגרי, דובר צה"ל</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292100" lvl="0" marL="457200" marR="12700" rtl="1" algn="just">
              <a:lnSpc>
                <a:spcPct val="125454"/>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הלילה, צה״ל בהכוונה מודיעינית של אמ"ן ושב"כ </a:t>
            </a:r>
            <a:r>
              <a:rPr b="1" lang="en-US" sz="1000">
                <a:solidFill>
                  <a:schemeClr val="dk1"/>
                </a:solidFill>
                <a:latin typeface="Assistant"/>
                <a:ea typeface="Assistant"/>
                <a:cs typeface="Assistant"/>
                <a:sym typeface="Assistant"/>
              </a:rPr>
              <a:t>חיסל בתקיפת מטוסי קרב את המפקד החדש של גדוד שג'עייה בארגון הטרור חמאס</a:t>
            </a:r>
            <a:r>
              <a:rPr lang="en-US" sz="1000">
                <a:solidFill>
                  <a:schemeClr val="dk1"/>
                </a:solidFill>
                <a:latin typeface="Assistant"/>
                <a:ea typeface="Assistant"/>
                <a:cs typeface="Assistant"/>
                <a:sym typeface="Assistant"/>
              </a:rPr>
              <a:t>, זאת לאחר שקודמו בתפקיד חוסל במהלך הלחימה. הוא שימש כסגן מפקד גדוד שג׳עייה משנת 2019,  הכשיר </a:t>
            </a:r>
            <a:r>
              <a:rPr lang="en-US" sz="1000">
                <a:solidFill>
                  <a:schemeClr val="dk1"/>
                </a:solidFill>
                <a:latin typeface="Assistant"/>
                <a:ea typeface="Assistant"/>
                <a:cs typeface="Assistant"/>
                <a:sym typeface="Assistant"/>
              </a:rPr>
              <a:t>בעבר את </a:t>
            </a:r>
            <a:r>
              <a:rPr lang="en-US" sz="1000">
                <a:solidFill>
                  <a:schemeClr val="dk1"/>
                </a:solidFill>
                <a:latin typeface="Assistant"/>
                <a:ea typeface="Assistant"/>
                <a:cs typeface="Assistant"/>
                <a:sym typeface="Assistant"/>
              </a:rPr>
              <a:t>מפעילי ירי נ״ט בחטיבת העיר עזה ולקח חלק בקידום מתווי ירי נ״ט ופשיטות לשטח הארץ.</a:t>
            </a:r>
            <a:endParaRPr sz="1000">
              <a:solidFill>
                <a:schemeClr val="dk1"/>
              </a:solidFill>
              <a:latin typeface="Assistant"/>
              <a:ea typeface="Assistant"/>
              <a:cs typeface="Assistant"/>
              <a:sym typeface="Assistant"/>
            </a:endParaRPr>
          </a:p>
          <a:p>
            <a:pPr indent="-292100" lvl="0" marL="457200" marR="12700" rtl="1" algn="just">
              <a:lnSpc>
                <a:spcPct val="125454"/>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כוחות </a:t>
            </a:r>
            <a:r>
              <a:rPr b="1" lang="en-US" sz="1000">
                <a:solidFill>
                  <a:schemeClr val="dk1"/>
                </a:solidFill>
                <a:latin typeface="Assistant"/>
                <a:ea typeface="Assistant"/>
                <a:cs typeface="Assistant"/>
                <a:sym typeface="Assistant"/>
              </a:rPr>
              <a:t>מצק"ח ביסל״ח עם לוחמי גדוד האיסוף 636</a:t>
            </a:r>
            <a:r>
              <a:rPr lang="en-US" sz="1000">
                <a:solidFill>
                  <a:schemeClr val="dk1"/>
                </a:solidFill>
                <a:latin typeface="Assistant"/>
                <a:ea typeface="Assistant"/>
                <a:cs typeface="Assistant"/>
                <a:sym typeface="Assistant"/>
              </a:rPr>
              <a:t> זיהו מחבלים חמושים בטילי כתף במרחב שג׳עייה. </a:t>
            </a:r>
            <a:r>
              <a:rPr b="1" lang="en-US" sz="1000">
                <a:solidFill>
                  <a:schemeClr val="dk1"/>
                </a:solidFill>
                <a:latin typeface="Assistant"/>
                <a:ea typeface="Assistant"/>
                <a:cs typeface="Assistant"/>
                <a:sym typeface="Assistant"/>
              </a:rPr>
              <a:t>החטיבה הכווינה את כלי הטיס שחיסל את המחבלים</a:t>
            </a:r>
            <a:r>
              <a:rPr lang="en-US" sz="1000">
                <a:solidFill>
                  <a:schemeClr val="dk1"/>
                </a:solidFill>
                <a:latin typeface="Assistant"/>
                <a:ea typeface="Assistant"/>
                <a:cs typeface="Assistant"/>
                <a:sym typeface="Assistant"/>
              </a:rPr>
              <a:t>.</a:t>
            </a:r>
            <a:endParaRPr sz="1000">
              <a:solidFill>
                <a:schemeClr val="dk1"/>
              </a:solidFill>
              <a:latin typeface="Assistant"/>
              <a:ea typeface="Assistant"/>
              <a:cs typeface="Assistant"/>
              <a:sym typeface="Assistant"/>
            </a:endParaRPr>
          </a:p>
          <a:p>
            <a:pPr indent="-292100" lvl="0" marL="457200" marR="12700" rtl="1" algn="just">
              <a:lnSpc>
                <a:spcPct val="125454"/>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במהלך פעילות של </a:t>
            </a:r>
            <a:r>
              <a:rPr b="1" lang="en-US" sz="1000">
                <a:solidFill>
                  <a:schemeClr val="dk1"/>
                </a:solidFill>
                <a:latin typeface="Assistant"/>
                <a:ea typeface="Assistant"/>
                <a:cs typeface="Assistant"/>
                <a:sym typeface="Assistant"/>
              </a:rPr>
              <a:t>צוות קרב חטיבתי 460</a:t>
            </a:r>
            <a:r>
              <a:rPr lang="en-US" sz="1000">
                <a:solidFill>
                  <a:schemeClr val="dk1"/>
                </a:solidFill>
                <a:latin typeface="Assistant"/>
                <a:ea typeface="Assistant"/>
                <a:cs typeface="Assistant"/>
                <a:sym typeface="Assistant"/>
              </a:rPr>
              <a:t> במרחב ג׳אבליה, </a:t>
            </a:r>
            <a:r>
              <a:rPr b="1" lang="en-US" sz="1000">
                <a:solidFill>
                  <a:schemeClr val="dk1"/>
                </a:solidFill>
                <a:latin typeface="Assistant"/>
                <a:ea typeface="Assistant"/>
                <a:cs typeface="Assistant"/>
                <a:sym typeface="Assistant"/>
              </a:rPr>
              <a:t>איתרו הלוחמים מטעני חבלה</a:t>
            </a:r>
            <a:r>
              <a:rPr lang="en-US" sz="1000">
                <a:solidFill>
                  <a:schemeClr val="dk1"/>
                </a:solidFill>
                <a:latin typeface="Assistant"/>
                <a:ea typeface="Assistant"/>
                <a:cs typeface="Assistant"/>
                <a:sym typeface="Assistant"/>
              </a:rPr>
              <a:t>, קאלצ׳ניקוב ו-RPG שהוחבאו בשקיות ותיקים של אונר״א בתוך בית מגורים. בנוסף, אותרה משאית מלאה ברקטות ארוכות טווח ליד בית ספר.</a:t>
            </a:r>
            <a:endParaRPr sz="1000">
              <a:solidFill>
                <a:schemeClr val="dk1"/>
              </a:solidFill>
              <a:latin typeface="Assistant"/>
              <a:ea typeface="Assistant"/>
              <a:cs typeface="Assistant"/>
              <a:sym typeface="Assistant"/>
            </a:endParaRPr>
          </a:p>
          <a:p>
            <a:pPr indent="-292100" lvl="0" marL="457200" marR="12700" rtl="1" algn="just">
              <a:lnSpc>
                <a:spcPct val="125454"/>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a:t>
            </a:r>
            <a:r>
              <a:rPr lang="en-US" sz="1000">
                <a:solidFill>
                  <a:schemeClr val="dk1"/>
                </a:solidFill>
                <a:latin typeface="Assistant"/>
                <a:ea typeface="Assistant"/>
                <a:cs typeface="Assistant"/>
                <a:sym typeface="Assistant"/>
              </a:rPr>
              <a:t>יממה האחרונה,</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לוחמי גדוד 8111 שתחת צק"ח 4</a:t>
            </a:r>
            <a:r>
              <a:rPr lang="en-US" sz="1000">
                <a:solidFill>
                  <a:schemeClr val="dk1"/>
                </a:solidFill>
                <a:latin typeface="Assistant"/>
                <a:ea typeface="Assistant"/>
                <a:cs typeface="Assistant"/>
                <a:sym typeface="Assistant"/>
              </a:rPr>
              <a:t> החלו בפשיטה על מתחם תשתיות טרור במרחב בית ספר שממנו התבצע ירי לעבר הכוחות בדרום רצועת עזה. במקביל, הלוחמים </a:t>
            </a:r>
            <a:r>
              <a:rPr b="1" lang="en-US" sz="1000">
                <a:solidFill>
                  <a:schemeClr val="dk1"/>
                </a:solidFill>
                <a:latin typeface="Assistant"/>
                <a:ea typeface="Assistant"/>
                <a:cs typeface="Assistant"/>
                <a:sym typeface="Assistant"/>
              </a:rPr>
              <a:t>פשטו על מפקדה של הג'יהאד האיסלאמי</a:t>
            </a:r>
            <a:r>
              <a:rPr lang="en-US" sz="1000">
                <a:solidFill>
                  <a:schemeClr val="dk1"/>
                </a:solidFill>
                <a:latin typeface="Assistant"/>
                <a:ea typeface="Assistant"/>
                <a:cs typeface="Assistant"/>
                <a:sym typeface="Assistant"/>
              </a:rPr>
              <a:t> בה איתרו כלי נשק רבים, פצצות מרגמה, מטעני חבלה, ציוד טכנולוגי כגון מערכות הפעלה, מסמכי מודיעין ופיר המוביל לתשתית תת קרקעית שהושמד.</a:t>
            </a:r>
            <a:endParaRPr sz="1350">
              <a:solidFill>
                <a:srgbClr val="30323F"/>
              </a:solidFill>
              <a:highlight>
                <a:srgbClr val="F1F6FB"/>
              </a:highlight>
            </a:endParaRPr>
          </a:p>
          <a:p>
            <a:pPr indent="0" lvl="0" marL="0" rtl="1" algn="r">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b="1">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אמש, טנקים ומטוס קרב של צה"ל תקפו </a:t>
            </a:r>
            <a:r>
              <a:rPr b="1" lang="en-US" sz="1000">
                <a:solidFill>
                  <a:schemeClr val="dk1"/>
                </a:solidFill>
                <a:latin typeface="Assistant"/>
                <a:ea typeface="Assistant"/>
                <a:cs typeface="Assistant"/>
                <a:sym typeface="Assistant"/>
              </a:rPr>
              <a:t>תשתיות טרור ומפקדה צבאית של ארגון הטרור חיזבאללה </a:t>
            </a:r>
            <a:r>
              <a:rPr lang="en-US" sz="1000">
                <a:solidFill>
                  <a:schemeClr val="dk1"/>
                </a:solidFill>
                <a:latin typeface="Assistant"/>
                <a:ea typeface="Assistant"/>
                <a:cs typeface="Assistant"/>
                <a:sym typeface="Assistant"/>
              </a:rPr>
              <a:t>בשטח לבנון. בנוסף, מסוק קרב </a:t>
            </a:r>
            <a:r>
              <a:rPr b="1" lang="en-US" sz="1000">
                <a:solidFill>
                  <a:schemeClr val="dk1"/>
                </a:solidFill>
                <a:latin typeface="Assistant"/>
                <a:ea typeface="Assistant"/>
                <a:cs typeface="Assistant"/>
                <a:sym typeface="Assistant"/>
              </a:rPr>
              <a:t>תקף חוליית מחבלים</a:t>
            </a:r>
            <a:r>
              <a:rPr lang="en-US" sz="1000">
                <a:solidFill>
                  <a:schemeClr val="dk1"/>
                </a:solidFill>
                <a:latin typeface="Assistant"/>
                <a:ea typeface="Assistant"/>
                <a:cs typeface="Assistant"/>
                <a:sym typeface="Assistant"/>
              </a:rPr>
              <a:t> שניסתה לשגר טילי נ"ט לעבר שטח ישראל. </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מטוסי קרב של חיל האוויר תקפו</a:t>
            </a:r>
            <a:r>
              <a:rPr b="1" lang="en-US" sz="1000">
                <a:solidFill>
                  <a:schemeClr val="dk1"/>
                </a:solidFill>
                <a:latin typeface="Assistant"/>
                <a:ea typeface="Assistant"/>
                <a:cs typeface="Assistant"/>
                <a:sym typeface="Assistant"/>
              </a:rPr>
              <a:t> אתר צבאי של ארגון הטרור חיזבאללה</a:t>
            </a:r>
            <a:r>
              <a:rPr lang="en-US" sz="1000">
                <a:solidFill>
                  <a:schemeClr val="dk1"/>
                </a:solidFill>
                <a:latin typeface="Assistant"/>
                <a:ea typeface="Assistant"/>
                <a:cs typeface="Assistant"/>
                <a:sym typeface="Assistant"/>
              </a:rPr>
              <a:t>. התקיפה בוצעה בתגובה לשיגורים משטח לבנון, לעבר יישובי הגליל המערבי מוקדם יותר היום. בנוסף, בשעות האחרונות זוהו מספר שיגורים משטח לבנון לעבר מוצבי צה"ל בצפון הארץ. </a:t>
            </a:r>
            <a:r>
              <a:rPr b="1" lang="en-US" sz="1000">
                <a:solidFill>
                  <a:schemeClr val="dk1"/>
                </a:solidFill>
                <a:latin typeface="Assistant"/>
                <a:ea typeface="Assistant"/>
                <a:cs typeface="Assistant"/>
                <a:sym typeface="Assistant"/>
              </a:rPr>
              <a:t>כוחות צה"ל תקפו את מקורות הירי.</a:t>
            </a:r>
            <a:endParaRPr b="1" sz="1350">
              <a:solidFill>
                <a:srgbClr val="30323F"/>
              </a:solidFill>
              <a:highlight>
                <a:srgbClr val="F1F6FB"/>
              </a:highlight>
            </a:endParaRPr>
          </a:p>
          <a:p>
            <a:pPr indent="0" lvl="0" marL="0" rtl="1" algn="r">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sz="11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כוחות הביטחון עצרו הלילה</a:t>
            </a:r>
            <a:r>
              <a:rPr b="1" lang="en-US" sz="1000">
                <a:solidFill>
                  <a:schemeClr val="dk1"/>
                </a:solidFill>
                <a:latin typeface="Assistant"/>
                <a:ea typeface="Assistant"/>
                <a:cs typeface="Assistant"/>
                <a:sym typeface="Assistant"/>
              </a:rPr>
              <a:t> 18 מבוקשים ברחבי איו"ש</a:t>
            </a:r>
            <a:r>
              <a:rPr lang="en-US" sz="1000">
                <a:solidFill>
                  <a:schemeClr val="dk1"/>
                </a:solidFill>
                <a:latin typeface="Assistant"/>
                <a:ea typeface="Assistant"/>
                <a:cs typeface="Assistant"/>
                <a:sym typeface="Assistant"/>
              </a:rPr>
              <a:t> ובחטיבת הבקעה והעמקים, חמישה מהם מחבלי חמאס. במהלך מבצע במחנה הפליטים בלאטה שבחטיבת שומרון, כוחות וכלי הנדסה של צה"ל פתחו צירים מחסימות מאולתרות ומטענים שנועדו לפגיעה בכוחותינו. בנוסף, </a:t>
            </a:r>
            <a:r>
              <a:rPr b="1" lang="en-US" sz="1000">
                <a:solidFill>
                  <a:schemeClr val="dk1"/>
                </a:solidFill>
                <a:latin typeface="Assistant"/>
                <a:ea typeface="Assistant"/>
                <a:cs typeface="Assistant"/>
                <a:sym typeface="Assistant"/>
              </a:rPr>
              <a:t>נעצרו שני מבוקשים ונמצאו חלקי נשק ותחמושת.</a:t>
            </a:r>
            <a:endParaRPr b="1" sz="1350">
              <a:solidFill>
                <a:srgbClr val="30323F"/>
              </a:solidFill>
              <a:highlight>
                <a:srgbClr val="F1F6FB"/>
              </a:highlight>
            </a:endParaRPr>
          </a:p>
          <a:p>
            <a:pPr indent="0" lvl="0" marL="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300"/>
              <a:buFont typeface="Arial"/>
              <a:buNone/>
            </a:pPr>
            <a:r>
              <a:rPr b="1" lang="en-US" sz="1300">
                <a:solidFill>
                  <a:schemeClr val="dk1"/>
                </a:solidFill>
                <a:latin typeface="Assistant"/>
                <a:ea typeface="Assistant"/>
                <a:cs typeface="Assistant"/>
                <a:sym typeface="Assistant"/>
              </a:rPr>
              <a:t>אירועים מרכזיים מהימים האחרונים:</a:t>
            </a:r>
            <a:endParaRPr b="1"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200"/>
              <a:buFont typeface="Arial"/>
              <a:buNone/>
            </a:pPr>
            <a:r>
              <a:rPr b="1" lang="en-US" sz="1200">
                <a:solidFill>
                  <a:schemeClr val="dk1"/>
                </a:solidFill>
                <a:latin typeface="Assistant"/>
                <a:ea typeface="Assistant"/>
                <a:cs typeface="Assistant"/>
                <a:sym typeface="Assistant"/>
              </a:rPr>
              <a:t>בגזרת הדרום:</a:t>
            </a:r>
            <a:endParaRPr sz="10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בשבוע האחרון </a:t>
            </a:r>
            <a:r>
              <a:rPr b="1" lang="en-US" sz="1000">
                <a:solidFill>
                  <a:schemeClr val="dk1"/>
                </a:solidFill>
                <a:latin typeface="Assistant"/>
                <a:ea typeface="Assistant"/>
                <a:cs typeface="Assistant"/>
                <a:sym typeface="Assistant"/>
              </a:rPr>
              <a:t>התחדשה הלחימה ברצועת עזה</a:t>
            </a:r>
            <a:r>
              <a:rPr lang="en-US" sz="1100">
                <a:solidFill>
                  <a:schemeClr val="lt1"/>
                </a:solidFill>
                <a:latin typeface="Suez One"/>
                <a:ea typeface="Suez One"/>
                <a:cs typeface="Suez One"/>
                <a:sym typeface="Suez One"/>
              </a:rPr>
              <a:t> </a:t>
            </a:r>
            <a:r>
              <a:rPr lang="en-US" sz="1000">
                <a:solidFill>
                  <a:schemeClr val="dk1"/>
                </a:solidFill>
                <a:latin typeface="Assistant"/>
                <a:ea typeface="Assistant"/>
                <a:cs typeface="Assistant"/>
                <a:sym typeface="Assistant"/>
              </a:rPr>
              <a:t>של כוחות היבשה, האוויר והים. שיתוף הפעולה הבין זרועי הוא אחד המרכיבים הבולטים של הלחימה הנוכחית.</a:t>
            </a:r>
            <a:endParaRPr sz="10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במסגרת העסקה לשחרור החטופים, שוחררו</a:t>
            </a:r>
            <a:r>
              <a:rPr b="1" lang="en-US" sz="1000">
                <a:solidFill>
                  <a:schemeClr val="dk1"/>
                </a:solidFill>
                <a:latin typeface="Assistant"/>
                <a:ea typeface="Assistant"/>
                <a:cs typeface="Assistant"/>
                <a:sym typeface="Assistant"/>
              </a:rPr>
              <a:t>: 38 ילדים, 43 מבוגרים ו-24 עובדים זרים.</a:t>
            </a:r>
            <a:r>
              <a:rPr lang="en-US" sz="1000">
                <a:solidFill>
                  <a:schemeClr val="dk1"/>
                </a:solidFill>
                <a:latin typeface="Assistant"/>
                <a:ea typeface="Assistant"/>
                <a:cs typeface="Assistant"/>
                <a:sym typeface="Assistant"/>
              </a:rPr>
              <a:t> פעולתו הנחושה של צה"ל במסגרת התמרון הקרקעי הפעילה </a:t>
            </a:r>
            <a:r>
              <a:rPr b="1" lang="en-US" sz="1000">
                <a:solidFill>
                  <a:schemeClr val="dk1"/>
                </a:solidFill>
                <a:latin typeface="Assistant"/>
                <a:ea typeface="Assistant"/>
                <a:cs typeface="Assistant"/>
                <a:sym typeface="Assistant"/>
              </a:rPr>
              <a:t>לחץ גדול על חמאס</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ואיפשרה את התנאים לעסקה.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200"/>
              <a:buFont typeface="Arial"/>
              <a:buNone/>
            </a:pPr>
            <a:br>
              <a:rPr b="1" lang="en-US" sz="1200">
                <a:solidFill>
                  <a:schemeClr val="dk1"/>
                </a:solidFill>
                <a:latin typeface="Assistant"/>
                <a:ea typeface="Assistant"/>
                <a:cs typeface="Assistant"/>
                <a:sym typeface="Assistant"/>
              </a:rPr>
            </a:br>
            <a:r>
              <a:rPr b="1" lang="en-US" sz="1200">
                <a:solidFill>
                  <a:schemeClr val="dk1"/>
                </a:solidFill>
                <a:latin typeface="Assistant"/>
                <a:ea typeface="Assistant"/>
                <a:cs typeface="Assistant"/>
                <a:sym typeface="Assistant"/>
              </a:rPr>
              <a:t>בגזרת פיקוד המרכז:</a:t>
            </a:r>
            <a:endParaRPr sz="10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צה"ל פועל בכל רחבי איו"ש </a:t>
            </a:r>
            <a:r>
              <a:rPr b="1" lang="en-US" sz="1000">
                <a:solidFill>
                  <a:schemeClr val="dk1"/>
                </a:solidFill>
                <a:latin typeface="Assistant"/>
                <a:ea typeface="Assistant"/>
                <a:cs typeface="Assistant"/>
                <a:sym typeface="Assistant"/>
              </a:rPr>
              <a:t>לסיכול ומניעת פיגועים</a:t>
            </a:r>
            <a:r>
              <a:rPr lang="en-US" sz="1000">
                <a:solidFill>
                  <a:schemeClr val="dk1"/>
                </a:solidFill>
                <a:latin typeface="Assistant"/>
                <a:ea typeface="Assistant"/>
                <a:cs typeface="Assistant"/>
                <a:sym typeface="Assistant"/>
              </a:rPr>
              <a:t>, הגדודים הלוחמים מבצעים מעצרי מבוקשים ופוגעים בתשתיות טרור. </a:t>
            </a:r>
            <a:endParaRPr sz="10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עד כה נעצרו מתחילת המלחמה כ-2,200 מבוקשים בגזרה, כ-1,190 מהם משוייכים לארגון הטרור חמאס.</a:t>
            </a:r>
            <a:endParaRPr b="1" sz="12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br>
              <a:rPr b="1" lang="en-US" sz="1200">
                <a:solidFill>
                  <a:schemeClr val="dk1"/>
                </a:solidFill>
                <a:latin typeface="Assistant"/>
                <a:ea typeface="Assistant"/>
                <a:cs typeface="Assistant"/>
                <a:sym typeface="Assistant"/>
              </a:rPr>
            </a:b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r">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צה״ל ממשיך לתקוף מטרות צבאיות של חיזבאללה בשיתוף פעולה עם חיל האוויר והיבשה לאורך הגבול, לסכל חוליות אויב ולהגיב לכל אירוע.</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