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hyperlink" Target="https://www.idf.il/162045"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b="1" lang="en-US" sz="3200">
                  <a:solidFill>
                    <a:srgbClr val="FFFFFF"/>
                  </a:solidFill>
                  <a:latin typeface="Assistant"/>
                  <a:ea typeface="Assistant"/>
                  <a:cs typeface="Assistant"/>
                  <a:sym typeface="Assistant"/>
                </a:rPr>
                <a:t>2,200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lang="en-US" sz="3100">
                  <a:solidFill>
                    <a:srgbClr val="FFFFFF"/>
                  </a:solidFill>
                  <a:latin typeface="Assistant"/>
                  <a:ea typeface="Assistant"/>
                  <a:cs typeface="Assistant"/>
                  <a:sym typeface="Assistant"/>
                </a:rPr>
                <a:t>22,000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3,500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2800">
                <a:solidFill>
                  <a:srgbClr val="066B57"/>
                </a:solidFill>
                <a:latin typeface="Assistant"/>
                <a:ea typeface="Assistant"/>
                <a:cs typeface="Assistant"/>
                <a:sym typeface="Assistant"/>
              </a:rPr>
              <a:t>היום ה-69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15" cy="866408"/>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SzPts val="1600"/>
                <a:buFont typeface="Arial"/>
                <a:buNone/>
              </a:pPr>
              <a:r>
                <a:rPr b="1" lang="en-US" sz="1600">
                  <a:solidFill>
                    <a:schemeClr val="lt1"/>
                  </a:solidFill>
                  <a:latin typeface="Assistant"/>
                  <a:ea typeface="Assistant"/>
                  <a:cs typeface="Assistant"/>
                  <a:sym typeface="Assistant"/>
                </a:rPr>
                <a:t>14 בדצמבר 2023</a:t>
              </a:r>
              <a:endParaRPr b="1" sz="1000">
                <a:solidFill>
                  <a:schemeClr val="dk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400"/>
                <a:buFont typeface="Arial"/>
                <a:buNone/>
              </a:pPr>
              <a:r>
                <a:rPr b="1" lang="en-US">
                  <a:solidFill>
                    <a:schemeClr val="lt1"/>
                  </a:solidFill>
                  <a:latin typeface="Assistant"/>
                  <a:ea typeface="Assistant"/>
                  <a:cs typeface="Assistant"/>
                  <a:sym typeface="Assistant"/>
                </a:rPr>
                <a:t>ב' בטבת התשפ״ד</a:t>
              </a:r>
              <a:endParaRPr b="1">
                <a:solidFill>
                  <a:schemeClr val="lt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400"/>
                <a:buFont typeface="Arial"/>
                <a:buNone/>
              </a:pPr>
              <a:r>
                <a:rPr b="1" lang="en-US">
                  <a:solidFill>
                    <a:schemeClr val="lt1"/>
                  </a:solidFill>
                  <a:latin typeface="Assistant"/>
                  <a:ea typeface="Assistant"/>
                  <a:cs typeface="Assistant"/>
                  <a:sym typeface="Assistant"/>
                </a:rPr>
                <a:t>נר שמיני של חנוכה</a:t>
              </a:r>
              <a:endParaRPr b="1">
                <a:solidFill>
                  <a:schemeClr val="lt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000"/>
                <a:buFont typeface="Arial"/>
                <a:buNone/>
              </a:pPr>
              <a:r>
                <a:rPr b="1" lang="en-US" sz="1000">
                  <a:solidFill>
                    <a:schemeClr val="lt1"/>
                  </a:solidFill>
                  <a:latin typeface="Assistant"/>
                  <a:ea typeface="Assistant"/>
                  <a:cs typeface="Assistant"/>
                  <a:sym typeface="Assistant"/>
                </a:rPr>
                <a:t>(מעודכן לשעה 16:00)</a:t>
              </a:r>
              <a:endParaRPr b="1" sz="1600">
                <a:solidFill>
                  <a:srgbClr val="FFFFFF"/>
                </a:solidFill>
                <a:latin typeface="Assistant"/>
                <a:ea typeface="Assistant"/>
                <a:cs typeface="Assistant"/>
                <a:sym typeface="Assistant"/>
              </a:endParaRPr>
            </a:p>
          </p:txBody>
        </p:sp>
      </p:grpSp>
      <p:sp>
        <p:nvSpPr>
          <p:cNvPr id="103" name="Google Shape;103;p13"/>
          <p:cNvSpPr txBox="1"/>
          <p:nvPr/>
        </p:nvSpPr>
        <p:spPr>
          <a:xfrm>
            <a:off x="134625" y="952900"/>
            <a:ext cx="5403600" cy="7478400"/>
          </a:xfrm>
          <a:prstGeom prst="rect">
            <a:avLst/>
          </a:prstGeom>
          <a:noFill/>
          <a:ln>
            <a:noFill/>
          </a:ln>
        </p:spPr>
        <p:txBody>
          <a:bodyPr anchorCtr="0" anchor="t" bIns="91425" lIns="91425" spcFirstLastPara="1" rIns="91425" wrap="square" tIns="91425">
            <a:noAutofit/>
          </a:bodyPr>
          <a:lstStyle/>
          <a:p>
            <a:pPr indent="0" lvl="0" marL="0" rtl="1" algn="ctr">
              <a:lnSpc>
                <a:spcPct val="115000"/>
              </a:lnSpc>
              <a:spcBef>
                <a:spcPts val="0"/>
              </a:spcBef>
              <a:spcAft>
                <a:spcPts val="0"/>
              </a:spcAft>
              <a:buNone/>
            </a:pPr>
            <a:r>
              <a:rPr b="1" lang="en-US" sz="1800">
                <a:solidFill>
                  <a:schemeClr val="lt1"/>
                </a:solidFill>
                <a:latin typeface="Assistant"/>
                <a:ea typeface="Assistant"/>
                <a:cs typeface="Assistant"/>
                <a:sym typeface="Assistant"/>
              </a:rPr>
              <a:t>השבוע העשירי למלחמה</a:t>
            </a:r>
            <a:endParaRPr b="1">
              <a:solidFill>
                <a:schemeClr val="dk1"/>
              </a:solidFill>
              <a:latin typeface="Assistant"/>
              <a:ea typeface="Assistant"/>
              <a:cs typeface="Assistant"/>
              <a:sym typeface="Assistant"/>
            </a:endParaRPr>
          </a:p>
          <a:p>
            <a:pPr indent="0" lvl="0" marL="0" rtl="1" algn="ctr">
              <a:lnSpc>
                <a:spcPct val="115000"/>
              </a:lnSpc>
              <a:spcBef>
                <a:spcPts val="1200"/>
              </a:spcBef>
              <a:spcAft>
                <a:spcPts val="0"/>
              </a:spcAft>
              <a:buNone/>
            </a:pPr>
            <a:r>
              <a:rPr b="1" lang="en-US" sz="1000">
                <a:solidFill>
                  <a:schemeClr val="dk1"/>
                </a:solidFill>
                <a:latin typeface="Assistant"/>
                <a:ea typeface="Assistant"/>
                <a:cs typeface="Assistant"/>
                <a:sym typeface="Assistant"/>
              </a:rPr>
              <a:t>"זה יותר מחודשיים לוחמינו האמיצים, בסדיר, ובמילואים, בניהם גם משרתי הקבע, נלחמים על הבית ועל הביטחון של כולנו כאן. הקרבות שמתנהלים בשטח בזכות הלוחמים האלה, גם כשהם קרבות עזים מתנהלים בנחישות, ואנחנו חבים חוב גדול ללוחמים שלנו".</a:t>
            </a:r>
            <a:endParaRPr b="1" sz="1000">
              <a:solidFill>
                <a:schemeClr val="dk1"/>
              </a:solidFill>
              <a:latin typeface="Assistant"/>
              <a:ea typeface="Assistant"/>
              <a:cs typeface="Assistant"/>
              <a:sym typeface="Assistant"/>
            </a:endParaRPr>
          </a:p>
          <a:p>
            <a:pPr indent="0" lvl="0" marL="0" rtl="1" algn="l">
              <a:lnSpc>
                <a:spcPct val="115000"/>
              </a:lnSpc>
              <a:spcBef>
                <a:spcPts val="1200"/>
              </a:spcBef>
              <a:spcAft>
                <a:spcPts val="0"/>
              </a:spcAft>
              <a:buNone/>
            </a:pPr>
            <a:r>
              <a:rPr lang="en-US" sz="1000">
                <a:solidFill>
                  <a:schemeClr val="dk1"/>
                </a:solidFill>
                <a:latin typeface="Assistant"/>
                <a:ea typeface="Assistant"/>
                <a:cs typeface="Assistant"/>
                <a:sym typeface="Assistant"/>
              </a:rPr>
              <a:t>דובר צה"ל, תא"ל דניאל הגרי</a:t>
            </a:r>
            <a:endParaRPr sz="1000">
              <a:solidFill>
                <a:schemeClr val="dk1"/>
              </a:solidFill>
              <a:latin typeface="Assistant"/>
              <a:ea typeface="Assistant"/>
              <a:cs typeface="Assistant"/>
              <a:sym typeface="Assistant"/>
            </a:endParaRPr>
          </a:p>
          <a:p>
            <a:pPr indent="0" lvl="0" marL="0" rtl="1" algn="r">
              <a:lnSpc>
                <a:spcPct val="115000"/>
              </a:lnSpc>
              <a:spcBef>
                <a:spcPts val="1200"/>
              </a:spcBef>
              <a:spcAft>
                <a:spcPts val="0"/>
              </a:spcAft>
              <a:buNone/>
            </a:pPr>
            <a:r>
              <a:rPr b="1" lang="en-US">
                <a:solidFill>
                  <a:schemeClr val="dk1"/>
                </a:solidFill>
                <a:latin typeface="Assistant"/>
                <a:ea typeface="Assistant"/>
                <a:cs typeface="Assistant"/>
                <a:sym typeface="Assistant"/>
              </a:rPr>
              <a:t>בגזרת הדרום:</a:t>
            </a:r>
            <a:endParaRPr sz="1100">
              <a:solidFill>
                <a:schemeClr val="dk1"/>
              </a:solidFill>
            </a:endParaRPr>
          </a:p>
          <a:p>
            <a:pPr indent="-292100" lvl="0" marL="457200" marR="0" rtl="1" algn="just">
              <a:lnSpc>
                <a:spcPct val="115000"/>
              </a:lnSpc>
              <a:spcBef>
                <a:spcPts val="0"/>
              </a:spcBef>
              <a:spcAft>
                <a:spcPts val="0"/>
              </a:spcAft>
              <a:buClr>
                <a:schemeClr val="dk1"/>
              </a:buClr>
              <a:buSzPts val="1000"/>
              <a:buFont typeface="Assistant"/>
              <a:buChar char="●"/>
            </a:pPr>
            <a:r>
              <a:rPr b="1" lang="en-US" sz="1000">
                <a:solidFill>
                  <a:schemeClr val="dk1"/>
                </a:solidFill>
                <a:latin typeface="Assistant"/>
                <a:ea typeface="Assistant"/>
                <a:cs typeface="Assistant"/>
                <a:sym typeface="Assistant"/>
              </a:rPr>
              <a:t>צק"ח 55 פשט על בית ספר בחאן יונס </a:t>
            </a:r>
            <a:r>
              <a:rPr b="1" lang="en-US" sz="1000">
                <a:solidFill>
                  <a:schemeClr val="dk1"/>
                </a:solidFill>
                <a:latin typeface="Assistant"/>
                <a:ea typeface="Assistant"/>
                <a:cs typeface="Assistant"/>
                <a:sym typeface="Assistant"/>
              </a:rPr>
              <a:t>בעקבות אינדיקציה מודיעינית</a:t>
            </a:r>
            <a:r>
              <a:rPr lang="en-US" sz="1000">
                <a:solidFill>
                  <a:schemeClr val="dk1"/>
                </a:solidFill>
                <a:latin typeface="Assistant"/>
                <a:ea typeface="Assistant"/>
                <a:cs typeface="Assistant"/>
                <a:sym typeface="Assistant"/>
              </a:rPr>
              <a:t> על פעילות חשודה ולאחר שנוהלה לחימה מבית הספר כנגד כוחותינו. במהלך הפשיטה נתקלו הלוחמים בחוליית מחבלים שירתה לעבר הכוחות ירי מנשק קל וטילי נ"ט מסוג RPG. </a:t>
            </a:r>
            <a:r>
              <a:rPr b="1" lang="en-US" sz="1000">
                <a:solidFill>
                  <a:schemeClr val="dk1"/>
                </a:solidFill>
                <a:latin typeface="Assistant"/>
                <a:ea typeface="Assistant"/>
                <a:cs typeface="Assistant"/>
                <a:sym typeface="Assistant"/>
              </a:rPr>
              <a:t>הלוחמים חתרו למגע, ניהלו קרב מול המחבלים וחיסלו אותם.</a:t>
            </a:r>
            <a:r>
              <a:rPr lang="en-US" sz="1000">
                <a:solidFill>
                  <a:schemeClr val="dk1"/>
                </a:solidFill>
                <a:latin typeface="Assistant"/>
                <a:ea typeface="Assistant"/>
                <a:cs typeface="Assistant"/>
                <a:sym typeface="Assistant"/>
              </a:rPr>
              <a:t> במרחב בית הספר איתרו הלוחמים מתחם לחימה תת קרקעי. בהמשך, מכלול האש החטיבתי הכווין למקום מטוסי קרב של חיל האוויר שהשמידו את המתחם ומרכזי תצפית ושליטה נוספים של חמאס.</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b="1" lang="en-US" sz="1000">
                <a:solidFill>
                  <a:schemeClr val="dk1"/>
                </a:solidFill>
                <a:latin typeface="Assistant"/>
                <a:ea typeface="Assistant"/>
                <a:cs typeface="Assistant"/>
                <a:sym typeface="Assistant"/>
              </a:rPr>
              <a:t>כוח מגדוד האיסוף 414 </a:t>
            </a:r>
            <a:r>
              <a:rPr lang="en-US" sz="1000">
                <a:solidFill>
                  <a:schemeClr val="dk1"/>
                </a:solidFill>
                <a:latin typeface="Assistant"/>
                <a:ea typeface="Assistant"/>
                <a:cs typeface="Assistant"/>
                <a:sym typeface="Assistant"/>
              </a:rPr>
              <a:t>של חיל הגנת הגבולות זיהה צלף של ארגון הטרור חמאס יורה ממבנה לעבר כוח צה"ל. </a:t>
            </a:r>
            <a:r>
              <a:rPr b="1" lang="en-US" sz="1000">
                <a:solidFill>
                  <a:schemeClr val="dk1"/>
                </a:solidFill>
                <a:latin typeface="Assistant"/>
                <a:ea typeface="Assistant"/>
                <a:cs typeface="Assistant"/>
                <a:sym typeface="Assistant"/>
              </a:rPr>
              <a:t>הכוח הכווין מסוק קרב שחיסל את המחבל.</a:t>
            </a:r>
            <a:endParaRPr b="1"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b="1" lang="en-US" sz="1000">
                <a:solidFill>
                  <a:schemeClr val="dk1"/>
                </a:solidFill>
                <a:latin typeface="Assistant"/>
                <a:ea typeface="Assistant"/>
                <a:cs typeface="Assistant"/>
                <a:sym typeface="Assistant"/>
              </a:rPr>
              <a:t>צק"ח צנחנים</a:t>
            </a:r>
            <a:r>
              <a:rPr lang="en-US" sz="1000">
                <a:solidFill>
                  <a:schemeClr val="dk1"/>
                </a:solidFill>
                <a:latin typeface="Assistant"/>
                <a:ea typeface="Assistant"/>
                <a:cs typeface="Assistant"/>
                <a:sym typeface="Assistant"/>
              </a:rPr>
              <a:t> חיסל ביממה החולפת מחבלים רבים בצפון הרצועה. כוח השריון של החטיבה זיהה מחבלי חמאס מתצפתים על הכוחות, ירה לעברם וחיסל אותם. בנוסף, הלוחמים סרקו מתחם בית ספר ששימש כמוקד מרכזי של לחימת גדוד שג'אעיה של החמאס, שם אותרו תשתיות ירי ונוהלה ממנו לחימה כנגד כוחותינו, </a:t>
            </a:r>
            <a:r>
              <a:rPr b="1" lang="en-US" sz="1000">
                <a:solidFill>
                  <a:schemeClr val="dk1"/>
                </a:solidFill>
                <a:latin typeface="Assistant"/>
                <a:ea typeface="Assistant"/>
                <a:cs typeface="Assistant"/>
                <a:sym typeface="Assistant"/>
              </a:rPr>
              <a:t>הלוחמים סגרו מעגל על המחבלים ולאחר מכן השמידו תשתיות טרור במתחם.</a:t>
            </a:r>
            <a:endParaRPr b="1" sz="10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b="1" lang="en-US" sz="1000">
                <a:solidFill>
                  <a:schemeClr val="dk1"/>
                </a:solidFill>
                <a:latin typeface="Assistant"/>
                <a:ea typeface="Assistant"/>
                <a:cs typeface="Assistant"/>
                <a:sym typeface="Assistant"/>
              </a:rPr>
              <a:t>לוחמים מיחידת מגלן</a:t>
            </a:r>
            <a:r>
              <a:rPr lang="en-US" sz="1000">
                <a:solidFill>
                  <a:schemeClr val="dk1"/>
                </a:solidFill>
                <a:latin typeface="Assistant"/>
                <a:ea typeface="Assistant"/>
                <a:cs typeface="Assistant"/>
                <a:sym typeface="Assistant"/>
              </a:rPr>
              <a:t> פשטו על מספר איתורים במרחב חאן יונס בהם מצאו אמצעי לחימה, רימונים ורובי קלאצ'ניקוב. </a:t>
            </a:r>
            <a:r>
              <a:rPr b="1" lang="en-US" sz="1000">
                <a:solidFill>
                  <a:schemeClr val="dk1"/>
                </a:solidFill>
                <a:latin typeface="Assistant"/>
                <a:ea typeface="Assistant"/>
                <a:cs typeface="Assistant"/>
                <a:sym typeface="Assistant"/>
              </a:rPr>
              <a:t>הלוחמים השמידו במתחם שני פירים, בור שיגור ומחסן אמצעי לחימה.</a:t>
            </a:r>
            <a:endParaRPr b="1" sz="10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במהלך פעילות של צוות הקרב של </a:t>
            </a:r>
            <a:r>
              <a:rPr b="1" lang="en-US" sz="1000">
                <a:solidFill>
                  <a:schemeClr val="dk1"/>
                </a:solidFill>
                <a:latin typeface="Assistant"/>
                <a:ea typeface="Assistant"/>
                <a:cs typeface="Assistant"/>
                <a:sym typeface="Assistant"/>
              </a:rPr>
              <a:t>חטיבה 460</a:t>
            </a:r>
            <a:r>
              <a:rPr lang="en-US" sz="1000">
                <a:solidFill>
                  <a:schemeClr val="dk1"/>
                </a:solidFill>
                <a:latin typeface="Assistant"/>
                <a:ea typeface="Assistant"/>
                <a:cs typeface="Assistant"/>
                <a:sym typeface="Assistant"/>
              </a:rPr>
              <a:t> בג'אבליה, איתרו הלוחמים אמצעי לחימה רבים והכוח </a:t>
            </a:r>
            <a:r>
              <a:rPr b="1" lang="en-US" sz="1000">
                <a:solidFill>
                  <a:schemeClr val="dk1"/>
                </a:solidFill>
                <a:latin typeface="Assistant"/>
                <a:ea typeface="Assistant"/>
                <a:cs typeface="Assistant"/>
                <a:sym typeface="Assistant"/>
              </a:rPr>
              <a:t>חיסל מחבלים</a:t>
            </a:r>
            <a:r>
              <a:rPr lang="en-US" sz="1000">
                <a:solidFill>
                  <a:schemeClr val="dk1"/>
                </a:solidFill>
                <a:latin typeface="Assistant"/>
                <a:ea typeface="Assistant"/>
                <a:cs typeface="Assistant"/>
                <a:sym typeface="Assistant"/>
              </a:rPr>
              <a:t> במספר התקלויות. בנוסף, הלוחמים יחד עם לוחמי שב״כ </a:t>
            </a:r>
            <a:r>
              <a:rPr b="1" lang="en-US" sz="1000">
                <a:solidFill>
                  <a:schemeClr val="dk1"/>
                </a:solidFill>
                <a:uFill>
                  <a:noFill/>
                </a:uFill>
                <a:latin typeface="Assistant"/>
                <a:ea typeface="Assistant"/>
                <a:cs typeface="Assistant"/>
                <a:sym typeface="Assistant"/>
                <a:hlinkClick r:id="rId4">
                  <a:extLst>
                    <a:ext uri="{A12FA001-AC4F-418D-AE19-62706E023703}">
                      <ahyp:hlinkClr val="tx"/>
                    </a:ext>
                  </a:extLst>
                </a:hlinkClick>
              </a:rPr>
              <a:t>עצרו עשרות פעילי טרור</a:t>
            </a:r>
            <a:r>
              <a:rPr lang="en-US" sz="1000">
                <a:solidFill>
                  <a:schemeClr val="dk1"/>
                </a:solidFill>
                <a:latin typeface="Assistant"/>
                <a:ea typeface="Assistant"/>
                <a:cs typeface="Assistant"/>
                <a:sym typeface="Assistant"/>
              </a:rPr>
              <a:t> שיצאו מבית חולים ברצועת עזה עם נשקים, ולקחו אותם להמשך חקירה של שב״כ ויחידה 504 באגף המודיעין.</a:t>
            </a:r>
            <a:endParaRPr sz="1000">
              <a:solidFill>
                <a:schemeClr val="dk1"/>
              </a:solidFill>
              <a:latin typeface="Assistant"/>
              <a:ea typeface="Assistant"/>
              <a:cs typeface="Assistant"/>
              <a:sym typeface="Assistant"/>
            </a:endParaRPr>
          </a:p>
          <a:p>
            <a:pPr indent="0" lvl="0" marL="457200" rtl="1" algn="r">
              <a:lnSpc>
                <a:spcPct val="115000"/>
              </a:lnSpc>
              <a:spcBef>
                <a:spcPts val="0"/>
              </a:spcBef>
              <a:spcAft>
                <a:spcPts val="0"/>
              </a:spcAft>
              <a:buNone/>
            </a:pPr>
            <a:r>
              <a:t/>
            </a:r>
            <a:endParaRPr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הצפון:</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מטוסי קרב של חיל האוויר</a:t>
            </a:r>
            <a:r>
              <a:rPr b="1" lang="en-US" sz="1000">
                <a:solidFill>
                  <a:schemeClr val="dk1"/>
                </a:solidFill>
                <a:latin typeface="Assistant"/>
                <a:ea typeface="Assistant"/>
                <a:cs typeface="Assistant"/>
                <a:sym typeface="Assistant"/>
              </a:rPr>
              <a:t> תקפו תשתיות טרור ומבנים צבאיים של חיזבאללה</a:t>
            </a:r>
            <a:r>
              <a:rPr lang="en-US" sz="1000">
                <a:solidFill>
                  <a:schemeClr val="dk1"/>
                </a:solidFill>
                <a:latin typeface="Assistant"/>
                <a:ea typeface="Assistant"/>
                <a:cs typeface="Assistant"/>
                <a:sym typeface="Assistant"/>
              </a:rPr>
              <a:t> בשטח לבנון. בנוסף, זוהה שיגור אחד משטח לבנון לעבר מרחב שומרה.</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b="1" lang="en-US" sz="1000">
                <a:solidFill>
                  <a:schemeClr val="dk1"/>
                </a:solidFill>
                <a:latin typeface="Assistant"/>
                <a:ea typeface="Assistant"/>
                <a:cs typeface="Assistant"/>
                <a:sym typeface="Assistant"/>
              </a:rPr>
              <a:t>כוחות צה"ל תקפו חוליית מחבלים במרחב שתולה</a:t>
            </a:r>
            <a:r>
              <a:rPr lang="en-US" sz="1000">
                <a:solidFill>
                  <a:schemeClr val="dk1"/>
                </a:solidFill>
                <a:latin typeface="Assistant"/>
                <a:ea typeface="Assistant"/>
                <a:cs typeface="Assistant"/>
                <a:sym typeface="Assistant"/>
              </a:rPr>
              <a:t> שניסתה לשגר טיל נ"ט לעבר שטח מדינת ישראל. בנוסף</a:t>
            </a:r>
            <a:r>
              <a:rPr b="1" lang="en-US" sz="1000">
                <a:solidFill>
                  <a:schemeClr val="dk1"/>
                </a:solidFill>
                <a:latin typeface="Assistant"/>
                <a:ea typeface="Assistant"/>
                <a:cs typeface="Assistant"/>
                <a:sym typeface="Assistant"/>
              </a:rPr>
              <a:t> טנקים של צה"ל תקפו תשתית טרור</a:t>
            </a:r>
            <a:r>
              <a:rPr lang="en-US" sz="1000">
                <a:solidFill>
                  <a:schemeClr val="dk1"/>
                </a:solidFill>
                <a:latin typeface="Assistant"/>
                <a:ea typeface="Assistant"/>
                <a:cs typeface="Assistant"/>
                <a:sym typeface="Assistant"/>
              </a:rPr>
              <a:t> של ארגון הטרור חיזבאללה בשטח לבנון.</a:t>
            </a:r>
            <a:endParaRPr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b="1" sz="13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b="1" sz="13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Clr>
                <a:schemeClr val="dk1"/>
              </a:buClr>
              <a:buSzPts val="1300"/>
              <a:buFont typeface="Arial"/>
              <a:buNone/>
            </a:pPr>
            <a:r>
              <a:rPr b="1" lang="en-US" sz="1300">
                <a:solidFill>
                  <a:schemeClr val="dk1"/>
                </a:solidFill>
                <a:latin typeface="Assistant"/>
                <a:ea typeface="Assistant"/>
                <a:cs typeface="Assistant"/>
                <a:sym typeface="Assistant"/>
              </a:rPr>
              <a:t>אירועים מרכזיים מהימים האחרונים:</a:t>
            </a:r>
            <a:endParaRPr b="1" sz="13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Clr>
                <a:schemeClr val="dk1"/>
              </a:buClr>
              <a:buSzPts val="1200"/>
              <a:buFont typeface="Arial"/>
              <a:buNone/>
            </a:pPr>
            <a:r>
              <a:rPr b="1" lang="en-US" sz="1200">
                <a:solidFill>
                  <a:schemeClr val="dk1"/>
                </a:solidFill>
                <a:latin typeface="Assistant"/>
                <a:ea typeface="Assistant"/>
                <a:cs typeface="Assistant"/>
                <a:sym typeface="Assistant"/>
              </a:rPr>
              <a:t>בגזרת הדרום:</a:t>
            </a:r>
            <a:endParaRPr sz="10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000">
                <a:solidFill>
                  <a:schemeClr val="dk1"/>
                </a:solidFill>
                <a:latin typeface="Assistant"/>
                <a:ea typeface="Assistant"/>
                <a:cs typeface="Assistant"/>
                <a:sym typeface="Assistant"/>
              </a:rPr>
              <a:t>בשבוע האחרון </a:t>
            </a:r>
            <a:r>
              <a:rPr b="1" lang="en-US" sz="1000">
                <a:solidFill>
                  <a:schemeClr val="dk1"/>
                </a:solidFill>
                <a:latin typeface="Assistant"/>
                <a:ea typeface="Assistant"/>
                <a:cs typeface="Assistant"/>
                <a:sym typeface="Assistant"/>
              </a:rPr>
              <a:t>התקיימה לחימה משמעותית ברצועת עזה - בחאן יונס, שג'עייה וג'אבליה. </a:t>
            </a:r>
            <a:r>
              <a:rPr lang="en-US" sz="1000">
                <a:solidFill>
                  <a:schemeClr val="dk1"/>
                </a:solidFill>
                <a:latin typeface="Assistant"/>
                <a:ea typeface="Assistant"/>
                <a:cs typeface="Assistant"/>
                <a:sym typeface="Assistant"/>
              </a:rPr>
              <a:t>במסגרת הלחימה, התבצע שיתוף פעולה בין זרועי </a:t>
            </a:r>
            <a:r>
              <a:rPr lang="en-US" sz="1000">
                <a:solidFill>
                  <a:schemeClr val="dk1"/>
                </a:solidFill>
                <a:latin typeface="Assistant"/>
                <a:ea typeface="Assistant"/>
                <a:cs typeface="Assistant"/>
                <a:sym typeface="Assistant"/>
              </a:rPr>
              <a:t>של כוחות היבשה, האוויר והים. שיתוף הפעולה </a:t>
            </a:r>
            <a:r>
              <a:rPr lang="en-US" sz="1000">
                <a:solidFill>
                  <a:schemeClr val="dk1"/>
                </a:solidFill>
                <a:latin typeface="Assistant"/>
                <a:ea typeface="Assistant"/>
                <a:cs typeface="Assistant"/>
                <a:sym typeface="Assistant"/>
              </a:rPr>
              <a:t>הוא אחד המרכיבים הבולטים של הלחימה הנוכחית.</a:t>
            </a:r>
            <a:endParaRPr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Clr>
                <a:schemeClr val="dk1"/>
              </a:buClr>
              <a:buSzPts val="1200"/>
              <a:buFont typeface="Arial"/>
              <a:buNone/>
            </a:pPr>
            <a:br>
              <a:rPr b="1" lang="en-US" sz="1200">
                <a:solidFill>
                  <a:schemeClr val="dk1"/>
                </a:solidFill>
                <a:latin typeface="Assistant"/>
                <a:ea typeface="Assistant"/>
                <a:cs typeface="Assistant"/>
                <a:sym typeface="Assistant"/>
              </a:rPr>
            </a:br>
            <a:r>
              <a:rPr b="1" lang="en-US" sz="1200">
                <a:solidFill>
                  <a:schemeClr val="dk1"/>
                </a:solidFill>
                <a:latin typeface="Assistant"/>
                <a:ea typeface="Assistant"/>
                <a:cs typeface="Assistant"/>
                <a:sym typeface="Assistant"/>
              </a:rPr>
              <a:t>בגזרת פיקוד המרכז:</a:t>
            </a:r>
            <a:endParaRPr sz="10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000">
                <a:solidFill>
                  <a:schemeClr val="dk1"/>
                </a:solidFill>
                <a:latin typeface="Assistant"/>
                <a:ea typeface="Assistant"/>
                <a:cs typeface="Assistant"/>
                <a:sym typeface="Assistant"/>
              </a:rPr>
              <a:t>צה"ל פועל בכל רחבי איו"ש </a:t>
            </a:r>
            <a:r>
              <a:rPr b="1" lang="en-US" sz="1000">
                <a:solidFill>
                  <a:schemeClr val="dk1"/>
                </a:solidFill>
                <a:latin typeface="Assistant"/>
                <a:ea typeface="Assistant"/>
                <a:cs typeface="Assistant"/>
                <a:sym typeface="Assistant"/>
              </a:rPr>
              <a:t>לסיכול ומניעת פיגועים</a:t>
            </a:r>
            <a:r>
              <a:rPr lang="en-US" sz="1000">
                <a:solidFill>
                  <a:schemeClr val="dk1"/>
                </a:solidFill>
                <a:latin typeface="Assistant"/>
                <a:ea typeface="Assistant"/>
                <a:cs typeface="Assistant"/>
                <a:sym typeface="Assistant"/>
              </a:rPr>
              <a:t>, הגדודים הלוחמים מבצעים מעצרי מבוקשים ופוגעים בתשתיות טרור. </a:t>
            </a:r>
            <a:endParaRPr sz="10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000">
                <a:solidFill>
                  <a:schemeClr val="dk1"/>
                </a:solidFill>
                <a:latin typeface="Assistant"/>
                <a:ea typeface="Assistant"/>
                <a:cs typeface="Assistant"/>
                <a:sym typeface="Assistant"/>
              </a:rPr>
              <a:t>עד כה נעצרו מתחילת המלחמה כ-2,200 מבוקשים בגזרה, כ-1,190 מהם משוייכים לארגון הטרור חמאס.</a:t>
            </a:r>
            <a:endParaRPr b="1" sz="12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Clr>
                <a:schemeClr val="dk1"/>
              </a:buClr>
              <a:buSzPts val="1100"/>
              <a:buFont typeface="Arial"/>
              <a:buNone/>
            </a:pPr>
            <a:br>
              <a:rPr b="1" lang="en-US" sz="1200">
                <a:solidFill>
                  <a:schemeClr val="dk1"/>
                </a:solidFill>
                <a:latin typeface="Assistant"/>
                <a:ea typeface="Assistant"/>
                <a:cs typeface="Assistant"/>
                <a:sym typeface="Assistant"/>
              </a:rPr>
            </a:br>
            <a:r>
              <a:rPr b="1" lang="en-US" sz="1200">
                <a:solidFill>
                  <a:schemeClr val="dk1"/>
                </a:solidFill>
                <a:latin typeface="Assistant"/>
                <a:ea typeface="Assistant"/>
                <a:cs typeface="Assistant"/>
                <a:sym typeface="Assistant"/>
              </a:rPr>
              <a:t>בגזרת הצפון:</a:t>
            </a:r>
            <a:endParaRPr sz="1200">
              <a:solidFill>
                <a:schemeClr val="dk1"/>
              </a:solidFill>
              <a:latin typeface="Assistant"/>
              <a:ea typeface="Assistant"/>
              <a:cs typeface="Assistant"/>
              <a:sym typeface="Assistant"/>
            </a:endParaRPr>
          </a:p>
          <a:p>
            <a:pPr indent="-298450" lvl="0" marL="457200" rtl="1" algn="just">
              <a:spcBef>
                <a:spcPts val="0"/>
              </a:spcBef>
              <a:spcAft>
                <a:spcPts val="0"/>
              </a:spcAft>
              <a:buClr>
                <a:schemeClr val="dk1"/>
              </a:buClr>
              <a:buSzPts val="1100"/>
              <a:buFont typeface="Assistant"/>
              <a:buChar char="●"/>
            </a:pPr>
            <a:r>
              <a:rPr lang="en-US" sz="1000">
                <a:solidFill>
                  <a:schemeClr val="dk1"/>
                </a:solidFill>
                <a:latin typeface="Assistant"/>
                <a:ea typeface="Assistant"/>
                <a:cs typeface="Assistant"/>
                <a:sym typeface="Assistant"/>
              </a:rPr>
              <a:t>צה״ל ממשיך לתקוף מטרות צבאיות של חיזבאללה בשיתוף פעולה עם חיל האוויר והיבשה לאורך הגבול, לסכל חוליות אויב ולהגיב לכל אירוע.</a:t>
            </a:r>
            <a:endParaRPr sz="10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a:solidFill>
                <a:schemeClr val="dk1"/>
              </a:solidFill>
              <a:latin typeface="Assistant"/>
              <a:ea typeface="Assistant"/>
              <a:cs typeface="Assistant"/>
              <a:sym typeface="Assistant"/>
            </a:endParaRPr>
          </a:p>
          <a:p>
            <a:pPr indent="0" lvl="0" marL="457200" rtl="1" algn="r">
              <a:lnSpc>
                <a:spcPct val="115000"/>
              </a:lnSpc>
              <a:spcBef>
                <a:spcPts val="0"/>
              </a:spcBef>
              <a:spcAft>
                <a:spcPts val="0"/>
              </a:spcAft>
              <a:buNone/>
            </a:pPr>
            <a:r>
              <a:t/>
            </a:r>
            <a:endParaRPr b="1" sz="10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