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1"/>
            <a:ext cx="1430345" cy="996225"/>
            <a:chOff x="-354205" y="202559"/>
            <a:chExt cx="512595" cy="357019"/>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9"/>
              <a:ext cx="509100" cy="3570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43</a:t>
              </a:r>
              <a:r>
                <a:rPr b="1" i="0" lang="en-US" sz="3200" u="none" cap="none" strike="noStrike">
                  <a:solidFill>
                    <a:srgbClr val="FFFFFF"/>
                  </a:solidFill>
                  <a:latin typeface="Assistant"/>
                  <a:ea typeface="Assistant"/>
                  <a:cs typeface="Assistant"/>
                  <a:sym typeface="Assistant"/>
                </a:rPr>
                <a:t>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4</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20</a:t>
              </a:r>
              <a:endParaRPr b="1" sz="3400">
                <a:solidFill>
                  <a:srgbClr val="FFFFFF"/>
                </a:solidFill>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חוליות חיזבאללה חוסלו</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2,500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משולבת של כוחות האוויר והיבשה</a:t>
              </a:r>
              <a:endParaRPr sz="1300">
                <a:latin typeface="Assistant"/>
                <a:ea typeface="Assistant"/>
                <a:cs typeface="Assistant"/>
                <a:sym typeface="Assistant"/>
              </a:endParaRPr>
            </a:p>
          </p:txBody>
        </p:sp>
      </p:grpSp>
      <p:sp>
        <p:nvSpPr>
          <p:cNvPr id="99" name="Google Shape;99;p13"/>
          <p:cNvSpPr txBox="1"/>
          <p:nvPr/>
        </p:nvSpPr>
        <p:spPr>
          <a:xfrm>
            <a:off x="5764361" y="1056653"/>
            <a:ext cx="1659600" cy="12063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2800" u="none" cap="none" strike="noStrike">
                <a:solidFill>
                  <a:srgbClr val="066B57"/>
                </a:solidFill>
                <a:latin typeface="Assistant"/>
                <a:ea typeface="Assistant"/>
                <a:cs typeface="Assistant"/>
                <a:sym typeface="Assistant"/>
              </a:rPr>
              <a:t>היום ה-3</a:t>
            </a:r>
            <a:r>
              <a:rPr b="1" lang="en-US" sz="2800">
                <a:solidFill>
                  <a:srgbClr val="066B57"/>
                </a:solidFill>
                <a:latin typeface="Assistant"/>
                <a:ea typeface="Assistant"/>
                <a:cs typeface="Assistant"/>
                <a:sym typeface="Assistant"/>
              </a:rPr>
              <a:t>5</a:t>
            </a:r>
            <a:r>
              <a:rPr b="1" i="0" lang="en-US" sz="2800" u="none" cap="none" strike="noStrike">
                <a:solidFill>
                  <a:srgbClr val="066B57"/>
                </a:solidFill>
                <a:latin typeface="Assistant"/>
                <a:ea typeface="Assistant"/>
                <a:cs typeface="Assistant"/>
                <a:sym typeface="Assistant"/>
              </a:rPr>
              <a:t> ללחימה</a:t>
            </a:r>
            <a:endParaRPr b="1" sz="1000">
              <a:latin typeface="Assistant"/>
              <a:ea typeface="Assistant"/>
              <a:cs typeface="Assistant"/>
              <a:sym typeface="Assistant"/>
            </a:endParaRPr>
          </a:p>
        </p:txBody>
      </p:sp>
      <p:grpSp>
        <p:nvGrpSpPr>
          <p:cNvPr id="100" name="Google Shape;100;p13"/>
          <p:cNvGrpSpPr/>
          <p:nvPr/>
        </p:nvGrpSpPr>
        <p:grpSpPr>
          <a:xfrm>
            <a:off x="5748648" y="2479361"/>
            <a:ext cx="1671715" cy="866397"/>
            <a:chOff x="0" y="0"/>
            <a:chExt cx="599105" cy="310497"/>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0" y="38100"/>
              <a:ext cx="599105" cy="272397"/>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10</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i="0" lang="en-US" u="none" cap="none" strike="noStrike">
                  <a:solidFill>
                    <a:srgbClr val="FFFFFF"/>
                  </a:solidFill>
                  <a:latin typeface="Assistant"/>
                  <a:ea typeface="Assistant"/>
                  <a:cs typeface="Assistant"/>
                  <a:sym typeface="Assistant"/>
                </a:rPr>
                <a:t>כ״</a:t>
              </a:r>
              <a:r>
                <a:rPr b="1" lang="en-US">
                  <a:solidFill>
                    <a:srgbClr val="FFFFFF"/>
                  </a:solidFill>
                  <a:latin typeface="Assistant"/>
                  <a:ea typeface="Assistant"/>
                  <a:cs typeface="Assistant"/>
                  <a:sym typeface="Assistant"/>
                </a:rPr>
                <a:t>ו</a:t>
              </a:r>
              <a:r>
                <a:rPr b="1" i="0" lang="en-US" u="none" cap="none" strike="noStrike">
                  <a:solidFill>
                    <a:srgbClr val="FFFFFF"/>
                  </a:solidFill>
                  <a:latin typeface="Assistant"/>
                  <a:ea typeface="Assistant"/>
                  <a:cs typeface="Assistant"/>
                  <a:sym typeface="Assistant"/>
                </a:rPr>
                <a:t> בחשוון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12:30)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0175" y="1056650"/>
            <a:ext cx="5467800" cy="94494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900">
                <a:solidFill>
                  <a:srgbClr val="FFFFFF"/>
                </a:solidFill>
                <a:latin typeface="Assistant"/>
                <a:ea typeface="Assistant"/>
                <a:cs typeface="Assistant"/>
                <a:sym typeface="Assistant"/>
              </a:rPr>
              <a:t>השבוע החמישי למלחמה</a:t>
            </a:r>
            <a:endParaRPr b="1" sz="1900">
              <a:solidFill>
                <a:srgbClr val="FFFFFF"/>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7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הדרום:</a:t>
            </a:r>
            <a:endParaRPr sz="15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הבוקר, כוחות צה"ל, בהכוונת אגף המודיעין חיסלו מספר מחבלי נח'בה של החמאס שהשתתפו בהתקפה על יישובי הנגב המערבי. בנוסף, חוסל ראש מערך הצליפה של ארגון הטרור חמאס. </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בהערכת מצב שקיים בשטח רצועת עזה אמש עמד הרמטכ"ל על </a:t>
            </a:r>
            <a:r>
              <a:rPr b="1" lang="en-US" sz="1100">
                <a:solidFill>
                  <a:schemeClr val="dk1"/>
                </a:solidFill>
                <a:latin typeface="Assistant"/>
                <a:ea typeface="Assistant"/>
                <a:cs typeface="Assistant"/>
                <a:sym typeface="Assistant"/>
              </a:rPr>
              <a:t>הפעולה המשולבת</a:t>
            </a:r>
            <a:r>
              <a:rPr lang="en-US" sz="1100">
                <a:solidFill>
                  <a:schemeClr val="dk1"/>
                </a:solidFill>
                <a:latin typeface="Assistant"/>
                <a:ea typeface="Assistant"/>
                <a:cs typeface="Assistant"/>
                <a:sym typeface="Assistant"/>
              </a:rPr>
              <a:t> של מערכים וזרועות שונים בצה"ל: "נקודת החוזק המרכזית בינתיים במלחמה הזו היא שותפויות כל הזמן. אני רואה את צה"ל בכל הפינות עובד - כולם עושים הכל רק כדי שאתם תהיו הכי חזקים שאפשר".</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במהלך הלילה, לוחמי מילואים מאוגדה 252, תקפו כח של חמאס וסיכלו 19 מחבלים. לוחמי צוות קרב חטיבתי 401 איתרו והשמידו מכולה שמוקמה בחוף הים ובה כ-20 משגרי רקטות. במקביל, כוחות חי"ר, שריון והנדסה של אוגדה 162, בסיוע חיל האוויר ויחידות נוספות, פשטו על הרובע הביטחוני של ארגון הטרור חמאס בלב העיר עזה בסמוך לבית החולים שיפא.</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במהלך הלילה, יורט מעל ים סוף טיל ששוגר לעבר העיר אילת באמצעות מערכת "חץ 3" להגנה נגד טילים לטווח ארוך. בנוסף, יורטה מטרה חשודה שכוונה למרחב הערבה באמצעות מערכת "יהלום" (פטריוט). היירוטים בוצעו מחוץ לשטחה של מדינת ישראל.</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אתמול, בשעות הצהרים פגע כלי טיס בלתי מאוייש ששוגר מסוריה בבית-ספר בעיר אילת. בתגובה תקף צה"ל בשעות בסוריה.</a:t>
            </a:r>
            <a:endParaRPr sz="11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sz="8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200">
              <a:solidFill>
                <a:schemeClr val="dk1"/>
              </a:solidFill>
              <a:latin typeface="Assistant"/>
              <a:ea typeface="Assistant"/>
              <a:cs typeface="Assistant"/>
              <a:sym typeface="Assistant"/>
            </a:endParaRPr>
          </a:p>
          <a:p>
            <a:pPr indent="-304800" lvl="0" marL="457200" rtl="1" algn="r">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הלילה הוסיף צה"ל לתקוף תשתיות טרור של חיזבאללה בשטח לבנון, בתגובה לשיגורים וירי לעבר שטח ישראל. </a:t>
            </a:r>
            <a:endParaRPr sz="800">
              <a:solidFill>
                <a:schemeClr val="dk1"/>
              </a:solidFill>
              <a:latin typeface="Assistant"/>
              <a:ea typeface="Assistant"/>
              <a:cs typeface="Assistant"/>
              <a:sym typeface="Assistant"/>
            </a:endParaRPr>
          </a:p>
          <a:p>
            <a:pPr indent="-304800" lvl="0" marL="457200" rtl="1" algn="r">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אתמול, בהמשך להתרעות בצפון הארץ, זוהו מספר שיגורי פצצות מרגמה משטח לבנון לעבר שטח ישראל. כוחות צה"ל תקפו את המשגר ממנו בוצע הירי.</a:t>
            </a:r>
            <a:endParaRPr sz="1100">
              <a:solidFill>
                <a:schemeClr val="dk1"/>
              </a:solidFill>
              <a:latin typeface="Assistant"/>
              <a:ea typeface="Assistant"/>
              <a:cs typeface="Assistant"/>
              <a:sym typeface="Assistant"/>
            </a:endParaRPr>
          </a:p>
          <a:p>
            <a:pPr indent="0" lvl="0" marL="457200" rtl="1" algn="r">
              <a:spcBef>
                <a:spcPts val="0"/>
              </a:spcBef>
              <a:spcAft>
                <a:spcPts val="0"/>
              </a:spcAft>
              <a:buNone/>
            </a:pPr>
            <a:r>
              <a:t/>
            </a:r>
            <a:endParaRPr sz="8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sz="11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הלילה, עצרו כוחות צה"ל, שב"כ ומג"ב  הפועלים באיו"ש 41 מבוקשים, מתוכם 14 מחבלים בארגון הטרור חמאס. </a:t>
            </a:r>
            <a:endParaRPr sz="11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בנוסף, כוחות הנדסה, צה"ל ומג"ב פעלו בעיר חברון  והרסו את בתי המחבלים שביצעו את הפיגוע בו נרצחה בת שבע נגרי ז"ל ב-21.8.23.</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סיכום המלחמה עד כה:</a:t>
            </a:r>
            <a:endParaRPr b="1" sz="6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כוחות צה"ל </a:t>
            </a:r>
            <a:r>
              <a:rPr b="1" lang="en-US" sz="1200">
                <a:solidFill>
                  <a:schemeClr val="dk1"/>
                </a:solidFill>
                <a:latin typeface="Assistant"/>
                <a:ea typeface="Assistant"/>
                <a:cs typeface="Assistant"/>
                <a:sym typeface="Assistant"/>
              </a:rPr>
              <a:t>נלחמי</a:t>
            </a:r>
            <a:r>
              <a:rPr b="1" lang="en-US" sz="1200">
                <a:solidFill>
                  <a:schemeClr val="dk1"/>
                </a:solidFill>
                <a:latin typeface="Assistant"/>
                <a:ea typeface="Assistant"/>
                <a:cs typeface="Assistant"/>
                <a:sym typeface="Assistant"/>
              </a:rPr>
              <a:t>ם בשטח רצועת עזה</a:t>
            </a:r>
            <a:r>
              <a:rPr lang="en-US" sz="1200">
                <a:solidFill>
                  <a:schemeClr val="dk1"/>
                </a:solidFill>
                <a:latin typeface="Assistant"/>
                <a:ea typeface="Assistant"/>
                <a:cs typeface="Assistant"/>
                <a:sym typeface="Assistant"/>
              </a:rPr>
              <a:t> וממשיכים להרחיב את פעילותם תוך התמקדות במרכזים של חמאס באזור העיר עזה. בפעולות אלו לוקחים חלק כוחות חי"ר, שריון, הנדסה ותותחנים הפועלים בשיתוף אמ"ן והשב"כ ומלווים בידי חיל האוויר וחיל הים. </a:t>
            </a:r>
            <a:r>
              <a:rPr lang="en-US" sz="1200">
                <a:solidFill>
                  <a:schemeClr val="dk1"/>
                </a:solidFill>
                <a:latin typeface="Assistant"/>
                <a:ea typeface="Assistant"/>
                <a:cs typeface="Assistant"/>
                <a:sym typeface="Assistant"/>
              </a:rPr>
              <a:t>הפעולה</a:t>
            </a:r>
            <a:r>
              <a:rPr lang="en-US" sz="120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על תשתיות טרור.</a:t>
            </a:r>
            <a:endParaRPr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קורא לתושבי העיר עזה </a:t>
            </a:r>
            <a:r>
              <a:rPr b="1" lang="en-US" sz="1200">
                <a:solidFill>
                  <a:schemeClr val="dk1"/>
                </a:solidFill>
                <a:latin typeface="Assistant"/>
                <a:ea typeface="Assistant"/>
                <a:cs typeface="Assistant"/>
                <a:sym typeface="Assistant"/>
              </a:rPr>
              <a:t>לנוע לדרום הרצועה</a:t>
            </a:r>
            <a:r>
              <a:rPr lang="en-US" sz="1200">
                <a:solidFill>
                  <a:schemeClr val="dk1"/>
                </a:solidFill>
                <a:latin typeface="Assistant"/>
                <a:ea typeface="Assistant"/>
                <a:cs typeface="Assistant"/>
                <a:sym typeface="Assistant"/>
              </a:rPr>
              <a:t> בכדי למנוע פגיעה אפשרית בהם.</a:t>
            </a:r>
            <a:endParaRPr sz="12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8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מסכל ניסיונות חדירה של חוליות מחבלים, </a:t>
            </a:r>
            <a:r>
              <a:rPr b="1" lang="en-US" sz="1200">
                <a:solidFill>
                  <a:schemeClr val="dk1"/>
                </a:solidFill>
                <a:latin typeface="Assistant"/>
                <a:ea typeface="Assistant"/>
                <a:cs typeface="Assistant"/>
                <a:sym typeface="Assistant"/>
              </a:rPr>
              <a:t>ו</a:t>
            </a:r>
            <a:r>
              <a:rPr b="1" lang="en-US" sz="1200">
                <a:solidFill>
                  <a:schemeClr val="dk1"/>
                </a:solidFill>
                <a:latin typeface="Assistant"/>
                <a:ea typeface="Assistant"/>
                <a:cs typeface="Assistant"/>
                <a:sym typeface="Assistant"/>
              </a:rPr>
              <a:t>תוקף תשתיות טרור ומקורות ירי של חיזבאללה בלבנון. </a:t>
            </a:r>
            <a:endParaRPr b="1" sz="12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8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עד כה נעצרו מתחילת המלחמה למעלה מ-1,430 מבוקשים באיו"ש, למעלה מ-900 מהם משויכים לארגון הטרור חמאס.</a:t>
            </a:r>
            <a:endParaRPr sz="12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ל-10.11.23 בשעה 12:30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