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3400" cx="7556500"/>
  <p:notesSz cx="6858000" cy="9144000"/>
  <p:embeddedFontLst>
    <p:embeddedFont>
      <p:font typeface="Assistant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ssistant-regular.fntdata"/><Relationship Id="rId8" Type="http://schemas.openxmlformats.org/officeDocument/2006/relationships/font" Target="fonts/Assistan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5874198" y="9215950"/>
            <a:ext cx="1430345" cy="1178665"/>
            <a:chOff x="-354205" y="202558"/>
            <a:chExt cx="512595" cy="422400"/>
          </a:xfrm>
        </p:grpSpPr>
        <p:sp>
          <p:nvSpPr>
            <p:cNvPr id="85" name="Google Shape;85;p13"/>
            <p:cNvSpPr/>
            <p:nvPr/>
          </p:nvSpPr>
          <p:spPr>
            <a:xfrm>
              <a:off x="-354205" y="202561"/>
              <a:ext cx="509120" cy="357017"/>
            </a:xfrm>
            <a:custGeom>
              <a:rect b="b" l="l" r="r" t="t"/>
              <a:pathLst>
                <a:path extrusionOk="0" h="357017" w="509120">
                  <a:moveTo>
                    <a:pt x="27248" y="0"/>
                  </a:moveTo>
                  <a:lnTo>
                    <a:pt x="481872" y="0"/>
                  </a:lnTo>
                  <a:cubicBezTo>
                    <a:pt x="489098" y="0"/>
                    <a:pt x="496029" y="2871"/>
                    <a:pt x="501139" y="7981"/>
                  </a:cubicBezTo>
                  <a:cubicBezTo>
                    <a:pt x="506249" y="13091"/>
                    <a:pt x="509120" y="20022"/>
                    <a:pt x="509120" y="27248"/>
                  </a:cubicBezTo>
                  <a:lnTo>
                    <a:pt x="509120" y="329769"/>
                  </a:lnTo>
                  <a:cubicBezTo>
                    <a:pt x="509120" y="336996"/>
                    <a:pt x="506249" y="343927"/>
                    <a:pt x="501139" y="349037"/>
                  </a:cubicBezTo>
                  <a:cubicBezTo>
                    <a:pt x="496029" y="354147"/>
                    <a:pt x="489098" y="357017"/>
                    <a:pt x="481872" y="357017"/>
                  </a:cubicBezTo>
                  <a:lnTo>
                    <a:pt x="27248" y="357017"/>
                  </a:lnTo>
                  <a:cubicBezTo>
                    <a:pt x="20022" y="357017"/>
                    <a:pt x="13091" y="354147"/>
                    <a:pt x="7981" y="349037"/>
                  </a:cubicBezTo>
                  <a:cubicBezTo>
                    <a:pt x="2871" y="343927"/>
                    <a:pt x="0" y="336996"/>
                    <a:pt x="0" y="329769"/>
                  </a:cubicBezTo>
                  <a:lnTo>
                    <a:pt x="0" y="27248"/>
                  </a:lnTo>
                  <a:cubicBezTo>
                    <a:pt x="0" y="20022"/>
                    <a:pt x="2871" y="13091"/>
                    <a:pt x="7981" y="7981"/>
                  </a:cubicBezTo>
                  <a:cubicBezTo>
                    <a:pt x="13091" y="2871"/>
                    <a:pt x="20022" y="0"/>
                    <a:pt x="27248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-350711" y="202558"/>
              <a:ext cx="509100" cy="42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מעל</a:t>
              </a:r>
              <a:endParaRPr b="1" sz="32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2,400</a:t>
              </a:r>
              <a:endParaRPr b="1" sz="32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099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599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מבוקשים נעצרו באיו״ש</a:t>
              </a: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5873893" y="4952963"/>
            <a:ext cx="1440359" cy="1321056"/>
            <a:chOff x="0" y="0"/>
            <a:chExt cx="516192" cy="473437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516192" cy="473437"/>
            </a:xfrm>
            <a:custGeom>
              <a:rect b="b" l="l" r="r" t="t"/>
              <a:pathLst>
                <a:path extrusionOk="0" h="473437" w="516192">
                  <a:moveTo>
                    <a:pt x="26875" y="0"/>
                  </a:moveTo>
                  <a:lnTo>
                    <a:pt x="489317" y="0"/>
                  </a:lnTo>
                  <a:cubicBezTo>
                    <a:pt x="496445" y="0"/>
                    <a:pt x="503281" y="2831"/>
                    <a:pt x="508321" y="7871"/>
                  </a:cubicBezTo>
                  <a:cubicBezTo>
                    <a:pt x="513361" y="12912"/>
                    <a:pt x="516192" y="19747"/>
                    <a:pt x="516192" y="26875"/>
                  </a:cubicBezTo>
                  <a:lnTo>
                    <a:pt x="516192" y="446562"/>
                  </a:lnTo>
                  <a:cubicBezTo>
                    <a:pt x="516192" y="461404"/>
                    <a:pt x="504160" y="473437"/>
                    <a:pt x="489317" y="473437"/>
                  </a:cubicBezTo>
                  <a:lnTo>
                    <a:pt x="26875" y="473437"/>
                  </a:lnTo>
                  <a:cubicBezTo>
                    <a:pt x="12032" y="473437"/>
                    <a:pt x="0" y="461404"/>
                    <a:pt x="0" y="446562"/>
                  </a:cubicBezTo>
                  <a:lnTo>
                    <a:pt x="0" y="26875"/>
                  </a:lnTo>
                  <a:cubicBezTo>
                    <a:pt x="0" y="12032"/>
                    <a:pt x="12032" y="0"/>
                    <a:pt x="26875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 txBox="1"/>
            <p:nvPr/>
          </p:nvSpPr>
          <p:spPr>
            <a:xfrm>
              <a:off x="0" y="28575"/>
              <a:ext cx="516192" cy="444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מעל </a:t>
              </a:r>
              <a:endParaRPr sz="12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1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22,000</a:t>
              </a:r>
              <a:endParaRPr b="1" sz="12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099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99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מטרות אסטרטגיות הותקפו בעזה</a:t>
              </a:r>
              <a:endParaRPr sz="1200"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90" name="Google Shape;90;p13"/>
          <p:cNvGrpSpPr/>
          <p:nvPr/>
        </p:nvGrpSpPr>
        <p:grpSpPr>
          <a:xfrm>
            <a:off x="5873900" y="7899875"/>
            <a:ext cx="1440660" cy="1148511"/>
            <a:chOff x="3" y="0"/>
            <a:chExt cx="516300" cy="411600"/>
          </a:xfrm>
        </p:grpSpPr>
        <p:sp>
          <p:nvSpPr>
            <p:cNvPr id="91" name="Google Shape;91;p13"/>
            <p:cNvSpPr/>
            <p:nvPr/>
          </p:nvSpPr>
          <p:spPr>
            <a:xfrm>
              <a:off x="3" y="0"/>
              <a:ext cx="516192" cy="411462"/>
            </a:xfrm>
            <a:custGeom>
              <a:rect b="b" l="l" r="r" t="t"/>
              <a:pathLst>
                <a:path extrusionOk="0" h="357017" w="516192">
                  <a:moveTo>
                    <a:pt x="26875" y="0"/>
                  </a:moveTo>
                  <a:lnTo>
                    <a:pt x="489317" y="0"/>
                  </a:lnTo>
                  <a:cubicBezTo>
                    <a:pt x="496445" y="0"/>
                    <a:pt x="503281" y="2831"/>
                    <a:pt x="508321" y="7871"/>
                  </a:cubicBezTo>
                  <a:cubicBezTo>
                    <a:pt x="513361" y="12912"/>
                    <a:pt x="516192" y="19747"/>
                    <a:pt x="516192" y="26875"/>
                  </a:cubicBezTo>
                  <a:lnTo>
                    <a:pt x="516192" y="330143"/>
                  </a:lnTo>
                  <a:cubicBezTo>
                    <a:pt x="516192" y="344985"/>
                    <a:pt x="504160" y="357017"/>
                    <a:pt x="489317" y="357017"/>
                  </a:cubicBezTo>
                  <a:lnTo>
                    <a:pt x="26875" y="357017"/>
                  </a:lnTo>
                  <a:cubicBezTo>
                    <a:pt x="12032" y="357017"/>
                    <a:pt x="0" y="344985"/>
                    <a:pt x="0" y="330143"/>
                  </a:cubicBezTo>
                  <a:lnTo>
                    <a:pt x="0" y="26875"/>
                  </a:lnTo>
                  <a:cubicBezTo>
                    <a:pt x="0" y="12032"/>
                    <a:pt x="12032" y="0"/>
                    <a:pt x="26875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3" y="0"/>
              <a:ext cx="516300" cy="41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מעל</a:t>
              </a:r>
              <a:endParaRPr sz="13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en-US" sz="3200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6,000</a:t>
              </a:r>
              <a:endParaRPr b="1" sz="34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1" algn="ctr">
                <a:lnSpc>
                  <a:spcPct val="9099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99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אמצעי לחימה אותרו ברצועת עזה</a:t>
              </a:r>
              <a:endParaRPr sz="1200"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93" name="Google Shape;93;p13"/>
          <p:cNvGrpSpPr/>
          <p:nvPr/>
        </p:nvGrpSpPr>
        <p:grpSpPr>
          <a:xfrm>
            <a:off x="5874043" y="3621596"/>
            <a:ext cx="1440382" cy="1178997"/>
            <a:chOff x="0" y="0"/>
            <a:chExt cx="516192" cy="422519"/>
          </a:xfrm>
        </p:grpSpPr>
        <p:sp>
          <p:nvSpPr>
            <p:cNvPr id="94" name="Google Shape;94;p13"/>
            <p:cNvSpPr/>
            <p:nvPr/>
          </p:nvSpPr>
          <p:spPr>
            <a:xfrm>
              <a:off x="0" y="0"/>
              <a:ext cx="516192" cy="422519"/>
            </a:xfrm>
            <a:custGeom>
              <a:rect b="b" l="l" r="r" t="t"/>
              <a:pathLst>
                <a:path extrusionOk="0" h="422519" w="516192">
                  <a:moveTo>
                    <a:pt x="26875" y="0"/>
                  </a:moveTo>
                  <a:lnTo>
                    <a:pt x="489317" y="0"/>
                  </a:lnTo>
                  <a:cubicBezTo>
                    <a:pt x="496445" y="0"/>
                    <a:pt x="503281" y="2831"/>
                    <a:pt x="508321" y="7871"/>
                  </a:cubicBezTo>
                  <a:cubicBezTo>
                    <a:pt x="513361" y="12912"/>
                    <a:pt x="516192" y="19747"/>
                    <a:pt x="516192" y="26875"/>
                  </a:cubicBezTo>
                  <a:lnTo>
                    <a:pt x="516192" y="395644"/>
                  </a:lnTo>
                  <a:cubicBezTo>
                    <a:pt x="516192" y="410486"/>
                    <a:pt x="504160" y="422519"/>
                    <a:pt x="489317" y="422519"/>
                  </a:cubicBezTo>
                  <a:lnTo>
                    <a:pt x="26875" y="422519"/>
                  </a:lnTo>
                  <a:cubicBezTo>
                    <a:pt x="12032" y="422519"/>
                    <a:pt x="0" y="410486"/>
                    <a:pt x="0" y="395644"/>
                  </a:cubicBezTo>
                  <a:lnTo>
                    <a:pt x="0" y="26875"/>
                  </a:lnTo>
                  <a:cubicBezTo>
                    <a:pt x="0" y="12032"/>
                    <a:pt x="12032" y="0"/>
                    <a:pt x="26875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0" y="47625"/>
              <a:ext cx="516192" cy="3748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הישגי צה</a:t>
              </a:r>
              <a:r>
                <a:rPr b="1" lang="en-US" sz="23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״</a:t>
              </a:r>
              <a:r>
                <a:rPr b="1" i="0" lang="en-US" sz="23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ל במספרים:</a:t>
              </a:r>
              <a:endParaRPr b="1" sz="1200"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96" name="Google Shape;96;p13"/>
          <p:cNvGrpSpPr/>
          <p:nvPr/>
        </p:nvGrpSpPr>
        <p:grpSpPr>
          <a:xfrm>
            <a:off x="5873893" y="6426420"/>
            <a:ext cx="1440359" cy="1321056"/>
            <a:chOff x="0" y="0"/>
            <a:chExt cx="516192" cy="473437"/>
          </a:xfrm>
        </p:grpSpPr>
        <p:sp>
          <p:nvSpPr>
            <p:cNvPr id="97" name="Google Shape;97;p13"/>
            <p:cNvSpPr/>
            <p:nvPr/>
          </p:nvSpPr>
          <p:spPr>
            <a:xfrm>
              <a:off x="0" y="0"/>
              <a:ext cx="516192" cy="473437"/>
            </a:xfrm>
            <a:custGeom>
              <a:rect b="b" l="l" r="r" t="t"/>
              <a:pathLst>
                <a:path extrusionOk="0" h="473437" w="516192">
                  <a:moveTo>
                    <a:pt x="26875" y="0"/>
                  </a:moveTo>
                  <a:lnTo>
                    <a:pt x="489317" y="0"/>
                  </a:lnTo>
                  <a:cubicBezTo>
                    <a:pt x="496445" y="0"/>
                    <a:pt x="503281" y="2831"/>
                    <a:pt x="508321" y="7871"/>
                  </a:cubicBezTo>
                  <a:cubicBezTo>
                    <a:pt x="513361" y="12912"/>
                    <a:pt x="516192" y="19747"/>
                    <a:pt x="516192" y="26875"/>
                  </a:cubicBezTo>
                  <a:lnTo>
                    <a:pt x="516192" y="446562"/>
                  </a:lnTo>
                  <a:cubicBezTo>
                    <a:pt x="516192" y="461404"/>
                    <a:pt x="504160" y="473437"/>
                    <a:pt x="489317" y="473437"/>
                  </a:cubicBezTo>
                  <a:lnTo>
                    <a:pt x="26875" y="473437"/>
                  </a:lnTo>
                  <a:cubicBezTo>
                    <a:pt x="12032" y="473437"/>
                    <a:pt x="0" y="461404"/>
                    <a:pt x="0" y="446562"/>
                  </a:cubicBezTo>
                  <a:lnTo>
                    <a:pt x="0" y="26875"/>
                  </a:lnTo>
                  <a:cubicBezTo>
                    <a:pt x="0" y="12032"/>
                    <a:pt x="12032" y="0"/>
                    <a:pt x="26875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3"/>
            <p:cNvSpPr txBox="1"/>
            <p:nvPr/>
          </p:nvSpPr>
          <p:spPr>
            <a:xfrm>
              <a:off x="0" y="28575"/>
              <a:ext cx="516192" cy="444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מעל</a:t>
              </a:r>
              <a:endParaRPr sz="13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3,500</a:t>
              </a:r>
              <a:endParaRPr b="1" sz="13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מטרות הותקפו בעזה בפעילות </a:t>
              </a:r>
              <a:r>
                <a:rPr lang="en-US" sz="13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משולבת</a:t>
              </a:r>
              <a:endParaRPr sz="1300"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sp>
        <p:nvSpPr>
          <p:cNvPr id="99" name="Google Shape;99;p13"/>
          <p:cNvSpPr txBox="1"/>
          <p:nvPr/>
        </p:nvSpPr>
        <p:spPr>
          <a:xfrm>
            <a:off x="5764350" y="993925"/>
            <a:ext cx="1659600" cy="138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1" algn="ctr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66B57"/>
                </a:solidFill>
                <a:latin typeface="Assistant"/>
                <a:ea typeface="Assistant"/>
                <a:cs typeface="Assistant"/>
                <a:sym typeface="Assistant"/>
              </a:rPr>
              <a:t>היום ה-82 ללחימה</a:t>
            </a:r>
            <a:endParaRPr b="1" sz="1000"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100" name="Google Shape;100;p13"/>
          <p:cNvGrpSpPr/>
          <p:nvPr/>
        </p:nvGrpSpPr>
        <p:grpSpPr>
          <a:xfrm>
            <a:off x="5748648" y="2479350"/>
            <a:ext cx="1671715" cy="866408"/>
            <a:chOff x="0" y="-4"/>
            <a:chExt cx="599105" cy="310501"/>
          </a:xfrm>
        </p:grpSpPr>
        <p:sp>
          <p:nvSpPr>
            <p:cNvPr id="101" name="Google Shape;101;p13"/>
            <p:cNvSpPr/>
            <p:nvPr/>
          </p:nvSpPr>
          <p:spPr>
            <a:xfrm>
              <a:off x="0" y="0"/>
              <a:ext cx="599105" cy="310497"/>
            </a:xfrm>
            <a:custGeom>
              <a:rect b="b" l="l" r="r" t="t"/>
              <a:pathLst>
                <a:path extrusionOk="0" h="310497" w="599105">
                  <a:moveTo>
                    <a:pt x="23156" y="0"/>
                  </a:moveTo>
                  <a:lnTo>
                    <a:pt x="575949" y="0"/>
                  </a:lnTo>
                  <a:cubicBezTo>
                    <a:pt x="582090" y="0"/>
                    <a:pt x="587980" y="2440"/>
                    <a:pt x="592323" y="6782"/>
                  </a:cubicBezTo>
                  <a:cubicBezTo>
                    <a:pt x="596665" y="11125"/>
                    <a:pt x="599105" y="17014"/>
                    <a:pt x="599105" y="23156"/>
                  </a:cubicBezTo>
                  <a:lnTo>
                    <a:pt x="599105" y="287341"/>
                  </a:lnTo>
                  <a:cubicBezTo>
                    <a:pt x="599105" y="293483"/>
                    <a:pt x="596665" y="299372"/>
                    <a:pt x="592323" y="303715"/>
                  </a:cubicBezTo>
                  <a:cubicBezTo>
                    <a:pt x="587980" y="308057"/>
                    <a:pt x="582090" y="310497"/>
                    <a:pt x="575949" y="310497"/>
                  </a:cubicBezTo>
                  <a:lnTo>
                    <a:pt x="23156" y="310497"/>
                  </a:lnTo>
                  <a:cubicBezTo>
                    <a:pt x="10367" y="310497"/>
                    <a:pt x="0" y="300130"/>
                    <a:pt x="0" y="287341"/>
                  </a:cubicBezTo>
                  <a:lnTo>
                    <a:pt x="0" y="23156"/>
                  </a:lnTo>
                  <a:cubicBezTo>
                    <a:pt x="0" y="17014"/>
                    <a:pt x="2440" y="11125"/>
                    <a:pt x="6782" y="6782"/>
                  </a:cubicBezTo>
                  <a:cubicBezTo>
                    <a:pt x="11125" y="2440"/>
                    <a:pt x="17014" y="0"/>
                    <a:pt x="23156" y="0"/>
                  </a:cubicBezTo>
                  <a:close/>
                </a:path>
              </a:pathLst>
            </a:custGeom>
            <a:solidFill>
              <a:srgbClr val="7BA3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3"/>
            <p:cNvSpPr txBox="1"/>
            <p:nvPr/>
          </p:nvSpPr>
          <p:spPr>
            <a:xfrm>
              <a:off x="1" y="-4"/>
              <a:ext cx="599100" cy="3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b="1" lang="en-US" sz="1600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27 בדצמבר 2023</a:t>
              </a:r>
              <a:endParaRPr b="1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lang="en-US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ט"ו בטבת התשפ״ד</a:t>
              </a:r>
              <a:endParaRPr b="1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b="1" lang="en-US" sz="1000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(מעודכן לשעה 16:00)</a:t>
              </a:r>
              <a:endParaRPr b="1" sz="16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sp>
        <p:nvSpPr>
          <p:cNvPr id="103" name="Google Shape;103;p13"/>
          <p:cNvSpPr txBox="1"/>
          <p:nvPr/>
        </p:nvSpPr>
        <p:spPr>
          <a:xfrm>
            <a:off x="134625" y="905275"/>
            <a:ext cx="5403600" cy="96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9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השבוע השנים עשר למלחמה</a:t>
            </a:r>
            <a:endParaRPr b="1" sz="1350">
              <a:solidFill>
                <a:srgbClr val="30323F"/>
              </a:solidFill>
              <a:highlight>
                <a:srgbClr val="F1F6FB"/>
              </a:highlight>
            </a:endParaRPr>
          </a:p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3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"אין פתרונות קסם, אין קיצורי דרך בפירוק יסודי של ארגון טרור, אלא לחימה עיקשת ונחושה. ואנחנו מאוד מאוד נחושים."</a:t>
            </a:r>
            <a:endParaRPr b="1" sz="13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הרמטכ"ל, רב אלוף הרצי הלוי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בגזרת הדרום:</a:t>
            </a:r>
            <a:endParaRPr sz="9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כוחות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אוגדה 36 פתחו במתקפה על תשתיות טרור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במחנה אל בורייג', אחד מהמחנות במרכז רצועת עזה. במהלך הלחימה, כוחות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חטיבת בית הספר לחי״ר איתרו פיר מנהרה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המוביל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לתוואי תת קרקעי רחב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. בנוסף איתרו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מתחם אימונים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של החמאס ובו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אמצעי לחימה רבים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.</a:t>
            </a:r>
            <a:endParaRPr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מטוס קרב של חיל האוויר יירט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בהצלחה במרחב הים האדום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מטרה אווירית עויינת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שהייתה בדרכה לשטח ישראל. יחידת הבקרה האווירית עקבה אחר המטרה לאורך האירוע.</a:t>
            </a:r>
            <a:endParaRPr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במהלך הלילה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לוחמי זרוע הים זיהו ותקפו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תוך סגירת מעגל עם הכוחות בשטח,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חשודים 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אשר שהו במבנה והיוו איום על הכוחות המתמרנים ברצועה. כמו כן,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כוחות זרוע הים תקפו מטרות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של ארגון הטרור חמאס ברצועת עזה, במסגרת סיוע לפעילות כוחות חטיבה 14 לאורך קו החוף.</a:t>
            </a:r>
            <a:endParaRPr sz="1350">
              <a:solidFill>
                <a:srgbClr val="30323F"/>
              </a:solidFill>
              <a:highlight>
                <a:srgbClr val="F1F6FB"/>
              </a:highlight>
            </a:endParaRPr>
          </a:p>
          <a:p>
            <a:pPr indent="-29845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לוחמי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צוות הקרב החטיבתי 401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שהיו בזמן פעילות במרחב דראג' תופאח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זיהו מחבל שמחזיק בטיל נגד טנקים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המיועד לשימוש מטווח קצר.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הכוחות הכווינו צוות טנקים, שזיהה את המחבל מתכונן לירי לעבר הכוחות וחיסל אותו טרם ביצוע הירי לעברם.</a:t>
            </a:r>
            <a:endParaRPr b="1"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לוחמי צוות הקרב של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חטיבה 261 (בה"ד 1) זיהו שני מחבלים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שנכנסו לתוך רכב. הרכב ובו המחבלים הגיע למבנה המוכר כמחסן אמצעי לחימה,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הכוחות הכווינו כלי טיס של חיל האוויר שתקף וחיסל את המחבלים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מטוס קרב של חיל האוויר תקף את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מחסן אמצעי הלחימה.</a:t>
            </a:r>
            <a:endParaRPr b="1"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במסגרת הפעילות הקרקעית של לוחמי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צק"ח יפתח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במרחב שג'עייה,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זיהו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הלוחמים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מחבלים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עוברים בין מבנים בתוך מרחב לחימה של ארגון הטרור חמאס, ממנו בוצע ירי לעבר כוחותינו. בשיתוף פעולה עם מכלול האש והמודיעין,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הכווינו הכוחות כלי טיס של חיל האוויר שתקפו וחיסלו את המחבלים.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התקיפה הביאה לפיצוצי משנה נוספים המעידים על כך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שהמרחב היה ממולכד, במטרה לפגוע בלוחמי צה"ל.</a:t>
            </a:r>
            <a:endParaRPr b="1"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כוחות חי"ר ושריון מצוות הקרב של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גדוד 50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הפועלים תחת צוות הקרב של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חטיבה 460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פשטו על מרחב פרדסים בו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איתרו חמישה פירים התקפיים ובורות שיגור רבים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. במהלך הפעילות בפרדס, נתקלו הלוחמים במספר מחבלים אשר ירו לעברם טילי RPG וירי מנשק קל,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הכוחות חיסלו את המחבלים בירי מדויק.</a:t>
            </a:r>
            <a:endParaRPr b="1"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בגזרת הצפון:</a:t>
            </a:r>
            <a:endParaRPr sz="1350">
              <a:solidFill>
                <a:schemeClr val="dk1"/>
              </a:solidFill>
              <a:highlight>
                <a:srgbClr val="F1F6FB"/>
              </a:highlight>
            </a:endParaRPr>
          </a:p>
          <a:p>
            <a:pPr indent="-29845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זוהו מספר שיגורים שחצו משטח לבנון,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לוחמי ההגנה האווירית יירטו בהצלחה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כמה מהם. השיגורים הנוספים לא יורטו על פי מדיניות. כוחות צה"ל תקפו את מקורות הירי.</a:t>
            </a:r>
            <a:endParaRPr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במהלך הלילה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מטוס קרב של חיל האוויר תקף אתר צבאי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של חיזבאללה בשטח לבנון. בנוסף, בשעות הבוקר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כוחות צה"ל תקפו מרחבים נוספים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בשטח לבנון.</a:t>
            </a:r>
            <a:endParaRPr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בגזרת יהודה ושמרון:</a:t>
            </a:r>
            <a:endParaRPr b="1" sz="13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כוחות הביטחון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עצרו הלילה 14 מבוקשים ברחבי יהודה ושומרון והחרימו 12 נשקים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במחנה הפליטים נור א-שמס שבחטיבת מנשה ובעיר חברון שבחטיבת יהודה.</a:t>
            </a:r>
            <a:endParaRPr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במהלך הפעילות 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במחנה הפליטים נור א-שמס שבגזרת חטיבת מנשה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זוהתה חוליית מחבלים שהשליכה מטענים לעבר הכוחות, כלי טיס של חיל האוויר תקף את החולייה.</a:t>
            </a:r>
            <a:endParaRPr b="1"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במחנה הפליטים דהיישה שבחטיבת עציון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הכוחות החרימו ציוד בבית דפוס שהדפיס חומרי הסתה לארגון הטרור חמאס ורחפן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. המבוקשים שנעצרו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ה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ו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עברו להמשך חקירת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כוחות הביטחון.</a:t>
            </a:r>
            <a:endParaRPr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