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10693400" cx="7556500"/>
  <p:notesSz cx="6858000" cy="9144000"/>
  <p:embeddedFontLst>
    <p:embeddedFont>
      <p:font typeface="Assistant"/>
      <p:regular r:id="rId7"/>
      <p:bold r:id="rId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Assistant-regular.fntdata"/><Relationship Id="rId8" Type="http://schemas.openxmlformats.org/officeDocument/2006/relationships/font" Target="fonts/Assistan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1" algn="r">
              <a:spcBef>
                <a:spcPts val="0"/>
              </a:spcBef>
              <a:spcAft>
                <a:spcPts val="0"/>
              </a:spcAft>
              <a:buNone/>
            </a:pPr>
            <a:r>
              <a:t/>
            </a:r>
            <a:endParaRPr/>
          </a:p>
          <a:p>
            <a:pPr indent="0" lvl="0" marL="0" rtl="1" algn="r">
              <a:spcBef>
                <a:spcPts val="0"/>
              </a:spcBef>
              <a:spcAft>
                <a:spcPts val="0"/>
              </a:spcAft>
              <a:buNone/>
            </a:pPr>
            <a:r>
              <a:t/>
            </a:r>
            <a:endParaRPr/>
          </a:p>
          <a:p>
            <a:pPr indent="0" lvl="0" marL="0" rtl="1" algn="r">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grpSp>
        <p:nvGrpSpPr>
          <p:cNvPr id="84" name="Google Shape;84;p13"/>
          <p:cNvGrpSpPr/>
          <p:nvPr/>
        </p:nvGrpSpPr>
        <p:grpSpPr>
          <a:xfrm>
            <a:off x="5874198" y="9215950"/>
            <a:ext cx="1430345" cy="1178665"/>
            <a:chOff x="-354205" y="202558"/>
            <a:chExt cx="512595" cy="422400"/>
          </a:xfrm>
        </p:grpSpPr>
        <p:sp>
          <p:nvSpPr>
            <p:cNvPr id="85" name="Google Shape;85;p13"/>
            <p:cNvSpPr/>
            <p:nvPr/>
          </p:nvSpPr>
          <p:spPr>
            <a:xfrm>
              <a:off x="-354205" y="202561"/>
              <a:ext cx="509120" cy="357017"/>
            </a:xfrm>
            <a:custGeom>
              <a:rect b="b" l="l" r="r" t="t"/>
              <a:pathLst>
                <a:path extrusionOk="0" h="357017" w="509120">
                  <a:moveTo>
                    <a:pt x="27248" y="0"/>
                  </a:moveTo>
                  <a:lnTo>
                    <a:pt x="481872" y="0"/>
                  </a:lnTo>
                  <a:cubicBezTo>
                    <a:pt x="489098" y="0"/>
                    <a:pt x="496029" y="2871"/>
                    <a:pt x="501139" y="7981"/>
                  </a:cubicBezTo>
                  <a:cubicBezTo>
                    <a:pt x="506249" y="13091"/>
                    <a:pt x="509120" y="20022"/>
                    <a:pt x="509120" y="27248"/>
                  </a:cubicBezTo>
                  <a:lnTo>
                    <a:pt x="509120" y="329769"/>
                  </a:lnTo>
                  <a:cubicBezTo>
                    <a:pt x="509120" y="336996"/>
                    <a:pt x="506249" y="343927"/>
                    <a:pt x="501139" y="349037"/>
                  </a:cubicBezTo>
                  <a:cubicBezTo>
                    <a:pt x="496029" y="354147"/>
                    <a:pt x="489098" y="357017"/>
                    <a:pt x="481872" y="357017"/>
                  </a:cubicBezTo>
                  <a:lnTo>
                    <a:pt x="27248" y="357017"/>
                  </a:lnTo>
                  <a:cubicBezTo>
                    <a:pt x="20022" y="357017"/>
                    <a:pt x="13091" y="354147"/>
                    <a:pt x="7981" y="349037"/>
                  </a:cubicBezTo>
                  <a:cubicBezTo>
                    <a:pt x="2871" y="343927"/>
                    <a:pt x="0" y="336996"/>
                    <a:pt x="0" y="329769"/>
                  </a:cubicBezTo>
                  <a:lnTo>
                    <a:pt x="0" y="27248"/>
                  </a:lnTo>
                  <a:cubicBezTo>
                    <a:pt x="0" y="20022"/>
                    <a:pt x="2871" y="13091"/>
                    <a:pt x="7981" y="7981"/>
                  </a:cubicBezTo>
                  <a:cubicBezTo>
                    <a:pt x="13091" y="2871"/>
                    <a:pt x="20022" y="0"/>
                    <a:pt x="27248"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3"/>
            <p:cNvSpPr txBox="1"/>
            <p:nvPr/>
          </p:nvSpPr>
          <p:spPr>
            <a:xfrm>
              <a:off x="-350711" y="202558"/>
              <a:ext cx="509100" cy="422400"/>
            </a:xfrm>
            <a:prstGeom prst="rect">
              <a:avLst/>
            </a:prstGeom>
            <a:noFill/>
            <a:ln>
              <a:noFill/>
            </a:ln>
          </p:spPr>
          <p:txBody>
            <a:bodyPr anchorCtr="0" anchor="ctr" bIns="50800" lIns="50800" spcFirstLastPara="1" rIns="50800" wrap="square" tIns="50800">
              <a:noAutofit/>
            </a:bodyPr>
            <a:lstStyle/>
            <a:p>
              <a:pPr indent="0" lvl="0" marL="0" rtl="1" algn="ctr">
                <a:lnSpc>
                  <a:spcPct val="91000"/>
                </a:lnSpc>
                <a:spcBef>
                  <a:spcPts val="0"/>
                </a:spcBef>
                <a:spcAft>
                  <a:spcPts val="0"/>
                </a:spcAft>
                <a:buClr>
                  <a:schemeClr val="dk1"/>
                </a:buClr>
                <a:buFont typeface="Arial"/>
                <a:buNone/>
              </a:pPr>
              <a:r>
                <a:rPr lang="en-US">
                  <a:solidFill>
                    <a:schemeClr val="lt1"/>
                  </a:solidFill>
                  <a:latin typeface="Assistant"/>
                  <a:ea typeface="Assistant"/>
                  <a:cs typeface="Assistant"/>
                  <a:sym typeface="Assistant"/>
                </a:rPr>
                <a:t>מעל</a:t>
              </a:r>
              <a:endParaRPr b="1" sz="3200">
                <a:solidFill>
                  <a:srgbClr val="FFFFFF"/>
                </a:solidFill>
                <a:latin typeface="Assistant"/>
                <a:ea typeface="Assistant"/>
                <a:cs typeface="Assistant"/>
                <a:sym typeface="Assistant"/>
              </a:endParaRPr>
            </a:p>
            <a:p>
              <a:pPr indent="0" lvl="0" marL="0" marR="0" rtl="0" algn="ctr">
                <a:lnSpc>
                  <a:spcPct val="91000"/>
                </a:lnSpc>
                <a:spcBef>
                  <a:spcPts val="0"/>
                </a:spcBef>
                <a:spcAft>
                  <a:spcPts val="0"/>
                </a:spcAft>
                <a:buNone/>
              </a:pPr>
              <a:r>
                <a:rPr b="1" lang="en-US" sz="3200">
                  <a:solidFill>
                    <a:srgbClr val="FFFFFF"/>
                  </a:solidFill>
                  <a:latin typeface="Assistant"/>
                  <a:ea typeface="Assistant"/>
                  <a:cs typeface="Assistant"/>
                  <a:sym typeface="Assistant"/>
                </a:rPr>
                <a:t>2,450</a:t>
              </a:r>
              <a:endParaRPr b="1" sz="3200">
                <a:latin typeface="Assistant"/>
                <a:ea typeface="Assistant"/>
                <a:cs typeface="Assistant"/>
                <a:sym typeface="Assistant"/>
              </a:endParaRPr>
            </a:p>
            <a:p>
              <a:pPr indent="0" lvl="0" marL="0" marR="0" rtl="0" algn="ctr">
                <a:lnSpc>
                  <a:spcPct val="90994"/>
                </a:lnSpc>
                <a:spcBef>
                  <a:spcPts val="0"/>
                </a:spcBef>
                <a:spcAft>
                  <a:spcPts val="0"/>
                </a:spcAft>
                <a:buNone/>
              </a:pPr>
              <a:r>
                <a:rPr i="0" lang="en-US" sz="1599" u="none" cap="none" strike="noStrike">
                  <a:solidFill>
                    <a:srgbClr val="FFFFFF"/>
                  </a:solidFill>
                  <a:latin typeface="Assistant"/>
                  <a:ea typeface="Assistant"/>
                  <a:cs typeface="Assistant"/>
                  <a:sym typeface="Assistant"/>
                </a:rPr>
                <a:t>מבוקשים נעצרו באיו״ש</a:t>
              </a:r>
              <a:endParaRPr>
                <a:latin typeface="Assistant"/>
                <a:ea typeface="Assistant"/>
                <a:cs typeface="Assistant"/>
                <a:sym typeface="Assistant"/>
              </a:endParaRPr>
            </a:p>
          </p:txBody>
        </p:sp>
      </p:grpSp>
      <p:grpSp>
        <p:nvGrpSpPr>
          <p:cNvPr id="87" name="Google Shape;87;p13"/>
          <p:cNvGrpSpPr/>
          <p:nvPr/>
        </p:nvGrpSpPr>
        <p:grpSpPr>
          <a:xfrm>
            <a:off x="5873893" y="4952963"/>
            <a:ext cx="1440359" cy="1321056"/>
            <a:chOff x="0" y="0"/>
            <a:chExt cx="516192" cy="473437"/>
          </a:xfrm>
        </p:grpSpPr>
        <p:sp>
          <p:nvSpPr>
            <p:cNvPr id="88" name="Google Shape;88;p13"/>
            <p:cNvSpPr/>
            <p:nvPr/>
          </p:nvSpPr>
          <p:spPr>
            <a:xfrm>
              <a:off x="0" y="0"/>
              <a:ext cx="516192" cy="473437"/>
            </a:xfrm>
            <a:custGeom>
              <a:rect b="b" l="l" r="r" t="t"/>
              <a:pathLst>
                <a:path extrusionOk="0" h="473437" w="516192">
                  <a:moveTo>
                    <a:pt x="26875" y="0"/>
                  </a:moveTo>
                  <a:lnTo>
                    <a:pt x="489317" y="0"/>
                  </a:lnTo>
                  <a:cubicBezTo>
                    <a:pt x="496445" y="0"/>
                    <a:pt x="503281" y="2831"/>
                    <a:pt x="508321" y="7871"/>
                  </a:cubicBezTo>
                  <a:cubicBezTo>
                    <a:pt x="513361" y="12912"/>
                    <a:pt x="516192" y="19747"/>
                    <a:pt x="516192" y="26875"/>
                  </a:cubicBezTo>
                  <a:lnTo>
                    <a:pt x="516192" y="446562"/>
                  </a:lnTo>
                  <a:cubicBezTo>
                    <a:pt x="516192" y="461404"/>
                    <a:pt x="504160" y="473437"/>
                    <a:pt x="489317" y="473437"/>
                  </a:cubicBezTo>
                  <a:lnTo>
                    <a:pt x="26875" y="473437"/>
                  </a:lnTo>
                  <a:cubicBezTo>
                    <a:pt x="12032" y="473437"/>
                    <a:pt x="0" y="461404"/>
                    <a:pt x="0" y="446562"/>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3"/>
            <p:cNvSpPr txBox="1"/>
            <p:nvPr/>
          </p:nvSpPr>
          <p:spPr>
            <a:xfrm>
              <a:off x="0" y="28575"/>
              <a:ext cx="516192" cy="444862"/>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i="0" lang="en-US" sz="1300" u="none" cap="none" strike="noStrike">
                  <a:solidFill>
                    <a:srgbClr val="FFFFFF"/>
                  </a:solidFill>
                  <a:latin typeface="Assistant"/>
                  <a:ea typeface="Assistant"/>
                  <a:cs typeface="Assistant"/>
                  <a:sym typeface="Assistant"/>
                </a:rPr>
                <a:t>מעל </a:t>
              </a:r>
              <a:endParaRPr sz="1200">
                <a:latin typeface="Assistant"/>
                <a:ea typeface="Assistant"/>
                <a:cs typeface="Assistant"/>
                <a:sym typeface="Assistant"/>
              </a:endParaRPr>
            </a:p>
            <a:p>
              <a:pPr indent="0" lvl="0" marL="0" marR="0" rtl="0" algn="ctr">
                <a:lnSpc>
                  <a:spcPct val="91000"/>
                </a:lnSpc>
                <a:spcBef>
                  <a:spcPts val="0"/>
                </a:spcBef>
                <a:spcAft>
                  <a:spcPts val="0"/>
                </a:spcAft>
                <a:buNone/>
              </a:pPr>
              <a:r>
                <a:rPr b="1" lang="en-US" sz="3100">
                  <a:solidFill>
                    <a:srgbClr val="FFFFFF"/>
                  </a:solidFill>
                  <a:latin typeface="Assistant"/>
                  <a:ea typeface="Assistant"/>
                  <a:cs typeface="Assistant"/>
                  <a:sym typeface="Assistant"/>
                </a:rPr>
                <a:t>22,000</a:t>
              </a:r>
              <a:endParaRPr b="1" sz="1200">
                <a:latin typeface="Assistant"/>
                <a:ea typeface="Assistant"/>
                <a:cs typeface="Assistant"/>
                <a:sym typeface="Assistant"/>
              </a:endParaRPr>
            </a:p>
            <a:p>
              <a:pPr indent="0" lvl="0" marL="0" marR="0" rtl="0" algn="ctr">
                <a:lnSpc>
                  <a:spcPct val="90994"/>
                </a:lnSpc>
                <a:spcBef>
                  <a:spcPts val="0"/>
                </a:spcBef>
                <a:spcAft>
                  <a:spcPts val="0"/>
                </a:spcAft>
                <a:buNone/>
              </a:pPr>
              <a:r>
                <a:rPr i="0" lang="en-US" sz="1399" u="none" cap="none" strike="noStrike">
                  <a:solidFill>
                    <a:srgbClr val="FFFFFF"/>
                  </a:solidFill>
                  <a:latin typeface="Assistant"/>
                  <a:ea typeface="Assistant"/>
                  <a:cs typeface="Assistant"/>
                  <a:sym typeface="Assistant"/>
                </a:rPr>
                <a:t>מטרות אסטרטגיות הותקפו בעזה</a:t>
              </a:r>
              <a:endParaRPr sz="1200">
                <a:latin typeface="Assistant"/>
                <a:ea typeface="Assistant"/>
                <a:cs typeface="Assistant"/>
                <a:sym typeface="Assistant"/>
              </a:endParaRPr>
            </a:p>
          </p:txBody>
        </p:sp>
      </p:grpSp>
      <p:grpSp>
        <p:nvGrpSpPr>
          <p:cNvPr id="90" name="Google Shape;90;p13"/>
          <p:cNvGrpSpPr/>
          <p:nvPr/>
        </p:nvGrpSpPr>
        <p:grpSpPr>
          <a:xfrm>
            <a:off x="5873900" y="7899875"/>
            <a:ext cx="1440660" cy="1148511"/>
            <a:chOff x="3" y="0"/>
            <a:chExt cx="516300" cy="411600"/>
          </a:xfrm>
        </p:grpSpPr>
        <p:sp>
          <p:nvSpPr>
            <p:cNvPr id="91" name="Google Shape;91;p13"/>
            <p:cNvSpPr/>
            <p:nvPr/>
          </p:nvSpPr>
          <p:spPr>
            <a:xfrm>
              <a:off x="3" y="0"/>
              <a:ext cx="516192" cy="411462"/>
            </a:xfrm>
            <a:custGeom>
              <a:rect b="b" l="l" r="r" t="t"/>
              <a:pathLst>
                <a:path extrusionOk="0" h="357017" w="516192">
                  <a:moveTo>
                    <a:pt x="26875" y="0"/>
                  </a:moveTo>
                  <a:lnTo>
                    <a:pt x="489317" y="0"/>
                  </a:lnTo>
                  <a:cubicBezTo>
                    <a:pt x="496445" y="0"/>
                    <a:pt x="503281" y="2831"/>
                    <a:pt x="508321" y="7871"/>
                  </a:cubicBezTo>
                  <a:cubicBezTo>
                    <a:pt x="513361" y="12912"/>
                    <a:pt x="516192" y="19747"/>
                    <a:pt x="516192" y="26875"/>
                  </a:cubicBezTo>
                  <a:lnTo>
                    <a:pt x="516192" y="330143"/>
                  </a:lnTo>
                  <a:cubicBezTo>
                    <a:pt x="516192" y="344985"/>
                    <a:pt x="504160" y="357017"/>
                    <a:pt x="489317" y="357017"/>
                  </a:cubicBezTo>
                  <a:lnTo>
                    <a:pt x="26875" y="357017"/>
                  </a:lnTo>
                  <a:cubicBezTo>
                    <a:pt x="12032" y="357017"/>
                    <a:pt x="0" y="344985"/>
                    <a:pt x="0" y="330143"/>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3"/>
            <p:cNvSpPr txBox="1"/>
            <p:nvPr/>
          </p:nvSpPr>
          <p:spPr>
            <a:xfrm>
              <a:off x="3" y="0"/>
              <a:ext cx="516300" cy="411600"/>
            </a:xfrm>
            <a:prstGeom prst="rect">
              <a:avLst/>
            </a:prstGeom>
            <a:noFill/>
            <a:ln>
              <a:noFill/>
            </a:ln>
          </p:spPr>
          <p:txBody>
            <a:bodyPr anchorCtr="0" anchor="ctr" bIns="50800" lIns="50800" spcFirstLastPara="1" rIns="50800" wrap="square" tIns="50800">
              <a:noAutofit/>
            </a:bodyPr>
            <a:lstStyle/>
            <a:p>
              <a:pPr indent="0" lvl="0" marL="0" rtl="0" algn="ctr">
                <a:lnSpc>
                  <a:spcPct val="91000"/>
                </a:lnSpc>
                <a:spcBef>
                  <a:spcPts val="0"/>
                </a:spcBef>
                <a:spcAft>
                  <a:spcPts val="0"/>
                </a:spcAft>
                <a:buClr>
                  <a:schemeClr val="dk1"/>
                </a:buClr>
                <a:buFont typeface="Arial"/>
                <a:buNone/>
              </a:pPr>
              <a:r>
                <a:rPr lang="en-US">
                  <a:solidFill>
                    <a:schemeClr val="lt1"/>
                  </a:solidFill>
                  <a:latin typeface="Assistant"/>
                  <a:ea typeface="Assistant"/>
                  <a:cs typeface="Assistant"/>
                  <a:sym typeface="Assistant"/>
                </a:rPr>
                <a:t>מעל</a:t>
              </a:r>
              <a:endParaRPr sz="1300">
                <a:solidFill>
                  <a:schemeClr val="dk1"/>
                </a:solidFill>
                <a:latin typeface="Assistant"/>
                <a:ea typeface="Assistant"/>
                <a:cs typeface="Assistant"/>
                <a:sym typeface="Assistant"/>
              </a:endParaRPr>
            </a:p>
            <a:p>
              <a:pPr indent="0" lvl="0" marL="0" rtl="0" algn="ctr">
                <a:lnSpc>
                  <a:spcPct val="91000"/>
                </a:lnSpc>
                <a:spcBef>
                  <a:spcPts val="0"/>
                </a:spcBef>
                <a:spcAft>
                  <a:spcPts val="0"/>
                </a:spcAft>
                <a:buClr>
                  <a:schemeClr val="dk1"/>
                </a:buClr>
                <a:buFont typeface="Arial"/>
                <a:buNone/>
              </a:pPr>
              <a:r>
                <a:rPr b="1" lang="en-US" sz="3200">
                  <a:solidFill>
                    <a:schemeClr val="lt1"/>
                  </a:solidFill>
                  <a:latin typeface="Assistant"/>
                  <a:ea typeface="Assistant"/>
                  <a:cs typeface="Assistant"/>
                  <a:sym typeface="Assistant"/>
                </a:rPr>
                <a:t>6,000</a:t>
              </a:r>
              <a:endParaRPr b="1" sz="3400">
                <a:solidFill>
                  <a:srgbClr val="FFFFFF"/>
                </a:solidFill>
                <a:latin typeface="Assistant"/>
                <a:ea typeface="Assistant"/>
                <a:cs typeface="Assistant"/>
                <a:sym typeface="Assistant"/>
              </a:endParaRPr>
            </a:p>
            <a:p>
              <a:pPr indent="0" lvl="0" marL="0" marR="0" rtl="1" algn="ctr">
                <a:lnSpc>
                  <a:spcPct val="90994"/>
                </a:lnSpc>
                <a:spcBef>
                  <a:spcPts val="0"/>
                </a:spcBef>
                <a:spcAft>
                  <a:spcPts val="0"/>
                </a:spcAft>
                <a:buNone/>
              </a:pPr>
              <a:r>
                <a:rPr lang="en-US" sz="1399">
                  <a:solidFill>
                    <a:srgbClr val="FFFFFF"/>
                  </a:solidFill>
                  <a:latin typeface="Assistant"/>
                  <a:ea typeface="Assistant"/>
                  <a:cs typeface="Assistant"/>
                  <a:sym typeface="Assistant"/>
                </a:rPr>
                <a:t>אמצעי לחימה אותרו ברצועת עזה</a:t>
              </a:r>
              <a:endParaRPr sz="1200">
                <a:latin typeface="Assistant"/>
                <a:ea typeface="Assistant"/>
                <a:cs typeface="Assistant"/>
                <a:sym typeface="Assistant"/>
              </a:endParaRPr>
            </a:p>
          </p:txBody>
        </p:sp>
      </p:grpSp>
      <p:grpSp>
        <p:nvGrpSpPr>
          <p:cNvPr id="93" name="Google Shape;93;p13"/>
          <p:cNvGrpSpPr/>
          <p:nvPr/>
        </p:nvGrpSpPr>
        <p:grpSpPr>
          <a:xfrm>
            <a:off x="5874043" y="3621596"/>
            <a:ext cx="1440382" cy="1178997"/>
            <a:chOff x="0" y="0"/>
            <a:chExt cx="516192" cy="422519"/>
          </a:xfrm>
        </p:grpSpPr>
        <p:sp>
          <p:nvSpPr>
            <p:cNvPr id="94" name="Google Shape;94;p13"/>
            <p:cNvSpPr/>
            <p:nvPr/>
          </p:nvSpPr>
          <p:spPr>
            <a:xfrm>
              <a:off x="0" y="0"/>
              <a:ext cx="516192" cy="422519"/>
            </a:xfrm>
            <a:custGeom>
              <a:rect b="b" l="l" r="r" t="t"/>
              <a:pathLst>
                <a:path extrusionOk="0" h="422519" w="516192">
                  <a:moveTo>
                    <a:pt x="26875" y="0"/>
                  </a:moveTo>
                  <a:lnTo>
                    <a:pt x="489317" y="0"/>
                  </a:lnTo>
                  <a:cubicBezTo>
                    <a:pt x="496445" y="0"/>
                    <a:pt x="503281" y="2831"/>
                    <a:pt x="508321" y="7871"/>
                  </a:cubicBezTo>
                  <a:cubicBezTo>
                    <a:pt x="513361" y="12912"/>
                    <a:pt x="516192" y="19747"/>
                    <a:pt x="516192" y="26875"/>
                  </a:cubicBezTo>
                  <a:lnTo>
                    <a:pt x="516192" y="395644"/>
                  </a:lnTo>
                  <a:cubicBezTo>
                    <a:pt x="516192" y="410486"/>
                    <a:pt x="504160" y="422519"/>
                    <a:pt x="489317" y="422519"/>
                  </a:cubicBezTo>
                  <a:lnTo>
                    <a:pt x="26875" y="422519"/>
                  </a:lnTo>
                  <a:cubicBezTo>
                    <a:pt x="12032" y="422519"/>
                    <a:pt x="0" y="410486"/>
                    <a:pt x="0" y="395644"/>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3"/>
            <p:cNvSpPr txBox="1"/>
            <p:nvPr/>
          </p:nvSpPr>
          <p:spPr>
            <a:xfrm>
              <a:off x="0" y="47625"/>
              <a:ext cx="516192" cy="374894"/>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i="0" lang="en-US" sz="2300" u="none" cap="none" strike="noStrike">
                  <a:solidFill>
                    <a:srgbClr val="FFFFFF"/>
                  </a:solidFill>
                  <a:latin typeface="Assistant"/>
                  <a:ea typeface="Assistant"/>
                  <a:cs typeface="Assistant"/>
                  <a:sym typeface="Assistant"/>
                </a:rPr>
                <a:t>הישגי צה</a:t>
              </a:r>
              <a:r>
                <a:rPr b="1" lang="en-US" sz="2300">
                  <a:solidFill>
                    <a:srgbClr val="FFFFFF"/>
                  </a:solidFill>
                  <a:latin typeface="Assistant"/>
                  <a:ea typeface="Assistant"/>
                  <a:cs typeface="Assistant"/>
                  <a:sym typeface="Assistant"/>
                </a:rPr>
                <a:t>״</a:t>
              </a:r>
              <a:r>
                <a:rPr b="1" i="0" lang="en-US" sz="2300" u="none" cap="none" strike="noStrike">
                  <a:solidFill>
                    <a:srgbClr val="FFFFFF"/>
                  </a:solidFill>
                  <a:latin typeface="Assistant"/>
                  <a:ea typeface="Assistant"/>
                  <a:cs typeface="Assistant"/>
                  <a:sym typeface="Assistant"/>
                </a:rPr>
                <a:t>ל במספרים:</a:t>
              </a:r>
              <a:endParaRPr b="1" sz="1200">
                <a:latin typeface="Assistant"/>
                <a:ea typeface="Assistant"/>
                <a:cs typeface="Assistant"/>
                <a:sym typeface="Assistant"/>
              </a:endParaRPr>
            </a:p>
          </p:txBody>
        </p:sp>
      </p:grpSp>
      <p:grpSp>
        <p:nvGrpSpPr>
          <p:cNvPr id="96" name="Google Shape;96;p13"/>
          <p:cNvGrpSpPr/>
          <p:nvPr/>
        </p:nvGrpSpPr>
        <p:grpSpPr>
          <a:xfrm>
            <a:off x="5873893" y="6426420"/>
            <a:ext cx="1440359" cy="1321056"/>
            <a:chOff x="0" y="0"/>
            <a:chExt cx="516192" cy="473437"/>
          </a:xfrm>
        </p:grpSpPr>
        <p:sp>
          <p:nvSpPr>
            <p:cNvPr id="97" name="Google Shape;97;p13"/>
            <p:cNvSpPr/>
            <p:nvPr/>
          </p:nvSpPr>
          <p:spPr>
            <a:xfrm>
              <a:off x="0" y="0"/>
              <a:ext cx="516192" cy="473437"/>
            </a:xfrm>
            <a:custGeom>
              <a:rect b="b" l="l" r="r" t="t"/>
              <a:pathLst>
                <a:path extrusionOk="0" h="473437" w="516192">
                  <a:moveTo>
                    <a:pt x="26875" y="0"/>
                  </a:moveTo>
                  <a:lnTo>
                    <a:pt x="489317" y="0"/>
                  </a:lnTo>
                  <a:cubicBezTo>
                    <a:pt x="496445" y="0"/>
                    <a:pt x="503281" y="2831"/>
                    <a:pt x="508321" y="7871"/>
                  </a:cubicBezTo>
                  <a:cubicBezTo>
                    <a:pt x="513361" y="12912"/>
                    <a:pt x="516192" y="19747"/>
                    <a:pt x="516192" y="26875"/>
                  </a:cubicBezTo>
                  <a:lnTo>
                    <a:pt x="516192" y="446562"/>
                  </a:lnTo>
                  <a:cubicBezTo>
                    <a:pt x="516192" y="461404"/>
                    <a:pt x="504160" y="473437"/>
                    <a:pt x="489317" y="473437"/>
                  </a:cubicBezTo>
                  <a:lnTo>
                    <a:pt x="26875" y="473437"/>
                  </a:lnTo>
                  <a:cubicBezTo>
                    <a:pt x="12032" y="473437"/>
                    <a:pt x="0" y="461404"/>
                    <a:pt x="0" y="446562"/>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3"/>
            <p:cNvSpPr txBox="1"/>
            <p:nvPr/>
          </p:nvSpPr>
          <p:spPr>
            <a:xfrm>
              <a:off x="0" y="28575"/>
              <a:ext cx="516192" cy="444862"/>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i="0" lang="en-US" u="none" cap="none" strike="noStrike">
                  <a:solidFill>
                    <a:srgbClr val="FFFFFF"/>
                  </a:solidFill>
                  <a:latin typeface="Assistant"/>
                  <a:ea typeface="Assistant"/>
                  <a:cs typeface="Assistant"/>
                  <a:sym typeface="Assistant"/>
                </a:rPr>
                <a:t>מעל</a:t>
              </a:r>
              <a:endParaRPr sz="1300">
                <a:latin typeface="Assistant"/>
                <a:ea typeface="Assistant"/>
                <a:cs typeface="Assistant"/>
                <a:sym typeface="Assistant"/>
              </a:endParaRPr>
            </a:p>
            <a:p>
              <a:pPr indent="0" lvl="0" marL="0" marR="0" rtl="1" algn="ctr">
                <a:lnSpc>
                  <a:spcPct val="91000"/>
                </a:lnSpc>
                <a:spcBef>
                  <a:spcPts val="0"/>
                </a:spcBef>
                <a:spcAft>
                  <a:spcPts val="0"/>
                </a:spcAft>
                <a:buNone/>
              </a:pPr>
              <a:r>
                <a:rPr b="1" lang="en-US" sz="3200">
                  <a:solidFill>
                    <a:srgbClr val="FFFFFF"/>
                  </a:solidFill>
                  <a:latin typeface="Assistant"/>
                  <a:ea typeface="Assistant"/>
                  <a:cs typeface="Assistant"/>
                  <a:sym typeface="Assistant"/>
                </a:rPr>
                <a:t>3,500</a:t>
              </a:r>
              <a:endParaRPr b="1" sz="1300">
                <a:latin typeface="Assistant"/>
                <a:ea typeface="Assistant"/>
                <a:cs typeface="Assistant"/>
                <a:sym typeface="Assistant"/>
              </a:endParaRPr>
            </a:p>
            <a:p>
              <a:pPr indent="0" lvl="0" marL="0" marR="0" rtl="0" algn="ctr">
                <a:lnSpc>
                  <a:spcPct val="91000"/>
                </a:lnSpc>
                <a:spcBef>
                  <a:spcPts val="0"/>
                </a:spcBef>
                <a:spcAft>
                  <a:spcPts val="0"/>
                </a:spcAft>
                <a:buNone/>
              </a:pPr>
              <a:r>
                <a:rPr i="0" lang="en-US" sz="1300" u="none" cap="none" strike="noStrike">
                  <a:solidFill>
                    <a:srgbClr val="FFFFFF"/>
                  </a:solidFill>
                  <a:latin typeface="Assistant"/>
                  <a:ea typeface="Assistant"/>
                  <a:cs typeface="Assistant"/>
                  <a:sym typeface="Assistant"/>
                </a:rPr>
                <a:t>מטרות הותקפו בעזה בפעילות </a:t>
              </a:r>
              <a:r>
                <a:rPr lang="en-US" sz="1300">
                  <a:solidFill>
                    <a:srgbClr val="FFFFFF"/>
                  </a:solidFill>
                  <a:latin typeface="Assistant"/>
                  <a:ea typeface="Assistant"/>
                  <a:cs typeface="Assistant"/>
                  <a:sym typeface="Assistant"/>
                </a:rPr>
                <a:t>משולבת</a:t>
              </a:r>
              <a:endParaRPr sz="1300">
                <a:latin typeface="Assistant"/>
                <a:ea typeface="Assistant"/>
                <a:cs typeface="Assistant"/>
                <a:sym typeface="Assistant"/>
              </a:endParaRPr>
            </a:p>
          </p:txBody>
        </p:sp>
      </p:grpSp>
      <p:sp>
        <p:nvSpPr>
          <p:cNvPr id="99" name="Google Shape;99;p13"/>
          <p:cNvSpPr txBox="1"/>
          <p:nvPr/>
        </p:nvSpPr>
        <p:spPr>
          <a:xfrm>
            <a:off x="5764350" y="993925"/>
            <a:ext cx="1659600" cy="1383900"/>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lang="en-US" sz="2800">
                <a:solidFill>
                  <a:srgbClr val="066B57"/>
                </a:solidFill>
                <a:latin typeface="Assistant"/>
                <a:ea typeface="Assistant"/>
                <a:cs typeface="Assistant"/>
                <a:sym typeface="Assistant"/>
              </a:rPr>
              <a:t>היום ה-80 ללחימה</a:t>
            </a:r>
            <a:endParaRPr b="1" sz="1000">
              <a:latin typeface="Assistant"/>
              <a:ea typeface="Assistant"/>
              <a:cs typeface="Assistant"/>
              <a:sym typeface="Assistant"/>
            </a:endParaRPr>
          </a:p>
        </p:txBody>
      </p:sp>
      <p:grpSp>
        <p:nvGrpSpPr>
          <p:cNvPr id="100" name="Google Shape;100;p13"/>
          <p:cNvGrpSpPr/>
          <p:nvPr/>
        </p:nvGrpSpPr>
        <p:grpSpPr>
          <a:xfrm>
            <a:off x="5748648" y="2479350"/>
            <a:ext cx="1671715" cy="866408"/>
            <a:chOff x="0" y="-4"/>
            <a:chExt cx="599105" cy="310501"/>
          </a:xfrm>
        </p:grpSpPr>
        <p:sp>
          <p:nvSpPr>
            <p:cNvPr id="101" name="Google Shape;101;p13"/>
            <p:cNvSpPr/>
            <p:nvPr/>
          </p:nvSpPr>
          <p:spPr>
            <a:xfrm>
              <a:off x="0" y="0"/>
              <a:ext cx="599105" cy="310497"/>
            </a:xfrm>
            <a:custGeom>
              <a:rect b="b" l="l" r="r" t="t"/>
              <a:pathLst>
                <a:path extrusionOk="0" h="310497" w="599105">
                  <a:moveTo>
                    <a:pt x="23156" y="0"/>
                  </a:moveTo>
                  <a:lnTo>
                    <a:pt x="575949" y="0"/>
                  </a:lnTo>
                  <a:cubicBezTo>
                    <a:pt x="582090" y="0"/>
                    <a:pt x="587980" y="2440"/>
                    <a:pt x="592323" y="6782"/>
                  </a:cubicBezTo>
                  <a:cubicBezTo>
                    <a:pt x="596665" y="11125"/>
                    <a:pt x="599105" y="17014"/>
                    <a:pt x="599105" y="23156"/>
                  </a:cubicBezTo>
                  <a:lnTo>
                    <a:pt x="599105" y="287341"/>
                  </a:lnTo>
                  <a:cubicBezTo>
                    <a:pt x="599105" y="293483"/>
                    <a:pt x="596665" y="299372"/>
                    <a:pt x="592323" y="303715"/>
                  </a:cubicBezTo>
                  <a:cubicBezTo>
                    <a:pt x="587980" y="308057"/>
                    <a:pt x="582090" y="310497"/>
                    <a:pt x="575949" y="310497"/>
                  </a:cubicBezTo>
                  <a:lnTo>
                    <a:pt x="23156" y="310497"/>
                  </a:lnTo>
                  <a:cubicBezTo>
                    <a:pt x="10367" y="310497"/>
                    <a:pt x="0" y="300130"/>
                    <a:pt x="0" y="287341"/>
                  </a:cubicBezTo>
                  <a:lnTo>
                    <a:pt x="0" y="23156"/>
                  </a:lnTo>
                  <a:cubicBezTo>
                    <a:pt x="0" y="17014"/>
                    <a:pt x="2440" y="11125"/>
                    <a:pt x="6782" y="6782"/>
                  </a:cubicBezTo>
                  <a:cubicBezTo>
                    <a:pt x="11125" y="2440"/>
                    <a:pt x="17014" y="0"/>
                    <a:pt x="23156" y="0"/>
                  </a:cubicBezTo>
                  <a:close/>
                </a:path>
              </a:pathLst>
            </a:custGeom>
            <a:solidFill>
              <a:srgbClr val="7BA3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3"/>
            <p:cNvSpPr txBox="1"/>
            <p:nvPr/>
          </p:nvSpPr>
          <p:spPr>
            <a:xfrm>
              <a:off x="1" y="-4"/>
              <a:ext cx="599100" cy="310500"/>
            </a:xfrm>
            <a:prstGeom prst="rect">
              <a:avLst/>
            </a:prstGeom>
            <a:noFill/>
            <a:ln>
              <a:noFill/>
            </a:ln>
          </p:spPr>
          <p:txBody>
            <a:bodyPr anchorCtr="0" anchor="ctr" bIns="50800" lIns="50800" spcFirstLastPara="1" rIns="50800" wrap="square" tIns="50800">
              <a:noAutofit/>
            </a:bodyPr>
            <a:lstStyle/>
            <a:p>
              <a:pPr indent="0" lvl="0" marL="0" rtl="1" algn="ctr">
                <a:lnSpc>
                  <a:spcPct val="91000"/>
                </a:lnSpc>
                <a:spcBef>
                  <a:spcPts val="0"/>
                </a:spcBef>
                <a:spcAft>
                  <a:spcPts val="0"/>
                </a:spcAft>
                <a:buClr>
                  <a:schemeClr val="dk1"/>
                </a:buClr>
                <a:buSzPts val="1600"/>
                <a:buFont typeface="Arial"/>
                <a:buNone/>
              </a:pPr>
              <a:r>
                <a:rPr b="1" lang="en-US" sz="1600">
                  <a:solidFill>
                    <a:schemeClr val="lt1"/>
                  </a:solidFill>
                  <a:latin typeface="Assistant"/>
                  <a:ea typeface="Assistant"/>
                  <a:cs typeface="Assistant"/>
                  <a:sym typeface="Assistant"/>
                </a:rPr>
                <a:t>25 בדצמבר 2023</a:t>
              </a:r>
              <a:endParaRPr b="1" sz="1000">
                <a:solidFill>
                  <a:schemeClr val="dk1"/>
                </a:solidFill>
                <a:latin typeface="Assistant"/>
                <a:ea typeface="Assistant"/>
                <a:cs typeface="Assistant"/>
                <a:sym typeface="Assistant"/>
              </a:endParaRPr>
            </a:p>
            <a:p>
              <a:pPr indent="0" lvl="0" marL="0" rtl="1" algn="ctr">
                <a:lnSpc>
                  <a:spcPct val="91000"/>
                </a:lnSpc>
                <a:spcBef>
                  <a:spcPts val="0"/>
                </a:spcBef>
                <a:spcAft>
                  <a:spcPts val="0"/>
                </a:spcAft>
                <a:buClr>
                  <a:schemeClr val="dk1"/>
                </a:buClr>
                <a:buSzPts val="1400"/>
                <a:buFont typeface="Arial"/>
                <a:buNone/>
              </a:pPr>
              <a:r>
                <a:rPr b="1" lang="en-US">
                  <a:solidFill>
                    <a:schemeClr val="lt1"/>
                  </a:solidFill>
                  <a:latin typeface="Assistant"/>
                  <a:ea typeface="Assistant"/>
                  <a:cs typeface="Assistant"/>
                  <a:sym typeface="Assistant"/>
                </a:rPr>
                <a:t>י"ג בטבת התשפ״ד</a:t>
              </a:r>
              <a:endParaRPr b="1">
                <a:solidFill>
                  <a:schemeClr val="lt1"/>
                </a:solidFill>
                <a:latin typeface="Assistant"/>
                <a:ea typeface="Assistant"/>
                <a:cs typeface="Assistant"/>
                <a:sym typeface="Assistant"/>
              </a:endParaRPr>
            </a:p>
            <a:p>
              <a:pPr indent="0" lvl="0" marL="0" rtl="1" algn="ctr">
                <a:lnSpc>
                  <a:spcPct val="91000"/>
                </a:lnSpc>
                <a:spcBef>
                  <a:spcPts val="0"/>
                </a:spcBef>
                <a:spcAft>
                  <a:spcPts val="0"/>
                </a:spcAft>
                <a:buClr>
                  <a:schemeClr val="dk1"/>
                </a:buClr>
                <a:buSzPts val="1000"/>
                <a:buFont typeface="Arial"/>
                <a:buNone/>
              </a:pPr>
              <a:r>
                <a:rPr b="1" lang="en-US" sz="1000">
                  <a:solidFill>
                    <a:schemeClr val="lt1"/>
                  </a:solidFill>
                  <a:latin typeface="Assistant"/>
                  <a:ea typeface="Assistant"/>
                  <a:cs typeface="Assistant"/>
                  <a:sym typeface="Assistant"/>
                </a:rPr>
                <a:t>(מעודכן לשעה 16:30)</a:t>
              </a:r>
              <a:endParaRPr b="1" sz="1600">
                <a:solidFill>
                  <a:srgbClr val="FFFFFF"/>
                </a:solidFill>
                <a:latin typeface="Assistant"/>
                <a:ea typeface="Assistant"/>
                <a:cs typeface="Assistant"/>
                <a:sym typeface="Assistant"/>
              </a:endParaRPr>
            </a:p>
          </p:txBody>
        </p:sp>
      </p:grpSp>
      <p:sp>
        <p:nvSpPr>
          <p:cNvPr id="103" name="Google Shape;103;p13"/>
          <p:cNvSpPr txBox="1"/>
          <p:nvPr/>
        </p:nvSpPr>
        <p:spPr>
          <a:xfrm>
            <a:off x="134625" y="905275"/>
            <a:ext cx="5403600" cy="9637500"/>
          </a:xfrm>
          <a:prstGeom prst="rect">
            <a:avLst/>
          </a:prstGeom>
          <a:noFill/>
          <a:ln>
            <a:noFill/>
          </a:ln>
        </p:spPr>
        <p:txBody>
          <a:bodyPr anchorCtr="0" anchor="t" bIns="91425" lIns="91425" spcFirstLastPara="1" rIns="91425" wrap="square" tIns="91425">
            <a:noAutofit/>
          </a:bodyPr>
          <a:lstStyle/>
          <a:p>
            <a:pPr indent="0" lvl="0" marL="0" rtl="1" algn="ctr">
              <a:lnSpc>
                <a:spcPct val="115000"/>
              </a:lnSpc>
              <a:spcBef>
                <a:spcPts val="0"/>
              </a:spcBef>
              <a:spcAft>
                <a:spcPts val="0"/>
              </a:spcAft>
              <a:buClr>
                <a:schemeClr val="dk1"/>
              </a:buClr>
              <a:buSzPts val="1100"/>
              <a:buFont typeface="Arial"/>
              <a:buNone/>
            </a:pPr>
            <a:r>
              <a:rPr b="1" lang="en-US" sz="2000">
                <a:solidFill>
                  <a:schemeClr val="lt1"/>
                </a:solidFill>
                <a:latin typeface="Assistant"/>
                <a:ea typeface="Assistant"/>
                <a:cs typeface="Assistant"/>
                <a:sym typeface="Assistant"/>
              </a:rPr>
              <a:t>השבוע השנים עשר למלחמה</a:t>
            </a:r>
            <a:br>
              <a:rPr lang="en-US" sz="1000">
                <a:solidFill>
                  <a:schemeClr val="dk1"/>
                </a:solidFill>
                <a:latin typeface="Assistant"/>
                <a:ea typeface="Assistant"/>
                <a:cs typeface="Assistant"/>
                <a:sym typeface="Assistant"/>
              </a:rPr>
            </a:br>
            <a:endParaRPr sz="1000">
              <a:solidFill>
                <a:schemeClr val="dk1"/>
              </a:solidFill>
              <a:latin typeface="Assistant"/>
              <a:ea typeface="Assistant"/>
              <a:cs typeface="Assistant"/>
              <a:sym typeface="Assistant"/>
            </a:endParaRPr>
          </a:p>
          <a:p>
            <a:pPr indent="0" lvl="0" marL="0" rtl="1" algn="ctr">
              <a:lnSpc>
                <a:spcPct val="115000"/>
              </a:lnSpc>
              <a:spcBef>
                <a:spcPts val="0"/>
              </a:spcBef>
              <a:spcAft>
                <a:spcPts val="0"/>
              </a:spcAft>
              <a:buClr>
                <a:schemeClr val="dk1"/>
              </a:buClr>
              <a:buSzPts val="1100"/>
              <a:buFont typeface="Arial"/>
              <a:buNone/>
            </a:pPr>
            <a:r>
              <a:rPr lang="en-US" sz="1200">
                <a:solidFill>
                  <a:schemeClr val="dk1"/>
                </a:solidFill>
                <a:latin typeface="Assistant"/>
                <a:ea typeface="Assistant"/>
                <a:cs typeface="Assistant"/>
                <a:sym typeface="Assistant"/>
              </a:rPr>
              <a:t>"אוגדה 162 בשליטה מבצעית בג'באליא. ג'באליא היא לא הג'באליא שהייתה, הרגנו שם מאות מחבלים ועצרנו כ-500 חשודים בפעילות טרור שחלקם לקחו חלק באירועי השביעי באוקטובר. לחימת כוחות האוגדה הביאה לפירוק היכולת הצבאית של חטיבת צפון העיר עזה. בזכות התמרון אנחנו פועלים בלב העיר עזה בחופש מבצעי. אוגדה 162 תמשיך את פעולותיה ברצועת עזה עד להשלמת המשימה".</a:t>
            </a:r>
            <a:endParaRPr b="1" sz="1200">
              <a:solidFill>
                <a:schemeClr val="dk1"/>
              </a:solidFill>
              <a:latin typeface="Assistant"/>
              <a:ea typeface="Assistant"/>
              <a:cs typeface="Assistant"/>
              <a:sym typeface="Assistant"/>
            </a:endParaRPr>
          </a:p>
          <a:p>
            <a:pPr indent="0" lvl="0" marL="0" rtl="1" algn="l">
              <a:lnSpc>
                <a:spcPct val="115000"/>
              </a:lnSpc>
              <a:spcBef>
                <a:spcPts val="0"/>
              </a:spcBef>
              <a:spcAft>
                <a:spcPts val="0"/>
              </a:spcAft>
              <a:buNone/>
            </a:pPr>
            <a:r>
              <a:rPr b="1" lang="en-US" sz="1100">
                <a:solidFill>
                  <a:schemeClr val="dk1"/>
                </a:solidFill>
                <a:latin typeface="Assistant"/>
                <a:ea typeface="Assistant"/>
                <a:cs typeface="Assistant"/>
                <a:sym typeface="Assistant"/>
              </a:rPr>
              <a:t>מפקד אוגדה 162, תא"ל איציק כהן</a:t>
            </a:r>
            <a:endParaRPr b="1" sz="1300">
              <a:solidFill>
                <a:schemeClr val="dk1"/>
              </a:solidFill>
              <a:latin typeface="Assistant"/>
              <a:ea typeface="Assistant"/>
              <a:cs typeface="Assistant"/>
              <a:sym typeface="Assistant"/>
            </a:endParaRPr>
          </a:p>
          <a:p>
            <a:pPr indent="0" lvl="0" marL="0" marR="0" rtl="1" algn="r">
              <a:lnSpc>
                <a:spcPct val="115000"/>
              </a:lnSpc>
              <a:spcBef>
                <a:spcPts val="0"/>
              </a:spcBef>
              <a:spcAft>
                <a:spcPts val="0"/>
              </a:spcAft>
              <a:buNone/>
            </a:pPr>
            <a:r>
              <a:rPr b="1" lang="en-US">
                <a:solidFill>
                  <a:schemeClr val="dk1"/>
                </a:solidFill>
                <a:latin typeface="Assistant"/>
                <a:ea typeface="Assistant"/>
                <a:cs typeface="Assistant"/>
                <a:sym typeface="Assistant"/>
              </a:rPr>
              <a:t>בגזרת הדרום:</a:t>
            </a:r>
            <a:endParaRPr sz="1000">
              <a:solidFill>
                <a:schemeClr val="dk1"/>
              </a:solidFill>
              <a:latin typeface="Assistant"/>
              <a:ea typeface="Assistant"/>
              <a:cs typeface="Assistant"/>
              <a:sym typeface="Assistant"/>
            </a:endParaRPr>
          </a:p>
          <a:p>
            <a:pPr indent="-298450" lvl="0" marL="457200" marR="0" rtl="1" algn="just">
              <a:lnSpc>
                <a:spcPct val="115000"/>
              </a:lnSpc>
              <a:spcBef>
                <a:spcPts val="0"/>
              </a:spcBef>
              <a:spcAft>
                <a:spcPts val="0"/>
              </a:spcAft>
              <a:buClr>
                <a:schemeClr val="dk1"/>
              </a:buClr>
              <a:buSzPts val="1100"/>
              <a:buChar char="●"/>
            </a:pPr>
            <a:r>
              <a:rPr lang="en-US" sz="1100">
                <a:solidFill>
                  <a:schemeClr val="dk1"/>
                </a:solidFill>
                <a:latin typeface="Assistant"/>
                <a:ea typeface="Assistant"/>
                <a:cs typeface="Assistant"/>
                <a:sym typeface="Assistant"/>
              </a:rPr>
              <a:t>כוחות </a:t>
            </a:r>
            <a:r>
              <a:rPr b="1" lang="en-US" sz="1100">
                <a:solidFill>
                  <a:schemeClr val="dk1"/>
                </a:solidFill>
                <a:latin typeface="Assistant"/>
                <a:ea typeface="Assistant"/>
                <a:cs typeface="Assistant"/>
                <a:sym typeface="Assistant"/>
              </a:rPr>
              <a:t>מצק"ח 401 ולוחמי שייטת 13</a:t>
            </a:r>
            <a:r>
              <a:rPr lang="en-US" sz="1100">
                <a:solidFill>
                  <a:schemeClr val="dk1"/>
                </a:solidFill>
                <a:latin typeface="Assistant"/>
                <a:ea typeface="Assistant"/>
                <a:cs typeface="Assistant"/>
                <a:sym typeface="Assistant"/>
              </a:rPr>
              <a:t> </a:t>
            </a:r>
            <a:r>
              <a:rPr b="1" lang="en-US" sz="1100">
                <a:solidFill>
                  <a:schemeClr val="dk1"/>
                </a:solidFill>
                <a:latin typeface="Assistant"/>
                <a:ea typeface="Assistant"/>
                <a:cs typeface="Assistant"/>
                <a:sym typeface="Assistant"/>
              </a:rPr>
              <a:t>ביצעו פשיטה ממוקדת</a:t>
            </a:r>
            <a:r>
              <a:rPr lang="en-US" sz="1100">
                <a:solidFill>
                  <a:schemeClr val="dk1"/>
                </a:solidFill>
                <a:latin typeface="Assistant"/>
                <a:ea typeface="Assistant"/>
                <a:cs typeface="Assistant"/>
                <a:sym typeface="Assistant"/>
              </a:rPr>
              <a:t> </a:t>
            </a:r>
            <a:r>
              <a:rPr b="1" lang="en-US" sz="1100">
                <a:solidFill>
                  <a:schemeClr val="dk1"/>
                </a:solidFill>
                <a:latin typeface="Assistant"/>
                <a:ea typeface="Assistant"/>
                <a:cs typeface="Assistant"/>
                <a:sym typeface="Assistant"/>
              </a:rPr>
              <a:t>בביה"ס בשכונת שייח' רדואן בעיר עזה. </a:t>
            </a:r>
            <a:r>
              <a:rPr lang="en-US" sz="1100">
                <a:solidFill>
                  <a:schemeClr val="dk1"/>
                </a:solidFill>
                <a:latin typeface="Assistant"/>
                <a:ea typeface="Assistant"/>
                <a:cs typeface="Assistant"/>
                <a:sym typeface="Assistant"/>
              </a:rPr>
              <a:t>במהלך הפשיטה חיסלו הכוחות מחבלים ששהו במתחם, ואותרו מאות אמל"ח. בנוסף, לאחר חקירות שבוצעו ע״י חוקרי השטח של</a:t>
            </a:r>
            <a:r>
              <a:rPr b="1" lang="en-US" sz="1100">
                <a:solidFill>
                  <a:schemeClr val="dk1"/>
                </a:solidFill>
                <a:latin typeface="Assistant"/>
                <a:ea typeface="Assistant"/>
                <a:cs typeface="Assistant"/>
                <a:sym typeface="Assistant"/>
              </a:rPr>
              <a:t> יחידה 504</a:t>
            </a:r>
            <a:r>
              <a:rPr lang="en-US" sz="1100">
                <a:solidFill>
                  <a:schemeClr val="dk1"/>
                </a:solidFill>
                <a:latin typeface="Assistant"/>
                <a:ea typeface="Assistant"/>
                <a:cs typeface="Assistant"/>
                <a:sym typeface="Assistant"/>
              </a:rPr>
              <a:t> </a:t>
            </a:r>
            <a:r>
              <a:rPr b="1" lang="en-US" sz="1100">
                <a:solidFill>
                  <a:schemeClr val="dk1"/>
                </a:solidFill>
                <a:latin typeface="Assistant"/>
                <a:ea typeface="Assistant"/>
                <a:cs typeface="Assistant"/>
                <a:sym typeface="Assistant"/>
              </a:rPr>
              <a:t>הועברו עשרות מחבלים להמשך תחקור בשטח הארץ</a:t>
            </a:r>
            <a:r>
              <a:rPr lang="en-US" sz="1100">
                <a:solidFill>
                  <a:schemeClr val="dk1"/>
                </a:solidFill>
                <a:latin typeface="Assistant"/>
                <a:ea typeface="Assistant"/>
                <a:cs typeface="Assistant"/>
                <a:sym typeface="Assistant"/>
              </a:rPr>
              <a:t>. </a:t>
            </a:r>
            <a:endParaRPr sz="1100">
              <a:solidFill>
                <a:schemeClr val="dk1"/>
              </a:solidFill>
              <a:latin typeface="Assistant"/>
              <a:ea typeface="Assistant"/>
              <a:cs typeface="Assistant"/>
              <a:sym typeface="Assistant"/>
            </a:endParaRPr>
          </a:p>
          <a:p>
            <a:pPr indent="-298450" lvl="0" marL="457200" marR="0" rtl="1" algn="just">
              <a:lnSpc>
                <a:spcPct val="115000"/>
              </a:lnSpc>
              <a:spcBef>
                <a:spcPts val="0"/>
              </a:spcBef>
              <a:spcAft>
                <a:spcPts val="0"/>
              </a:spcAft>
              <a:buClr>
                <a:schemeClr val="dk1"/>
              </a:buClr>
              <a:buSzPts val="1100"/>
              <a:buChar char="●"/>
            </a:pPr>
            <a:r>
              <a:rPr lang="en-US" sz="1100">
                <a:solidFill>
                  <a:schemeClr val="dk1"/>
                </a:solidFill>
                <a:latin typeface="Assistant"/>
                <a:ea typeface="Assistant"/>
                <a:cs typeface="Assistant"/>
                <a:sym typeface="Assistant"/>
              </a:rPr>
              <a:t>בשבועות האחרונים, כוחות צה"ל, בהובלת </a:t>
            </a:r>
            <a:r>
              <a:rPr b="1" lang="en-US" sz="1100">
                <a:solidFill>
                  <a:schemeClr val="dk1"/>
                </a:solidFill>
                <a:latin typeface="Assistant"/>
                <a:ea typeface="Assistant"/>
                <a:cs typeface="Assistant"/>
                <a:sym typeface="Assistant"/>
              </a:rPr>
              <a:t>צק"ח 551 באוגדה 162,</a:t>
            </a:r>
            <a:r>
              <a:rPr lang="en-US" sz="1100">
                <a:solidFill>
                  <a:schemeClr val="dk1"/>
                </a:solidFill>
                <a:latin typeface="Assistant"/>
                <a:ea typeface="Assistant"/>
                <a:cs typeface="Assistant"/>
                <a:sym typeface="Assistant"/>
              </a:rPr>
              <a:t> </a:t>
            </a:r>
            <a:r>
              <a:rPr b="1" lang="en-US" sz="1100">
                <a:solidFill>
                  <a:schemeClr val="dk1"/>
                </a:solidFill>
                <a:latin typeface="Assistant"/>
                <a:ea typeface="Assistant"/>
                <a:cs typeface="Assistant"/>
                <a:sym typeface="Assistant"/>
              </a:rPr>
              <a:t>השיגו אחיזה מבצעית </a:t>
            </a:r>
            <a:r>
              <a:rPr lang="en-US" sz="1100">
                <a:solidFill>
                  <a:schemeClr val="dk1"/>
                </a:solidFill>
                <a:latin typeface="Assistant"/>
                <a:ea typeface="Assistant"/>
                <a:cs typeface="Assistant"/>
                <a:sym typeface="Assistant"/>
              </a:rPr>
              <a:t>במרחב מחנה הפליטים ג'אבליא </a:t>
            </a:r>
            <a:r>
              <a:rPr b="1" lang="en-US" sz="1100">
                <a:solidFill>
                  <a:schemeClr val="dk1"/>
                </a:solidFill>
                <a:latin typeface="Assistant"/>
                <a:ea typeface="Assistant"/>
                <a:cs typeface="Assistant"/>
                <a:sym typeface="Assistant"/>
              </a:rPr>
              <a:t>– אחד ממרכזי הכובד של חמאס ברצועה.</a:t>
            </a:r>
            <a:r>
              <a:rPr lang="en-US" sz="1100">
                <a:solidFill>
                  <a:schemeClr val="dk1"/>
                </a:solidFill>
                <a:latin typeface="Assistant"/>
                <a:ea typeface="Assistant"/>
                <a:cs typeface="Assistant"/>
                <a:sym typeface="Assistant"/>
              </a:rPr>
              <a:t> במסגרת הפעילות ובעקבות מודיעין מקדים, חשפו הכוחות בשיתוף עם היחידה הרב מימדית ויחידת יהל"ם,</a:t>
            </a:r>
            <a:r>
              <a:rPr b="1" lang="en-US" sz="1100">
                <a:solidFill>
                  <a:schemeClr val="dk1"/>
                </a:solidFill>
                <a:latin typeface="Assistant"/>
                <a:ea typeface="Assistant"/>
                <a:cs typeface="Assistant"/>
                <a:sym typeface="Assistant"/>
              </a:rPr>
              <a:t> רשת מנהרות אסטרטגית אשר שימשה כמפקדה הצפונית של החמאס בעזה</a:t>
            </a:r>
            <a:r>
              <a:rPr lang="en-US" sz="1100">
                <a:solidFill>
                  <a:schemeClr val="dk1"/>
                </a:solidFill>
                <a:latin typeface="Assistant"/>
                <a:ea typeface="Assistant"/>
                <a:cs typeface="Assistant"/>
                <a:sym typeface="Assistant"/>
              </a:rPr>
              <a:t>, כללה הסתעפויות רבות ושימשה לניהול לחימה ומעבר מחבלים. </a:t>
            </a:r>
            <a:r>
              <a:rPr b="1" lang="en-US" sz="1100">
                <a:solidFill>
                  <a:schemeClr val="dk1"/>
                </a:solidFill>
                <a:latin typeface="Assistant"/>
                <a:ea typeface="Assistant"/>
                <a:cs typeface="Assistant"/>
                <a:sym typeface="Assistant"/>
              </a:rPr>
              <a:t>בתום המשימה השמידו הכוחות את המפקדה התת-קרקעית</a:t>
            </a:r>
            <a:r>
              <a:rPr lang="en-US" sz="1100">
                <a:solidFill>
                  <a:schemeClr val="dk1"/>
                </a:solidFill>
                <a:latin typeface="Assistant"/>
                <a:ea typeface="Assistant"/>
                <a:cs typeface="Assistant"/>
                <a:sym typeface="Assistant"/>
              </a:rPr>
              <a:t>. השמדת המפקדה בג'אבליא הוא חלק ממאמץ הטיפול בתשתיות המנהור של חמאס </a:t>
            </a:r>
            <a:r>
              <a:rPr b="1" lang="en-US" sz="1100">
                <a:solidFill>
                  <a:schemeClr val="dk1"/>
                </a:solidFill>
                <a:latin typeface="Assistant"/>
                <a:ea typeface="Assistant"/>
                <a:cs typeface="Assistant"/>
                <a:sym typeface="Assistant"/>
              </a:rPr>
              <a:t>ופגיעה במפקדיו הבכירים וביכולותיו האסטרטגיות</a:t>
            </a:r>
            <a:r>
              <a:rPr lang="en-US" sz="1100">
                <a:solidFill>
                  <a:schemeClr val="dk1"/>
                </a:solidFill>
                <a:latin typeface="Assistant"/>
                <a:ea typeface="Assistant"/>
                <a:cs typeface="Assistant"/>
                <a:sym typeface="Assistant"/>
              </a:rPr>
              <a:t>. מאמץ זה נמשך כל העת, וכעת הוא מתבצע גם בחאן יונס ובדרום הרצועה.</a:t>
            </a:r>
            <a:endParaRPr sz="1100">
              <a:solidFill>
                <a:schemeClr val="dk1"/>
              </a:solidFill>
              <a:latin typeface="Assistant"/>
              <a:ea typeface="Assistant"/>
              <a:cs typeface="Assistant"/>
              <a:sym typeface="Assistant"/>
            </a:endParaRPr>
          </a:p>
          <a:p>
            <a:pPr indent="-298450" lvl="0" marL="457200" marR="0" rtl="1" algn="just">
              <a:lnSpc>
                <a:spcPct val="115000"/>
              </a:lnSpc>
              <a:spcBef>
                <a:spcPts val="0"/>
              </a:spcBef>
              <a:spcAft>
                <a:spcPts val="0"/>
              </a:spcAft>
              <a:buClr>
                <a:schemeClr val="dk1"/>
              </a:buClr>
              <a:buSzPts val="1100"/>
              <a:buChar char="●"/>
            </a:pPr>
            <a:r>
              <a:rPr b="1" lang="en-US" sz="1100">
                <a:solidFill>
                  <a:schemeClr val="dk1"/>
                </a:solidFill>
                <a:latin typeface="Assistant"/>
                <a:ea typeface="Assistant"/>
                <a:cs typeface="Assistant"/>
                <a:sym typeface="Assistant"/>
              </a:rPr>
              <a:t>כוחות זרוע הים, כוחות היבשה וחיל האוויר ממשיכים בלחימה משותפת ברחבי רצועת עזה</a:t>
            </a:r>
            <a:r>
              <a:rPr lang="en-US" sz="1100">
                <a:solidFill>
                  <a:schemeClr val="dk1"/>
                </a:solidFill>
                <a:latin typeface="Assistant"/>
                <a:ea typeface="Assistant"/>
                <a:cs typeface="Assistant"/>
                <a:sym typeface="Assistant"/>
              </a:rPr>
              <a:t>. לוחמי זרוע הים תקפו מספר מטרות טרור של חמאס, ביניהן, חוליות מחבלים שזוהו בקרבת כוחותינו, מחבלים שהסתתרו במבנים סמוכים לכוחותינו ומוצבים צבאיים.</a:t>
            </a:r>
            <a:endParaRPr sz="1100">
              <a:solidFill>
                <a:schemeClr val="dk1"/>
              </a:solidFill>
              <a:latin typeface="Assistant"/>
              <a:ea typeface="Assistant"/>
              <a:cs typeface="Assistant"/>
              <a:sym typeface="Assistant"/>
            </a:endParaRPr>
          </a:p>
          <a:p>
            <a:pPr indent="-298450" lvl="0" marL="457200" marR="0" rtl="1" algn="just">
              <a:lnSpc>
                <a:spcPct val="115000"/>
              </a:lnSpc>
              <a:spcBef>
                <a:spcPts val="0"/>
              </a:spcBef>
              <a:spcAft>
                <a:spcPts val="0"/>
              </a:spcAft>
              <a:buClr>
                <a:schemeClr val="dk1"/>
              </a:buClr>
              <a:buSzPts val="1100"/>
              <a:buChar char="●"/>
            </a:pPr>
            <a:r>
              <a:rPr lang="en-US" sz="1100">
                <a:solidFill>
                  <a:schemeClr val="dk1"/>
                </a:solidFill>
                <a:latin typeface="Assistant"/>
                <a:ea typeface="Assistant"/>
                <a:cs typeface="Assistant"/>
                <a:sym typeface="Assistant"/>
              </a:rPr>
              <a:t>ביממה האחרונה </a:t>
            </a:r>
            <a:r>
              <a:rPr b="1" lang="en-US" sz="1100">
                <a:solidFill>
                  <a:schemeClr val="dk1"/>
                </a:solidFill>
                <a:latin typeface="Assistant"/>
                <a:ea typeface="Assistant"/>
                <a:cs typeface="Assistant"/>
                <a:sym typeface="Assistant"/>
              </a:rPr>
              <a:t>מטוס קרב של חיל האוויר בהכוונת מרכז האש של אוגדה 98 חיסל במרחב חאן יונס בכיר בארגון הטרור חמאס</a:t>
            </a:r>
            <a:r>
              <a:rPr lang="en-US" sz="1100">
                <a:solidFill>
                  <a:schemeClr val="dk1"/>
                </a:solidFill>
                <a:latin typeface="Assistant"/>
                <a:ea typeface="Assistant"/>
                <a:cs typeface="Assistant"/>
                <a:sym typeface="Assistant"/>
              </a:rPr>
              <a:t>. בהמשך חוסלו באמצעות כלי טיס של חיל האוויר מספר מחבלים שזוהו בסמוך לכוחותינו.</a:t>
            </a:r>
            <a:endParaRPr sz="1100">
              <a:solidFill>
                <a:schemeClr val="dk1"/>
              </a:solidFill>
              <a:latin typeface="Assistant"/>
              <a:ea typeface="Assistant"/>
              <a:cs typeface="Assistant"/>
              <a:sym typeface="Assistant"/>
            </a:endParaRPr>
          </a:p>
          <a:p>
            <a:pPr indent="-298450" lvl="0" marL="457200" marR="0" rtl="1" algn="just">
              <a:lnSpc>
                <a:spcPct val="115000"/>
              </a:lnSpc>
              <a:spcBef>
                <a:spcPts val="0"/>
              </a:spcBef>
              <a:spcAft>
                <a:spcPts val="0"/>
              </a:spcAft>
              <a:buClr>
                <a:schemeClr val="dk1"/>
              </a:buClr>
              <a:buSzPts val="1100"/>
              <a:buChar char="●"/>
            </a:pPr>
            <a:r>
              <a:rPr b="1" lang="en-US" sz="1100">
                <a:solidFill>
                  <a:schemeClr val="dk1"/>
                </a:solidFill>
                <a:latin typeface="Assistant"/>
                <a:ea typeface="Assistant"/>
                <a:cs typeface="Assistant"/>
                <a:sym typeface="Assistant"/>
              </a:rPr>
              <a:t>צק"ח 261 (בה"ד 1) חיסל מספר מחבלים ששהו בתשתית טרור</a:t>
            </a:r>
            <a:r>
              <a:rPr lang="en-US" sz="1100">
                <a:solidFill>
                  <a:schemeClr val="dk1"/>
                </a:solidFill>
                <a:latin typeface="Assistant"/>
                <a:ea typeface="Assistant"/>
                <a:cs typeface="Assistant"/>
                <a:sym typeface="Assistant"/>
              </a:rPr>
              <a:t> לאחר שתצפיות החטיבה זיהו את החשודים במרחב ומכלול האש החטיבתי הכווין מטוס קרב של חיל האוויר שהשמיד את התשתית. בנוסף, במסגרת פעילות הלוחמים בבית לאהיא, אותרו אמל"ח רבים של חמאס.</a:t>
            </a:r>
            <a:endParaRPr sz="1100">
              <a:solidFill>
                <a:schemeClr val="dk1"/>
              </a:solidFill>
              <a:latin typeface="Assistant"/>
              <a:ea typeface="Assistant"/>
              <a:cs typeface="Assistant"/>
              <a:sym typeface="Assistant"/>
            </a:endParaRPr>
          </a:p>
          <a:p>
            <a:pPr indent="-298450" lvl="0" marL="457200" marR="0" rtl="1" algn="just">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לוחמים </a:t>
            </a:r>
            <a:r>
              <a:rPr b="1" lang="en-US" sz="1100">
                <a:solidFill>
                  <a:schemeClr val="dk1"/>
                </a:solidFill>
                <a:latin typeface="Assistant"/>
                <a:ea typeface="Assistant"/>
                <a:cs typeface="Assistant"/>
                <a:sym typeface="Assistant"/>
              </a:rPr>
              <a:t>מצק"ח 4</a:t>
            </a:r>
            <a:r>
              <a:rPr lang="en-US" sz="1100">
                <a:solidFill>
                  <a:schemeClr val="dk1"/>
                </a:solidFill>
                <a:latin typeface="Assistant"/>
                <a:ea typeface="Assistant"/>
                <a:cs typeface="Assistant"/>
                <a:sym typeface="Assistant"/>
              </a:rPr>
              <a:t> </a:t>
            </a:r>
            <a:r>
              <a:rPr b="1" lang="en-US" sz="1100">
                <a:solidFill>
                  <a:schemeClr val="dk1"/>
                </a:solidFill>
                <a:latin typeface="Assistant"/>
                <a:ea typeface="Assistant"/>
                <a:cs typeface="Assistant"/>
                <a:sym typeface="Assistant"/>
              </a:rPr>
              <a:t>נלחמים במרחב חאן יונס, מטהרים מרחבים ומבססים אחיזה מבצעית</a:t>
            </a:r>
            <a:r>
              <a:rPr lang="en-US" sz="1100">
                <a:solidFill>
                  <a:schemeClr val="dk1"/>
                </a:solidFill>
                <a:latin typeface="Assistant"/>
                <a:ea typeface="Assistant"/>
                <a:cs typeface="Assistant"/>
                <a:sym typeface="Assistant"/>
              </a:rPr>
              <a:t> של צה״ל בצירים המשמעותיים. בשבועות האחרונים, ביצעו הלוחמים פשיטות מדויקות במהלכן חוסלו עשרות מחבלים והשמידו כ-100 יעדי טרור - ביניהם מפקדות ומבנים שהסתתרו בהם מחבלים ועשרות פירי מנהרות ותוואים של מנהרות ששימשו את חמאס.</a:t>
            </a:r>
            <a:endParaRPr sz="110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None/>
            </a:pPr>
            <a:r>
              <a:t/>
            </a:r>
            <a:endParaRPr b="1" sz="110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None/>
            </a:pPr>
            <a:r>
              <a:rPr b="1" lang="en-US">
                <a:solidFill>
                  <a:schemeClr val="dk1"/>
                </a:solidFill>
                <a:latin typeface="Assistant"/>
                <a:ea typeface="Assistant"/>
                <a:cs typeface="Assistant"/>
                <a:sym typeface="Assistant"/>
              </a:rPr>
              <a:t>בגזרת הצפון:</a:t>
            </a:r>
            <a:endParaRPr sz="1200">
              <a:solidFill>
                <a:schemeClr val="dk1"/>
              </a:solidFill>
              <a:latin typeface="Assistant"/>
              <a:ea typeface="Assistant"/>
              <a:cs typeface="Assistant"/>
              <a:sym typeface="Assistant"/>
            </a:endParaRPr>
          </a:p>
          <a:p>
            <a:pPr indent="-298450" lvl="0" marL="457200" marR="0" rtl="1" algn="just">
              <a:lnSpc>
                <a:spcPct val="115000"/>
              </a:lnSpc>
              <a:spcBef>
                <a:spcPts val="0"/>
              </a:spcBef>
              <a:spcAft>
                <a:spcPts val="0"/>
              </a:spcAft>
              <a:buClr>
                <a:schemeClr val="dk1"/>
              </a:buClr>
              <a:buSzPts val="1100"/>
              <a:buFont typeface="Assistant"/>
              <a:buChar char="●"/>
            </a:pPr>
            <a:r>
              <a:rPr b="1" lang="en-US" sz="1100">
                <a:solidFill>
                  <a:schemeClr val="dk1"/>
                </a:solidFill>
                <a:latin typeface="Assistant"/>
                <a:ea typeface="Assistant"/>
                <a:cs typeface="Assistant"/>
                <a:sym typeface="Assistant"/>
              </a:rPr>
              <a:t>מטוסי קרב של חיל האוויר תקפו שורת מטרות של חיזבאללה בלבנון. </a:t>
            </a:r>
            <a:r>
              <a:rPr lang="en-US" sz="1100">
                <a:solidFill>
                  <a:schemeClr val="dk1"/>
                </a:solidFill>
                <a:latin typeface="Assistant"/>
                <a:ea typeface="Assistant"/>
                <a:cs typeface="Assistant"/>
                <a:sym typeface="Assistant"/>
              </a:rPr>
              <a:t>כחלק מהתקיפה הותקפו מבנים צבאיים, תשתיות טרור ותשתיות מבצעיות של חיזבאללה.</a:t>
            </a:r>
            <a:endParaRPr sz="1100">
              <a:solidFill>
                <a:schemeClr val="dk1"/>
              </a:solidFill>
              <a:latin typeface="Assistant"/>
              <a:ea typeface="Assistant"/>
              <a:cs typeface="Assistant"/>
              <a:sym typeface="Assistant"/>
            </a:endParaRPr>
          </a:p>
          <a:p>
            <a:pPr indent="0" lvl="0" marL="0" marR="0" rtl="1" algn="just">
              <a:lnSpc>
                <a:spcPct val="115000"/>
              </a:lnSpc>
              <a:spcBef>
                <a:spcPts val="0"/>
              </a:spcBef>
              <a:spcAft>
                <a:spcPts val="0"/>
              </a:spcAft>
              <a:buNone/>
            </a:pPr>
            <a:r>
              <a:t/>
            </a:r>
            <a:endParaRPr sz="1100">
              <a:solidFill>
                <a:schemeClr val="dk1"/>
              </a:solidFill>
              <a:latin typeface="Assistant"/>
              <a:ea typeface="Assistant"/>
              <a:cs typeface="Assistant"/>
              <a:sym typeface="Assistant"/>
            </a:endParaRPr>
          </a:p>
          <a:p>
            <a:pPr indent="0" lvl="0" marL="0" marR="0" rtl="1" algn="just">
              <a:lnSpc>
                <a:spcPct val="115000"/>
              </a:lnSpc>
              <a:spcBef>
                <a:spcPts val="0"/>
              </a:spcBef>
              <a:spcAft>
                <a:spcPts val="0"/>
              </a:spcAft>
              <a:buNone/>
            </a:pPr>
            <a:r>
              <a:rPr b="1" lang="en-US">
                <a:solidFill>
                  <a:schemeClr val="dk1"/>
                </a:solidFill>
                <a:latin typeface="Assistant"/>
                <a:ea typeface="Assistant"/>
                <a:cs typeface="Assistant"/>
                <a:sym typeface="Assistant"/>
              </a:rPr>
              <a:t>בגזרת יהודה ושומרון:</a:t>
            </a:r>
            <a:endParaRPr b="1">
              <a:solidFill>
                <a:schemeClr val="dk1"/>
              </a:solidFill>
              <a:latin typeface="Assistant"/>
              <a:ea typeface="Assistant"/>
              <a:cs typeface="Assistant"/>
              <a:sym typeface="Assistant"/>
            </a:endParaRPr>
          </a:p>
          <a:p>
            <a:pPr indent="-298450" lvl="0" marL="457200" marR="0" rtl="1" algn="just">
              <a:lnSpc>
                <a:spcPct val="115000"/>
              </a:lnSpc>
              <a:spcBef>
                <a:spcPts val="0"/>
              </a:spcBef>
              <a:spcAft>
                <a:spcPts val="0"/>
              </a:spcAft>
              <a:buClr>
                <a:schemeClr val="dk1"/>
              </a:buClr>
              <a:buSzPts val="1100"/>
              <a:buFont typeface="Assistant"/>
              <a:buChar char="●"/>
            </a:pPr>
            <a:r>
              <a:rPr b="1" lang="en-US" sz="1100">
                <a:solidFill>
                  <a:schemeClr val="dk1"/>
                </a:solidFill>
                <a:latin typeface="Assistant"/>
                <a:ea typeface="Assistant"/>
                <a:cs typeface="Assistant"/>
                <a:sym typeface="Assistant"/>
              </a:rPr>
              <a:t>כוחות צה"ל עצרו במהלך הלילה 11 מבוקשים ברחבי יהודה ושומרון</a:t>
            </a:r>
            <a:r>
              <a:rPr lang="en-US" sz="1100">
                <a:solidFill>
                  <a:schemeClr val="dk1"/>
                </a:solidFill>
                <a:latin typeface="Assistant"/>
                <a:ea typeface="Assistant"/>
                <a:cs typeface="Assistant"/>
                <a:sym typeface="Assistant"/>
              </a:rPr>
              <a:t>. במבצע </a:t>
            </a:r>
            <a:r>
              <a:rPr b="1" lang="en-US" sz="1100">
                <a:solidFill>
                  <a:schemeClr val="dk1"/>
                </a:solidFill>
                <a:latin typeface="Assistant"/>
                <a:ea typeface="Assistant"/>
                <a:cs typeface="Assistant"/>
                <a:sym typeface="Assistant"/>
              </a:rPr>
              <a:t>לסיכול טרור של חטיבת שומרון</a:t>
            </a:r>
            <a:r>
              <a:rPr lang="en-US" sz="1100">
                <a:solidFill>
                  <a:schemeClr val="dk1"/>
                </a:solidFill>
                <a:latin typeface="Assistant"/>
                <a:ea typeface="Assistant"/>
                <a:cs typeface="Assistant"/>
                <a:sym typeface="Assistant"/>
              </a:rPr>
              <a:t> בכפר בורקא, הלוחמים עצרו שני מבוקשים, איתרו והשמידו מטענים והחרימו אמצעי לחימה. הלוחמים ממשיכים לפעול במרחב הכפר.</a:t>
            </a:r>
            <a:endParaRPr sz="1100">
              <a:solidFill>
                <a:schemeClr val="dk1"/>
              </a:solidFill>
              <a:latin typeface="Assistant"/>
              <a:ea typeface="Assistant"/>
              <a:cs typeface="Assistant"/>
              <a:sym typeface="Assistant"/>
            </a:endParaRPr>
          </a:p>
          <a:p>
            <a:pPr indent="-298450" lvl="0" marL="457200" marR="0" rtl="1" algn="just">
              <a:lnSpc>
                <a:spcPct val="115000"/>
              </a:lnSpc>
              <a:spcBef>
                <a:spcPts val="0"/>
              </a:spcBef>
              <a:spcAft>
                <a:spcPts val="0"/>
              </a:spcAft>
              <a:buClr>
                <a:schemeClr val="dk1"/>
              </a:buClr>
              <a:buSzPts val="1100"/>
              <a:buFont typeface="Assistant"/>
              <a:buChar char="●"/>
            </a:pPr>
            <a:r>
              <a:rPr b="1" lang="en-US" sz="1100">
                <a:solidFill>
                  <a:schemeClr val="dk1"/>
                </a:solidFill>
                <a:latin typeface="Assistant"/>
                <a:ea typeface="Assistant"/>
                <a:cs typeface="Assistant"/>
                <a:sym typeface="Assistant"/>
              </a:rPr>
              <a:t>בפעילות יזומה במחנה הפליטים ג'נין</a:t>
            </a:r>
            <a:r>
              <a:rPr lang="en-US" sz="1100">
                <a:solidFill>
                  <a:schemeClr val="dk1"/>
                </a:solidFill>
                <a:latin typeface="Assistant"/>
                <a:ea typeface="Assistant"/>
                <a:cs typeface="Assistant"/>
                <a:sym typeface="Assistant"/>
              </a:rPr>
              <a:t> עצרו הלוחמים מבוקש, איתרו והחרימו מטענים. בכפר אל פאחס שבחטיבת יהודה, הוחרמו אמצעי לחימה ועוכבו חשודים.</a:t>
            </a:r>
            <a:endParaRPr sz="1350">
              <a:solidFill>
                <a:srgbClr val="30323F"/>
              </a:solidFill>
              <a:highlight>
                <a:srgbClr val="F1F6FB"/>
              </a:highlight>
            </a:endParaRPr>
          </a:p>
          <a:p>
            <a:pPr indent="0" lvl="0" marL="0" marR="0" rtl="1" algn="just">
              <a:lnSpc>
                <a:spcPct val="115000"/>
              </a:lnSpc>
              <a:spcBef>
                <a:spcPts val="0"/>
              </a:spcBef>
              <a:spcAft>
                <a:spcPts val="0"/>
              </a:spcAft>
              <a:buNone/>
            </a:pPr>
            <a:r>
              <a:t/>
            </a:r>
            <a:endParaRPr b="1" sz="1200">
              <a:solidFill>
                <a:schemeClr val="dk1"/>
              </a:solidFill>
              <a:latin typeface="Assistant"/>
              <a:ea typeface="Assistant"/>
              <a:cs typeface="Assistant"/>
              <a:sym typeface="Assistant"/>
            </a:endParaRPr>
          </a:p>
          <a:p>
            <a:pPr indent="0" lvl="0" marL="0" marR="0" rtl="1" algn="just">
              <a:lnSpc>
                <a:spcPct val="115000"/>
              </a:lnSpc>
              <a:spcBef>
                <a:spcPts val="0"/>
              </a:spcBef>
              <a:spcAft>
                <a:spcPts val="0"/>
              </a:spcAft>
              <a:buNone/>
            </a:pPr>
            <a:r>
              <a:t/>
            </a:r>
            <a:endParaRPr b="1" sz="1200">
              <a:solidFill>
                <a:schemeClr val="dk1"/>
              </a:solidFill>
              <a:latin typeface="Assistant"/>
              <a:ea typeface="Assistant"/>
              <a:cs typeface="Assistant"/>
              <a:sym typeface="Assistant"/>
            </a:endParaRPr>
          </a:p>
          <a:p>
            <a:pPr indent="0" lvl="0" marL="0" rtl="1" algn="just">
              <a:spcBef>
                <a:spcPts val="0"/>
              </a:spcBef>
              <a:spcAft>
                <a:spcPts val="0"/>
              </a:spcAft>
              <a:buNone/>
            </a:pPr>
            <a:r>
              <a:t/>
            </a:r>
            <a:endParaRPr b="1" sz="1300">
              <a:solidFill>
                <a:schemeClr val="dk1"/>
              </a:solidFill>
              <a:latin typeface="Assistant"/>
              <a:ea typeface="Assistant"/>
              <a:cs typeface="Assistant"/>
              <a:sym typeface="Assistant"/>
            </a:endParaRPr>
          </a:p>
          <a:p>
            <a:pPr indent="0" lvl="0" marL="457200" marR="0" rtl="1" algn="just">
              <a:lnSpc>
                <a:spcPct val="115000"/>
              </a:lnSpc>
              <a:spcBef>
                <a:spcPts val="0"/>
              </a:spcBef>
              <a:spcAft>
                <a:spcPts val="0"/>
              </a:spcAft>
              <a:buNone/>
            </a:pPr>
            <a:r>
              <a:t/>
            </a:r>
            <a:endParaRPr b="1" sz="1100">
              <a:solidFill>
                <a:schemeClr val="dk1"/>
              </a:solidFill>
              <a:latin typeface="Assistant"/>
              <a:ea typeface="Assistant"/>
              <a:cs typeface="Assistant"/>
              <a:sym typeface="Assistant"/>
            </a:endParaRPr>
          </a:p>
          <a:p>
            <a:pPr indent="0" lvl="0" marL="0" marR="0" rtl="1" algn="just">
              <a:lnSpc>
                <a:spcPct val="115000"/>
              </a:lnSpc>
              <a:spcBef>
                <a:spcPts val="0"/>
              </a:spcBef>
              <a:spcAft>
                <a:spcPts val="0"/>
              </a:spcAft>
              <a:buNone/>
            </a:pPr>
            <a:r>
              <a:t/>
            </a:r>
            <a:endParaRPr sz="130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None/>
            </a:pPr>
            <a:r>
              <a:t/>
            </a:r>
            <a:endParaRPr b="1" sz="1500">
              <a:solidFill>
                <a:schemeClr val="dk1"/>
              </a:solidFill>
              <a:latin typeface="Assistant"/>
              <a:ea typeface="Assistant"/>
              <a:cs typeface="Assistant"/>
              <a:sym typeface="Assistant"/>
            </a:endParaRPr>
          </a:p>
          <a:p>
            <a:pPr indent="0" lvl="0" marL="457200" rtl="1" algn="r">
              <a:lnSpc>
                <a:spcPct val="115000"/>
              </a:lnSpc>
              <a:spcBef>
                <a:spcPts val="0"/>
              </a:spcBef>
              <a:spcAft>
                <a:spcPts val="0"/>
              </a:spcAft>
              <a:buNone/>
            </a:pPr>
            <a:r>
              <a:t/>
            </a:r>
            <a:endParaRPr b="1" sz="1100">
              <a:solidFill>
                <a:schemeClr val="dk1"/>
              </a:solidFill>
              <a:latin typeface="Assistant"/>
              <a:ea typeface="Assistant"/>
              <a:cs typeface="Assistant"/>
              <a:sym typeface="Assistant"/>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