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3400" cx="7556500"/>
  <p:notesSz cx="6858000" cy="9144000"/>
  <p:embeddedFontLst>
    <p:embeddedFont>
      <p:font typeface="Assistant"/>
      <p:regular r:id="rId7"/>
      <p:bold r:id="rId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Assistant-regular.fntdata"/><Relationship Id="rId8" Type="http://schemas.openxmlformats.org/officeDocument/2006/relationships/font" Target="fonts/Assistant-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t/>
            </a:r>
            <a:endParaRPr/>
          </a:p>
          <a:p>
            <a:pPr indent="0" lvl="0" marL="0" rtl="1" algn="r">
              <a:spcBef>
                <a:spcPts val="0"/>
              </a:spcBef>
              <a:spcAft>
                <a:spcPts val="0"/>
              </a:spcAft>
              <a:buNone/>
            </a:pPr>
            <a:r>
              <a:t/>
            </a:r>
            <a:endParaRPr/>
          </a:p>
          <a:p>
            <a:pPr indent="0" lvl="0" marL="0" rtl="1" algn="r">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grpSp>
        <p:nvGrpSpPr>
          <p:cNvPr id="84" name="Google Shape;84;p13"/>
          <p:cNvGrpSpPr/>
          <p:nvPr/>
        </p:nvGrpSpPr>
        <p:grpSpPr>
          <a:xfrm>
            <a:off x="5874198" y="9215950"/>
            <a:ext cx="1430345" cy="1178665"/>
            <a:chOff x="-354205" y="202558"/>
            <a:chExt cx="512595" cy="422400"/>
          </a:xfrm>
        </p:grpSpPr>
        <p:sp>
          <p:nvSpPr>
            <p:cNvPr id="85" name="Google Shape;85;p13"/>
            <p:cNvSpPr/>
            <p:nvPr/>
          </p:nvSpPr>
          <p:spPr>
            <a:xfrm>
              <a:off x="-354205" y="202561"/>
              <a:ext cx="509120" cy="357017"/>
            </a:xfrm>
            <a:custGeom>
              <a:rect b="b" l="l" r="r" t="t"/>
              <a:pathLst>
                <a:path extrusionOk="0" h="357017" w="509120">
                  <a:moveTo>
                    <a:pt x="27248" y="0"/>
                  </a:moveTo>
                  <a:lnTo>
                    <a:pt x="481872" y="0"/>
                  </a:lnTo>
                  <a:cubicBezTo>
                    <a:pt x="489098" y="0"/>
                    <a:pt x="496029" y="2871"/>
                    <a:pt x="501139" y="7981"/>
                  </a:cubicBezTo>
                  <a:cubicBezTo>
                    <a:pt x="506249" y="13091"/>
                    <a:pt x="509120" y="20022"/>
                    <a:pt x="509120" y="27248"/>
                  </a:cubicBezTo>
                  <a:lnTo>
                    <a:pt x="509120" y="329769"/>
                  </a:lnTo>
                  <a:cubicBezTo>
                    <a:pt x="509120" y="336996"/>
                    <a:pt x="506249" y="343927"/>
                    <a:pt x="501139" y="349037"/>
                  </a:cubicBezTo>
                  <a:cubicBezTo>
                    <a:pt x="496029" y="354147"/>
                    <a:pt x="489098" y="357017"/>
                    <a:pt x="481872" y="357017"/>
                  </a:cubicBezTo>
                  <a:lnTo>
                    <a:pt x="27248" y="357017"/>
                  </a:lnTo>
                  <a:cubicBezTo>
                    <a:pt x="20022" y="357017"/>
                    <a:pt x="13091" y="354147"/>
                    <a:pt x="7981" y="349037"/>
                  </a:cubicBezTo>
                  <a:cubicBezTo>
                    <a:pt x="2871" y="343927"/>
                    <a:pt x="0" y="336996"/>
                    <a:pt x="0" y="329769"/>
                  </a:cubicBezTo>
                  <a:lnTo>
                    <a:pt x="0" y="27248"/>
                  </a:lnTo>
                  <a:cubicBezTo>
                    <a:pt x="0" y="20022"/>
                    <a:pt x="2871" y="13091"/>
                    <a:pt x="7981" y="7981"/>
                  </a:cubicBezTo>
                  <a:cubicBezTo>
                    <a:pt x="13091" y="2871"/>
                    <a:pt x="20022" y="0"/>
                    <a:pt x="27248"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txBox="1"/>
            <p:nvPr/>
          </p:nvSpPr>
          <p:spPr>
            <a:xfrm>
              <a:off x="-350711" y="202558"/>
              <a:ext cx="509100" cy="4224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b="1" sz="3200">
                <a:solidFill>
                  <a:srgbClr val="FFFFFF"/>
                </a:solidFill>
                <a:latin typeface="Assistant"/>
                <a:ea typeface="Assistant"/>
                <a:cs typeface="Assistant"/>
                <a:sym typeface="Assistant"/>
              </a:endParaRPr>
            </a:p>
            <a:p>
              <a:pPr indent="0" lvl="0" marL="0" marR="0" rtl="0" algn="ctr">
                <a:lnSpc>
                  <a:spcPct val="91000"/>
                </a:lnSpc>
                <a:spcBef>
                  <a:spcPts val="0"/>
                </a:spcBef>
                <a:spcAft>
                  <a:spcPts val="0"/>
                </a:spcAft>
                <a:buNone/>
              </a:pPr>
              <a:r>
                <a:rPr b="1" lang="en-US" sz="3200">
                  <a:solidFill>
                    <a:srgbClr val="FFFFFF"/>
                  </a:solidFill>
                  <a:latin typeface="Assistant"/>
                  <a:ea typeface="Assistant"/>
                  <a:cs typeface="Assistant"/>
                  <a:sym typeface="Assistant"/>
                </a:rPr>
                <a:t>2,700</a:t>
              </a:r>
              <a:endParaRPr b="1" sz="3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599" u="none" cap="none" strike="noStrike">
                  <a:solidFill>
                    <a:srgbClr val="FFFFFF"/>
                  </a:solidFill>
                  <a:latin typeface="Assistant"/>
                  <a:ea typeface="Assistant"/>
                  <a:cs typeface="Assistant"/>
                  <a:sym typeface="Assistant"/>
                </a:rPr>
                <a:t>מבוקשים נעצרו באיו״ש</a:t>
              </a:r>
              <a:endParaRPr>
                <a:latin typeface="Assistant"/>
                <a:ea typeface="Assistant"/>
                <a:cs typeface="Assistant"/>
                <a:sym typeface="Assistant"/>
              </a:endParaRPr>
            </a:p>
          </p:txBody>
        </p:sp>
      </p:grpSp>
      <p:grpSp>
        <p:nvGrpSpPr>
          <p:cNvPr id="87" name="Google Shape;87;p13"/>
          <p:cNvGrpSpPr/>
          <p:nvPr/>
        </p:nvGrpSpPr>
        <p:grpSpPr>
          <a:xfrm>
            <a:off x="5873893" y="4952963"/>
            <a:ext cx="1440359" cy="1321056"/>
            <a:chOff x="0" y="0"/>
            <a:chExt cx="516192" cy="473437"/>
          </a:xfrm>
        </p:grpSpPr>
        <p:sp>
          <p:nvSpPr>
            <p:cNvPr id="88" name="Google Shape;88;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מעל </a:t>
              </a:r>
              <a:endParaRPr sz="1200">
                <a:latin typeface="Assistant"/>
                <a:ea typeface="Assistant"/>
                <a:cs typeface="Assistant"/>
                <a:sym typeface="Assistant"/>
              </a:endParaRPr>
            </a:p>
            <a:p>
              <a:pPr indent="0" lvl="0" marL="0" marR="0" rtl="0" algn="ctr">
                <a:lnSpc>
                  <a:spcPct val="91000"/>
                </a:lnSpc>
                <a:spcBef>
                  <a:spcPts val="0"/>
                </a:spcBef>
                <a:spcAft>
                  <a:spcPts val="0"/>
                </a:spcAft>
                <a:buNone/>
              </a:pPr>
              <a:r>
                <a:rPr b="1" lang="en-US" sz="3100">
                  <a:solidFill>
                    <a:srgbClr val="FFFFFF"/>
                  </a:solidFill>
                  <a:latin typeface="Assistant"/>
                  <a:ea typeface="Assistant"/>
                  <a:cs typeface="Assistant"/>
                  <a:sym typeface="Assistant"/>
                </a:rPr>
                <a:t>30,000</a:t>
              </a:r>
              <a:endParaRPr b="1" sz="1200">
                <a:latin typeface="Assistant"/>
                <a:ea typeface="Assistant"/>
                <a:cs typeface="Assistant"/>
                <a:sym typeface="Assistant"/>
              </a:endParaRPr>
            </a:p>
            <a:p>
              <a:pPr indent="0" lvl="0" marL="0" marR="0" rtl="0" algn="ctr">
                <a:lnSpc>
                  <a:spcPct val="90994"/>
                </a:lnSpc>
                <a:spcBef>
                  <a:spcPts val="0"/>
                </a:spcBef>
                <a:spcAft>
                  <a:spcPts val="0"/>
                </a:spcAft>
                <a:buNone/>
              </a:pPr>
              <a:r>
                <a:rPr i="0" lang="en-US" sz="1399" u="none" cap="none" strike="noStrike">
                  <a:solidFill>
                    <a:srgbClr val="FFFFFF"/>
                  </a:solidFill>
                  <a:latin typeface="Assistant"/>
                  <a:ea typeface="Assistant"/>
                  <a:cs typeface="Assistant"/>
                  <a:sym typeface="Assistant"/>
                </a:rPr>
                <a:t>מטרות אסטרטגיות הותקפו בעזה</a:t>
              </a:r>
              <a:endParaRPr sz="1200">
                <a:latin typeface="Assistant"/>
                <a:ea typeface="Assistant"/>
                <a:cs typeface="Assistant"/>
                <a:sym typeface="Assistant"/>
              </a:endParaRPr>
            </a:p>
          </p:txBody>
        </p:sp>
      </p:grpSp>
      <p:grpSp>
        <p:nvGrpSpPr>
          <p:cNvPr id="90" name="Google Shape;90;p13"/>
          <p:cNvGrpSpPr/>
          <p:nvPr/>
        </p:nvGrpSpPr>
        <p:grpSpPr>
          <a:xfrm>
            <a:off x="5873900" y="7899875"/>
            <a:ext cx="1440660" cy="1148511"/>
            <a:chOff x="3" y="0"/>
            <a:chExt cx="516300" cy="411600"/>
          </a:xfrm>
        </p:grpSpPr>
        <p:sp>
          <p:nvSpPr>
            <p:cNvPr id="91" name="Google Shape;91;p13"/>
            <p:cNvSpPr/>
            <p:nvPr/>
          </p:nvSpPr>
          <p:spPr>
            <a:xfrm>
              <a:off x="3" y="0"/>
              <a:ext cx="516192" cy="411462"/>
            </a:xfrm>
            <a:custGeom>
              <a:rect b="b" l="l" r="r" t="t"/>
              <a:pathLst>
                <a:path extrusionOk="0" h="357017" w="516192">
                  <a:moveTo>
                    <a:pt x="26875" y="0"/>
                  </a:moveTo>
                  <a:lnTo>
                    <a:pt x="489317" y="0"/>
                  </a:lnTo>
                  <a:cubicBezTo>
                    <a:pt x="496445" y="0"/>
                    <a:pt x="503281" y="2831"/>
                    <a:pt x="508321" y="7871"/>
                  </a:cubicBezTo>
                  <a:cubicBezTo>
                    <a:pt x="513361" y="12912"/>
                    <a:pt x="516192" y="19747"/>
                    <a:pt x="516192" y="26875"/>
                  </a:cubicBezTo>
                  <a:lnTo>
                    <a:pt x="516192" y="330143"/>
                  </a:lnTo>
                  <a:cubicBezTo>
                    <a:pt x="516192" y="344985"/>
                    <a:pt x="504160" y="357017"/>
                    <a:pt x="489317" y="357017"/>
                  </a:cubicBezTo>
                  <a:lnTo>
                    <a:pt x="26875" y="357017"/>
                  </a:lnTo>
                  <a:cubicBezTo>
                    <a:pt x="12032" y="357017"/>
                    <a:pt x="0" y="344985"/>
                    <a:pt x="0" y="330143"/>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txBox="1"/>
            <p:nvPr/>
          </p:nvSpPr>
          <p:spPr>
            <a:xfrm>
              <a:off x="3" y="0"/>
              <a:ext cx="516300" cy="411600"/>
            </a:xfrm>
            <a:prstGeom prst="rect">
              <a:avLst/>
            </a:prstGeom>
            <a:noFill/>
            <a:ln>
              <a:noFill/>
            </a:ln>
          </p:spPr>
          <p:txBody>
            <a:bodyPr anchorCtr="0" anchor="ctr" bIns="50800" lIns="50800" spcFirstLastPara="1" rIns="50800" wrap="square" tIns="50800">
              <a:noAutofit/>
            </a:bodyPr>
            <a:lstStyle/>
            <a:p>
              <a:pPr indent="0" lvl="0" marL="0" rtl="0" algn="ctr">
                <a:lnSpc>
                  <a:spcPct val="91000"/>
                </a:lnSpc>
                <a:spcBef>
                  <a:spcPts val="0"/>
                </a:spcBef>
                <a:spcAft>
                  <a:spcPts val="0"/>
                </a:spcAft>
                <a:buClr>
                  <a:schemeClr val="dk1"/>
                </a:buClr>
                <a:buFont typeface="Arial"/>
                <a:buNone/>
              </a:pPr>
              <a:r>
                <a:rPr lang="en-US">
                  <a:solidFill>
                    <a:schemeClr val="lt1"/>
                  </a:solidFill>
                  <a:latin typeface="Assistant"/>
                  <a:ea typeface="Assistant"/>
                  <a:cs typeface="Assistant"/>
                  <a:sym typeface="Assistant"/>
                </a:rPr>
                <a:t>מעל</a:t>
              </a:r>
              <a:endParaRPr sz="1300">
                <a:solidFill>
                  <a:schemeClr val="dk1"/>
                </a:solidFill>
                <a:latin typeface="Assistant"/>
                <a:ea typeface="Assistant"/>
                <a:cs typeface="Assistant"/>
                <a:sym typeface="Assistant"/>
              </a:endParaRPr>
            </a:p>
            <a:p>
              <a:pPr indent="0" lvl="0" marL="0" rtl="0" algn="ctr">
                <a:lnSpc>
                  <a:spcPct val="91000"/>
                </a:lnSpc>
                <a:spcBef>
                  <a:spcPts val="0"/>
                </a:spcBef>
                <a:spcAft>
                  <a:spcPts val="0"/>
                </a:spcAft>
                <a:buClr>
                  <a:schemeClr val="dk1"/>
                </a:buClr>
                <a:buFont typeface="Arial"/>
                <a:buNone/>
              </a:pPr>
              <a:r>
                <a:rPr b="1" lang="en-US" sz="3200">
                  <a:solidFill>
                    <a:schemeClr val="lt1"/>
                  </a:solidFill>
                  <a:latin typeface="Assistant"/>
                  <a:ea typeface="Assistant"/>
                  <a:cs typeface="Assistant"/>
                  <a:sym typeface="Assistant"/>
                </a:rPr>
                <a:t>750</a:t>
              </a:r>
              <a:endParaRPr b="1" sz="3400">
                <a:solidFill>
                  <a:srgbClr val="FFFFFF"/>
                </a:solidFill>
                <a:latin typeface="Assistant"/>
                <a:ea typeface="Assistant"/>
                <a:cs typeface="Assistant"/>
                <a:sym typeface="Assistant"/>
              </a:endParaRPr>
            </a:p>
            <a:p>
              <a:pPr indent="0" lvl="0" marL="0" marR="0" rtl="1" algn="ctr">
                <a:lnSpc>
                  <a:spcPct val="90994"/>
                </a:lnSpc>
                <a:spcBef>
                  <a:spcPts val="0"/>
                </a:spcBef>
                <a:spcAft>
                  <a:spcPts val="0"/>
                </a:spcAft>
                <a:buNone/>
              </a:pPr>
              <a:r>
                <a:rPr lang="en-US" sz="1399">
                  <a:solidFill>
                    <a:srgbClr val="FFFFFF"/>
                  </a:solidFill>
                  <a:latin typeface="Assistant"/>
                  <a:ea typeface="Assistant"/>
                  <a:cs typeface="Assistant"/>
                  <a:sym typeface="Assistant"/>
                </a:rPr>
                <a:t>מטרות מטכ"ליות הותקפו בצפון</a:t>
              </a:r>
              <a:endParaRPr sz="1200">
                <a:latin typeface="Assistant"/>
                <a:ea typeface="Assistant"/>
                <a:cs typeface="Assistant"/>
                <a:sym typeface="Assistant"/>
              </a:endParaRPr>
            </a:p>
          </p:txBody>
        </p:sp>
      </p:grpSp>
      <p:grpSp>
        <p:nvGrpSpPr>
          <p:cNvPr id="93" name="Google Shape;93;p13"/>
          <p:cNvGrpSpPr/>
          <p:nvPr/>
        </p:nvGrpSpPr>
        <p:grpSpPr>
          <a:xfrm>
            <a:off x="5874043" y="3621596"/>
            <a:ext cx="1440382" cy="1178997"/>
            <a:chOff x="0" y="0"/>
            <a:chExt cx="516192" cy="422519"/>
          </a:xfrm>
        </p:grpSpPr>
        <p:sp>
          <p:nvSpPr>
            <p:cNvPr id="94" name="Google Shape;94;p13"/>
            <p:cNvSpPr/>
            <p:nvPr/>
          </p:nvSpPr>
          <p:spPr>
            <a:xfrm>
              <a:off x="0" y="0"/>
              <a:ext cx="516192" cy="422519"/>
            </a:xfrm>
            <a:custGeom>
              <a:rect b="b" l="l" r="r" t="t"/>
              <a:pathLst>
                <a:path extrusionOk="0" h="422519" w="516192">
                  <a:moveTo>
                    <a:pt x="26875" y="0"/>
                  </a:moveTo>
                  <a:lnTo>
                    <a:pt x="489317" y="0"/>
                  </a:lnTo>
                  <a:cubicBezTo>
                    <a:pt x="496445" y="0"/>
                    <a:pt x="503281" y="2831"/>
                    <a:pt x="508321" y="7871"/>
                  </a:cubicBezTo>
                  <a:cubicBezTo>
                    <a:pt x="513361" y="12912"/>
                    <a:pt x="516192" y="19747"/>
                    <a:pt x="516192" y="26875"/>
                  </a:cubicBezTo>
                  <a:lnTo>
                    <a:pt x="516192" y="395644"/>
                  </a:lnTo>
                  <a:cubicBezTo>
                    <a:pt x="516192" y="410486"/>
                    <a:pt x="504160" y="422519"/>
                    <a:pt x="489317" y="422519"/>
                  </a:cubicBezTo>
                  <a:lnTo>
                    <a:pt x="26875" y="422519"/>
                  </a:lnTo>
                  <a:cubicBezTo>
                    <a:pt x="12032" y="422519"/>
                    <a:pt x="0" y="410486"/>
                    <a:pt x="0" y="395644"/>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txBox="1"/>
            <p:nvPr/>
          </p:nvSpPr>
          <p:spPr>
            <a:xfrm>
              <a:off x="0" y="47625"/>
              <a:ext cx="516192" cy="374894"/>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i="0" lang="en-US" sz="2300" u="none" cap="none" strike="noStrike">
                  <a:solidFill>
                    <a:srgbClr val="FFFFFF"/>
                  </a:solidFill>
                  <a:latin typeface="Assistant"/>
                  <a:ea typeface="Assistant"/>
                  <a:cs typeface="Assistant"/>
                  <a:sym typeface="Assistant"/>
                </a:rPr>
                <a:t>הישגי צה</a:t>
              </a:r>
              <a:r>
                <a:rPr b="1" lang="en-US" sz="2300">
                  <a:solidFill>
                    <a:srgbClr val="FFFFFF"/>
                  </a:solidFill>
                  <a:latin typeface="Assistant"/>
                  <a:ea typeface="Assistant"/>
                  <a:cs typeface="Assistant"/>
                  <a:sym typeface="Assistant"/>
                </a:rPr>
                <a:t>״</a:t>
              </a:r>
              <a:r>
                <a:rPr b="1" i="0" lang="en-US" sz="2300" u="none" cap="none" strike="noStrike">
                  <a:solidFill>
                    <a:srgbClr val="FFFFFF"/>
                  </a:solidFill>
                  <a:latin typeface="Assistant"/>
                  <a:ea typeface="Assistant"/>
                  <a:cs typeface="Assistant"/>
                  <a:sym typeface="Assistant"/>
                </a:rPr>
                <a:t>ל במספרים:</a:t>
              </a:r>
              <a:endParaRPr b="1" sz="1200">
                <a:latin typeface="Assistant"/>
                <a:ea typeface="Assistant"/>
                <a:cs typeface="Assistant"/>
                <a:sym typeface="Assistant"/>
              </a:endParaRPr>
            </a:p>
          </p:txBody>
        </p:sp>
      </p:grpSp>
      <p:grpSp>
        <p:nvGrpSpPr>
          <p:cNvPr id="96" name="Google Shape;96;p13"/>
          <p:cNvGrpSpPr/>
          <p:nvPr/>
        </p:nvGrpSpPr>
        <p:grpSpPr>
          <a:xfrm>
            <a:off x="5873893" y="6426420"/>
            <a:ext cx="1440359" cy="1321056"/>
            <a:chOff x="0" y="0"/>
            <a:chExt cx="516192" cy="473437"/>
          </a:xfrm>
        </p:grpSpPr>
        <p:sp>
          <p:nvSpPr>
            <p:cNvPr id="97" name="Google Shape;97;p13"/>
            <p:cNvSpPr/>
            <p:nvPr/>
          </p:nvSpPr>
          <p:spPr>
            <a:xfrm>
              <a:off x="0" y="0"/>
              <a:ext cx="516192" cy="473437"/>
            </a:xfrm>
            <a:custGeom>
              <a:rect b="b" l="l" r="r" t="t"/>
              <a:pathLst>
                <a:path extrusionOk="0" h="473437" w="516192">
                  <a:moveTo>
                    <a:pt x="26875" y="0"/>
                  </a:moveTo>
                  <a:lnTo>
                    <a:pt x="489317" y="0"/>
                  </a:lnTo>
                  <a:cubicBezTo>
                    <a:pt x="496445" y="0"/>
                    <a:pt x="503281" y="2831"/>
                    <a:pt x="508321" y="7871"/>
                  </a:cubicBezTo>
                  <a:cubicBezTo>
                    <a:pt x="513361" y="12912"/>
                    <a:pt x="516192" y="19747"/>
                    <a:pt x="516192" y="26875"/>
                  </a:cubicBezTo>
                  <a:lnTo>
                    <a:pt x="516192" y="446562"/>
                  </a:lnTo>
                  <a:cubicBezTo>
                    <a:pt x="516192" y="461404"/>
                    <a:pt x="504160" y="473437"/>
                    <a:pt x="489317" y="473437"/>
                  </a:cubicBezTo>
                  <a:lnTo>
                    <a:pt x="26875" y="473437"/>
                  </a:lnTo>
                  <a:cubicBezTo>
                    <a:pt x="12032" y="473437"/>
                    <a:pt x="0" y="461404"/>
                    <a:pt x="0" y="446562"/>
                  </a:cubicBezTo>
                  <a:lnTo>
                    <a:pt x="0" y="26875"/>
                  </a:lnTo>
                  <a:cubicBezTo>
                    <a:pt x="0" y="12032"/>
                    <a:pt x="12032" y="0"/>
                    <a:pt x="26875" y="0"/>
                  </a:cubicBezTo>
                  <a:close/>
                </a:path>
              </a:pathLst>
            </a:custGeom>
            <a:solidFill>
              <a:srgbClr val="066B5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txBox="1"/>
            <p:nvPr/>
          </p:nvSpPr>
          <p:spPr>
            <a:xfrm>
              <a:off x="0" y="28575"/>
              <a:ext cx="516192" cy="444862"/>
            </a:xfrm>
            <a:prstGeom prst="rect">
              <a:avLst/>
            </a:prstGeom>
            <a:noFill/>
            <a:ln>
              <a:noFill/>
            </a:ln>
          </p:spPr>
          <p:txBody>
            <a:bodyPr anchorCtr="0" anchor="ctr" bIns="50800" lIns="50800" spcFirstLastPara="1" rIns="50800" wrap="square" tIns="50800">
              <a:noAutofit/>
            </a:bodyPr>
            <a:lstStyle/>
            <a:p>
              <a:pPr indent="0" lvl="0" marL="0" marR="0" rtl="0" algn="ctr">
                <a:lnSpc>
                  <a:spcPct val="91000"/>
                </a:lnSpc>
                <a:spcBef>
                  <a:spcPts val="0"/>
                </a:spcBef>
                <a:spcAft>
                  <a:spcPts val="0"/>
                </a:spcAft>
                <a:buNone/>
              </a:pPr>
              <a:r>
                <a:rPr i="0" lang="en-US" u="none" cap="none" strike="noStrike">
                  <a:solidFill>
                    <a:srgbClr val="FFFFFF"/>
                  </a:solidFill>
                  <a:latin typeface="Assistant"/>
                  <a:ea typeface="Assistant"/>
                  <a:cs typeface="Assistant"/>
                  <a:sym typeface="Assistant"/>
                </a:rPr>
                <a:t>מעל</a:t>
              </a:r>
              <a:endParaRPr sz="1300">
                <a:latin typeface="Assistant"/>
                <a:ea typeface="Assistant"/>
                <a:cs typeface="Assistant"/>
                <a:sym typeface="Assistant"/>
              </a:endParaRPr>
            </a:p>
            <a:p>
              <a:pPr indent="0" lvl="0" marL="0" marR="0" rtl="1" algn="ctr">
                <a:lnSpc>
                  <a:spcPct val="91000"/>
                </a:lnSpc>
                <a:spcBef>
                  <a:spcPts val="0"/>
                </a:spcBef>
                <a:spcAft>
                  <a:spcPts val="0"/>
                </a:spcAft>
                <a:buNone/>
              </a:pPr>
              <a:r>
                <a:rPr b="1" lang="en-US" sz="3200">
                  <a:solidFill>
                    <a:srgbClr val="FFFFFF"/>
                  </a:solidFill>
                  <a:latin typeface="Assistant"/>
                  <a:ea typeface="Assistant"/>
                  <a:cs typeface="Assistant"/>
                  <a:sym typeface="Assistant"/>
                </a:rPr>
                <a:t>9,200</a:t>
              </a:r>
              <a:endParaRPr b="1" sz="1300">
                <a:latin typeface="Assistant"/>
                <a:ea typeface="Assistant"/>
                <a:cs typeface="Assistant"/>
                <a:sym typeface="Assistant"/>
              </a:endParaRPr>
            </a:p>
            <a:p>
              <a:pPr indent="0" lvl="0" marL="0" marR="0" rtl="0" algn="ctr">
                <a:lnSpc>
                  <a:spcPct val="91000"/>
                </a:lnSpc>
                <a:spcBef>
                  <a:spcPts val="0"/>
                </a:spcBef>
                <a:spcAft>
                  <a:spcPts val="0"/>
                </a:spcAft>
                <a:buNone/>
              </a:pPr>
              <a:r>
                <a:rPr i="0" lang="en-US" sz="1300" u="none" cap="none" strike="noStrike">
                  <a:solidFill>
                    <a:srgbClr val="FFFFFF"/>
                  </a:solidFill>
                  <a:latin typeface="Assistant"/>
                  <a:ea typeface="Assistant"/>
                  <a:cs typeface="Assistant"/>
                  <a:sym typeface="Assistant"/>
                </a:rPr>
                <a:t>מ</a:t>
              </a:r>
              <a:r>
                <a:rPr lang="en-US" sz="1300">
                  <a:solidFill>
                    <a:srgbClr val="FFFFFF"/>
                  </a:solidFill>
                  <a:latin typeface="Assistant"/>
                  <a:ea typeface="Assistant"/>
                  <a:cs typeface="Assistant"/>
                  <a:sym typeface="Assistant"/>
                </a:rPr>
                <a:t>חבלים חוסלו</a:t>
              </a:r>
              <a:endParaRPr sz="1300">
                <a:latin typeface="Assistant"/>
                <a:ea typeface="Assistant"/>
                <a:cs typeface="Assistant"/>
                <a:sym typeface="Assistant"/>
              </a:endParaRPr>
            </a:p>
          </p:txBody>
        </p:sp>
      </p:grpSp>
      <p:sp>
        <p:nvSpPr>
          <p:cNvPr id="99" name="Google Shape;99;p13"/>
          <p:cNvSpPr txBox="1"/>
          <p:nvPr/>
        </p:nvSpPr>
        <p:spPr>
          <a:xfrm>
            <a:off x="5764350" y="993925"/>
            <a:ext cx="1659600" cy="1383900"/>
          </a:xfrm>
          <a:prstGeom prst="rect">
            <a:avLst/>
          </a:prstGeom>
          <a:noFill/>
          <a:ln>
            <a:noFill/>
          </a:ln>
        </p:spPr>
        <p:txBody>
          <a:bodyPr anchorCtr="0" anchor="ctr" bIns="50800" lIns="50800" spcFirstLastPara="1" rIns="50800" wrap="square" tIns="50800">
            <a:noAutofit/>
          </a:bodyPr>
          <a:lstStyle/>
          <a:p>
            <a:pPr indent="0" lvl="0" marL="0" marR="0" rtl="1" algn="ctr">
              <a:lnSpc>
                <a:spcPct val="91000"/>
              </a:lnSpc>
              <a:spcBef>
                <a:spcPts val="0"/>
              </a:spcBef>
              <a:spcAft>
                <a:spcPts val="0"/>
              </a:spcAft>
              <a:buNone/>
            </a:pPr>
            <a:r>
              <a:rPr b="1" lang="en-US" sz="2800">
                <a:solidFill>
                  <a:srgbClr val="066B57"/>
                </a:solidFill>
                <a:latin typeface="Assistant"/>
                <a:ea typeface="Assistant"/>
                <a:cs typeface="Assistant"/>
                <a:sym typeface="Assistant"/>
              </a:rPr>
              <a:t>היום ה-104 ללחימה</a:t>
            </a:r>
            <a:endParaRPr b="1" sz="1000">
              <a:latin typeface="Assistant"/>
              <a:ea typeface="Assistant"/>
              <a:cs typeface="Assistant"/>
              <a:sym typeface="Assistant"/>
            </a:endParaRPr>
          </a:p>
        </p:txBody>
      </p:sp>
      <p:grpSp>
        <p:nvGrpSpPr>
          <p:cNvPr id="100" name="Google Shape;100;p13"/>
          <p:cNvGrpSpPr/>
          <p:nvPr/>
        </p:nvGrpSpPr>
        <p:grpSpPr>
          <a:xfrm>
            <a:off x="5748648" y="2479350"/>
            <a:ext cx="1671715" cy="866408"/>
            <a:chOff x="0" y="-4"/>
            <a:chExt cx="599105" cy="310501"/>
          </a:xfrm>
        </p:grpSpPr>
        <p:sp>
          <p:nvSpPr>
            <p:cNvPr id="101" name="Google Shape;101;p13"/>
            <p:cNvSpPr/>
            <p:nvPr/>
          </p:nvSpPr>
          <p:spPr>
            <a:xfrm>
              <a:off x="0" y="0"/>
              <a:ext cx="599105" cy="310497"/>
            </a:xfrm>
            <a:custGeom>
              <a:rect b="b" l="l" r="r" t="t"/>
              <a:pathLst>
                <a:path extrusionOk="0" h="310497" w="599105">
                  <a:moveTo>
                    <a:pt x="23156" y="0"/>
                  </a:moveTo>
                  <a:lnTo>
                    <a:pt x="575949" y="0"/>
                  </a:lnTo>
                  <a:cubicBezTo>
                    <a:pt x="582090" y="0"/>
                    <a:pt x="587980" y="2440"/>
                    <a:pt x="592323" y="6782"/>
                  </a:cubicBezTo>
                  <a:cubicBezTo>
                    <a:pt x="596665" y="11125"/>
                    <a:pt x="599105" y="17014"/>
                    <a:pt x="599105" y="23156"/>
                  </a:cubicBezTo>
                  <a:lnTo>
                    <a:pt x="599105" y="287341"/>
                  </a:lnTo>
                  <a:cubicBezTo>
                    <a:pt x="599105" y="293483"/>
                    <a:pt x="596665" y="299372"/>
                    <a:pt x="592323" y="303715"/>
                  </a:cubicBezTo>
                  <a:cubicBezTo>
                    <a:pt x="587980" y="308057"/>
                    <a:pt x="582090" y="310497"/>
                    <a:pt x="575949" y="310497"/>
                  </a:cubicBezTo>
                  <a:lnTo>
                    <a:pt x="23156" y="310497"/>
                  </a:lnTo>
                  <a:cubicBezTo>
                    <a:pt x="10367" y="310497"/>
                    <a:pt x="0" y="300130"/>
                    <a:pt x="0" y="287341"/>
                  </a:cubicBezTo>
                  <a:lnTo>
                    <a:pt x="0" y="23156"/>
                  </a:lnTo>
                  <a:cubicBezTo>
                    <a:pt x="0" y="17014"/>
                    <a:pt x="2440" y="11125"/>
                    <a:pt x="6782" y="6782"/>
                  </a:cubicBezTo>
                  <a:cubicBezTo>
                    <a:pt x="11125" y="2440"/>
                    <a:pt x="17014" y="0"/>
                    <a:pt x="23156" y="0"/>
                  </a:cubicBezTo>
                  <a:close/>
                </a:path>
              </a:pathLst>
            </a:custGeom>
            <a:solidFill>
              <a:srgbClr val="7BA3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txBox="1"/>
            <p:nvPr/>
          </p:nvSpPr>
          <p:spPr>
            <a:xfrm>
              <a:off x="1" y="-4"/>
              <a:ext cx="599100" cy="310500"/>
            </a:xfrm>
            <a:prstGeom prst="rect">
              <a:avLst/>
            </a:prstGeom>
            <a:noFill/>
            <a:ln>
              <a:noFill/>
            </a:ln>
          </p:spPr>
          <p:txBody>
            <a:bodyPr anchorCtr="0" anchor="ctr" bIns="50800" lIns="50800" spcFirstLastPara="1" rIns="50800" wrap="square" tIns="50800">
              <a:noAutofit/>
            </a:bodyPr>
            <a:lstStyle/>
            <a:p>
              <a:pPr indent="0" lvl="0" marL="0" rtl="1" algn="ctr">
                <a:lnSpc>
                  <a:spcPct val="91000"/>
                </a:lnSpc>
                <a:spcBef>
                  <a:spcPts val="0"/>
                </a:spcBef>
                <a:spcAft>
                  <a:spcPts val="0"/>
                </a:spcAft>
                <a:buClr>
                  <a:schemeClr val="dk1"/>
                </a:buClr>
                <a:buSzPts val="1600"/>
                <a:buFont typeface="Arial"/>
                <a:buNone/>
              </a:pPr>
              <a:r>
                <a:rPr b="1" lang="en-US" sz="1600">
                  <a:solidFill>
                    <a:schemeClr val="lt1"/>
                  </a:solidFill>
                  <a:latin typeface="Assistant"/>
                  <a:ea typeface="Assistant"/>
                  <a:cs typeface="Assistant"/>
                  <a:sym typeface="Assistant"/>
                </a:rPr>
                <a:t>18 בינואר 2024</a:t>
              </a:r>
              <a:endParaRPr b="1" sz="1000">
                <a:solidFill>
                  <a:schemeClr val="dk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400"/>
                <a:buFont typeface="Arial"/>
                <a:buNone/>
              </a:pPr>
              <a:r>
                <a:rPr b="1" lang="en-US">
                  <a:solidFill>
                    <a:schemeClr val="lt1"/>
                  </a:solidFill>
                  <a:latin typeface="Assistant"/>
                  <a:ea typeface="Assistant"/>
                  <a:cs typeface="Assistant"/>
                  <a:sym typeface="Assistant"/>
                </a:rPr>
                <a:t>ח' בשבט התשפ״ד</a:t>
              </a:r>
              <a:endParaRPr b="1">
                <a:solidFill>
                  <a:schemeClr val="lt1"/>
                </a:solidFill>
                <a:latin typeface="Assistant"/>
                <a:ea typeface="Assistant"/>
                <a:cs typeface="Assistant"/>
                <a:sym typeface="Assistant"/>
              </a:endParaRPr>
            </a:p>
            <a:p>
              <a:pPr indent="0" lvl="0" marL="0" rtl="1" algn="ctr">
                <a:lnSpc>
                  <a:spcPct val="91000"/>
                </a:lnSpc>
                <a:spcBef>
                  <a:spcPts val="0"/>
                </a:spcBef>
                <a:spcAft>
                  <a:spcPts val="0"/>
                </a:spcAft>
                <a:buClr>
                  <a:schemeClr val="dk1"/>
                </a:buClr>
                <a:buSzPts val="1000"/>
                <a:buFont typeface="Arial"/>
                <a:buNone/>
              </a:pPr>
              <a:r>
                <a:rPr b="1" lang="en-US" sz="1000">
                  <a:solidFill>
                    <a:schemeClr val="lt1"/>
                  </a:solidFill>
                  <a:latin typeface="Assistant"/>
                  <a:ea typeface="Assistant"/>
                  <a:cs typeface="Assistant"/>
                  <a:sym typeface="Assistant"/>
                </a:rPr>
                <a:t>(מעודכן לשעה 16:00)</a:t>
              </a:r>
              <a:endParaRPr b="1" sz="1600">
                <a:solidFill>
                  <a:srgbClr val="FFFFFF"/>
                </a:solidFill>
                <a:latin typeface="Assistant"/>
                <a:ea typeface="Assistant"/>
                <a:cs typeface="Assistant"/>
                <a:sym typeface="Assistant"/>
              </a:endParaRPr>
            </a:p>
          </p:txBody>
        </p:sp>
      </p:grpSp>
      <p:sp>
        <p:nvSpPr>
          <p:cNvPr id="103" name="Google Shape;103;p13"/>
          <p:cNvSpPr txBox="1"/>
          <p:nvPr/>
        </p:nvSpPr>
        <p:spPr>
          <a:xfrm>
            <a:off x="115575" y="993925"/>
            <a:ext cx="5403600" cy="9637500"/>
          </a:xfrm>
          <a:prstGeom prst="rect">
            <a:avLst/>
          </a:prstGeom>
          <a:noFill/>
          <a:ln>
            <a:noFill/>
          </a:ln>
        </p:spPr>
        <p:txBody>
          <a:bodyPr anchorCtr="0" anchor="t" bIns="91425" lIns="91425" spcFirstLastPara="1" rIns="91425" wrap="square" tIns="91425">
            <a:noAutofit/>
          </a:bodyPr>
          <a:lstStyle/>
          <a:p>
            <a:pPr indent="0" lvl="0" marL="0" marR="0" rtl="1" algn="ctr">
              <a:lnSpc>
                <a:spcPct val="115000"/>
              </a:lnSpc>
              <a:spcBef>
                <a:spcPts val="0"/>
              </a:spcBef>
              <a:spcAft>
                <a:spcPts val="0"/>
              </a:spcAft>
              <a:buClr>
                <a:schemeClr val="dk1"/>
              </a:buClr>
              <a:buSzPts val="1100"/>
              <a:buFont typeface="Arial"/>
              <a:buNone/>
            </a:pPr>
            <a:r>
              <a:rPr b="1" lang="en-US" sz="2000">
                <a:solidFill>
                  <a:schemeClr val="lt1"/>
                </a:solidFill>
                <a:latin typeface="Assistant"/>
                <a:ea typeface="Assistant"/>
                <a:cs typeface="Assistant"/>
                <a:sym typeface="Assistant"/>
              </a:rPr>
              <a:t>השבוע החמישה עשר למלחמה</a:t>
            </a:r>
            <a:endParaRPr b="1" i="1" sz="11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t/>
            </a:r>
            <a:endParaRPr b="1" i="1" sz="1000">
              <a:solidFill>
                <a:schemeClr val="dk1"/>
              </a:solidFill>
              <a:latin typeface="Assistant"/>
              <a:ea typeface="Assistant"/>
              <a:cs typeface="Assistant"/>
              <a:sym typeface="Assistant"/>
            </a:endParaRPr>
          </a:p>
          <a:p>
            <a:pPr indent="0" lvl="0" marL="0" rtl="1" algn="ctr">
              <a:lnSpc>
                <a:spcPct val="115000"/>
              </a:lnSpc>
              <a:spcBef>
                <a:spcPts val="0"/>
              </a:spcBef>
              <a:spcAft>
                <a:spcPts val="0"/>
              </a:spcAft>
              <a:buClr>
                <a:schemeClr val="dk1"/>
              </a:buClr>
              <a:buSzPts val="1100"/>
              <a:buFont typeface="Arial"/>
              <a:buNone/>
            </a:pPr>
            <a:r>
              <a:rPr b="1" i="1" lang="en-US" sz="1100">
                <a:solidFill>
                  <a:schemeClr val="dk1"/>
                </a:solidFill>
                <a:latin typeface="Assistant"/>
                <a:ea typeface="Assistant"/>
                <a:cs typeface="Assistant"/>
                <a:sym typeface="Assistant"/>
              </a:rPr>
              <a:t>"אני לא יודע מתי המלחמה בצפון, אני יודע להגיד לכם שהסבירות לזה שהיא קורית בחודשים הקרובים היא הרבה יותר גבוהה ממה שהיה בעבר, אני יודע להגיד לכם שאני חושב שאנחנו מתחילים אותה עם הרבה יותר יתרונות, ניצחון, ביטחון עצמי אצלנו, ביטחון יורד אצלם, הרבה מאוד ניסיון, יכולות, הפתעות לייצר, התקדמויות שנעשו, מה שנשאר להתאמן ברצינות, רוח חזקה של האנשים, וכשנצטרך אנחנו נלך קדימה בכל הכוח".</a:t>
            </a:r>
            <a:endParaRPr b="1" i="1" sz="1100">
              <a:solidFill>
                <a:schemeClr val="dk1"/>
              </a:solidFill>
              <a:latin typeface="Assistant"/>
              <a:ea typeface="Assistant"/>
              <a:cs typeface="Assistant"/>
              <a:sym typeface="Assistant"/>
            </a:endParaRPr>
          </a:p>
          <a:p>
            <a:pPr indent="0" lvl="0" marL="0" rtl="1" algn="l">
              <a:lnSpc>
                <a:spcPct val="115000"/>
              </a:lnSpc>
              <a:spcBef>
                <a:spcPts val="0"/>
              </a:spcBef>
              <a:spcAft>
                <a:spcPts val="0"/>
              </a:spcAft>
              <a:buClr>
                <a:schemeClr val="dk1"/>
              </a:buClr>
              <a:buSzPts val="1100"/>
              <a:buFont typeface="Arial"/>
              <a:buNone/>
            </a:pPr>
            <a:r>
              <a:rPr lang="en-US" sz="1100">
                <a:solidFill>
                  <a:schemeClr val="dk1"/>
                </a:solidFill>
                <a:latin typeface="Assistant"/>
                <a:ea typeface="Assistant"/>
                <a:cs typeface="Assistant"/>
                <a:sym typeface="Assistant"/>
              </a:rPr>
              <a:t>הרמטכל, רא"ל הרצי הלוי</a:t>
            </a:r>
            <a:endParaRPr sz="11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t/>
            </a:r>
            <a:endParaRPr b="1" sz="1600">
              <a:solidFill>
                <a:schemeClr val="dk1"/>
              </a:solidFill>
              <a:latin typeface="Assistant"/>
              <a:ea typeface="Assistant"/>
              <a:cs typeface="Assistant"/>
              <a:sym typeface="Assistant"/>
            </a:endParaRPr>
          </a:p>
          <a:p>
            <a:pPr indent="0" lvl="0" marL="0" rtl="1" algn="r">
              <a:lnSpc>
                <a:spcPct val="115000"/>
              </a:lnSpc>
              <a:spcBef>
                <a:spcPts val="0"/>
              </a:spcBef>
              <a:spcAft>
                <a:spcPts val="0"/>
              </a:spcAft>
              <a:buClr>
                <a:schemeClr val="dk1"/>
              </a:buClr>
              <a:buSzPts val="1100"/>
              <a:buFont typeface="Arial"/>
              <a:buNone/>
            </a:pPr>
            <a:r>
              <a:rPr b="1" lang="en-US" sz="1500">
                <a:solidFill>
                  <a:schemeClr val="dk1"/>
                </a:solidFill>
                <a:latin typeface="Assistant"/>
                <a:ea typeface="Assistant"/>
                <a:cs typeface="Assistant"/>
                <a:sym typeface="Assistant"/>
              </a:rPr>
              <a:t>בגזרת הדרום:</a:t>
            </a:r>
            <a:endParaRPr b="1" sz="15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בשבועות האחרונים, פועלים לוחמי </a:t>
            </a:r>
            <a:r>
              <a:rPr b="1" lang="en-US" sz="1100">
                <a:solidFill>
                  <a:schemeClr val="dk1"/>
                </a:solidFill>
                <a:latin typeface="Assistant"/>
                <a:ea typeface="Assistant"/>
                <a:cs typeface="Assistant"/>
                <a:sym typeface="Assistant"/>
              </a:rPr>
              <a:t>צק"ח מילואים 646</a:t>
            </a:r>
            <a:r>
              <a:rPr lang="en-US" sz="1100">
                <a:solidFill>
                  <a:schemeClr val="dk1"/>
                </a:solidFill>
                <a:latin typeface="Assistant"/>
                <a:ea typeface="Assistant"/>
                <a:cs typeface="Assistant"/>
                <a:sym typeface="Assistant"/>
              </a:rPr>
              <a:t> בסמוך למרחב אל בורייג' ברצועת עזה. במהלך הפעילות, זוהה מטח שיגורים של כ-25 רקטות לעבר העיר נתיבות. </a:t>
            </a:r>
            <a:r>
              <a:rPr b="1" lang="en-US" sz="1100">
                <a:solidFill>
                  <a:schemeClr val="dk1"/>
                </a:solidFill>
                <a:latin typeface="Assistant"/>
                <a:ea typeface="Assistant"/>
                <a:cs typeface="Assistant"/>
                <a:sym typeface="Assistant"/>
              </a:rPr>
              <a:t>הכוחות פתחו במרדף בעקבות החשודים בשיגור הרקטות, ועצרו שבעה מחבלים חמושים.</a:t>
            </a:r>
            <a:endParaRPr b="1"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לוחמי יחידת אגוז הפועלים במרחב חאן יונס חיסלו ביממה האחרונה כ-40 מחבלים.</a:t>
            </a:r>
            <a:r>
              <a:rPr lang="en-US" sz="1100">
                <a:solidFill>
                  <a:schemeClr val="dk1"/>
                </a:solidFill>
                <a:latin typeface="Assistant"/>
                <a:ea typeface="Assistant"/>
                <a:cs typeface="Assistant"/>
                <a:sym typeface="Assistant"/>
              </a:rPr>
              <a:t> בהכוונה מודעינית, הלוחמים פשטו על בית מחבל ואיתרו בו עשרה רימונים, רובה מסוג קלאצ׳ניקוב, ציוד צבאי ואמצעים טכנולוגיים נוספים.</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בצפון הרצועה, </a:t>
            </a:r>
            <a:r>
              <a:rPr b="1" lang="en-US" sz="1100">
                <a:solidFill>
                  <a:schemeClr val="dk1"/>
                </a:solidFill>
                <a:latin typeface="Assistant"/>
                <a:ea typeface="Assistant"/>
                <a:cs typeface="Assistant"/>
                <a:sym typeface="Assistant"/>
              </a:rPr>
              <a:t>צק"ח 5 חיסל באמצעות כוח שריון שני מחבלים חמושים </a:t>
            </a:r>
            <a:r>
              <a:rPr lang="en-US" sz="1100">
                <a:solidFill>
                  <a:schemeClr val="dk1"/>
                </a:solidFill>
                <a:latin typeface="Assistant"/>
                <a:ea typeface="Assistant"/>
                <a:cs typeface="Assistant"/>
                <a:sym typeface="Assistant"/>
              </a:rPr>
              <a:t>ששהו במארב כנגד כוחותינו. כמו כן, בוצעו מספר תקיפות מהאוויר באמצעות כלי טיס </a:t>
            </a:r>
            <a:r>
              <a:rPr b="1" lang="en-US" sz="1100">
                <a:solidFill>
                  <a:schemeClr val="dk1"/>
                </a:solidFill>
                <a:latin typeface="Assistant"/>
                <a:ea typeface="Assistant"/>
                <a:cs typeface="Assistant"/>
                <a:sym typeface="Assistant"/>
              </a:rPr>
              <a:t>שתקף וחיסל מחבלים חמושים</a:t>
            </a:r>
            <a:r>
              <a:rPr lang="en-US" sz="1100">
                <a:solidFill>
                  <a:schemeClr val="dk1"/>
                </a:solidFill>
                <a:latin typeface="Assistant"/>
                <a:ea typeface="Assistant"/>
                <a:cs typeface="Assistant"/>
                <a:sym typeface="Assistant"/>
              </a:rPr>
              <a:t> שהיוו איום על הכוחות, חלקם פעלו בסמוך לבית ספר בגזרה.</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בפעילות בצפון הרצועה, </a:t>
            </a:r>
            <a:r>
              <a:rPr b="1" lang="en-US" sz="1100">
                <a:solidFill>
                  <a:schemeClr val="dk1"/>
                </a:solidFill>
                <a:latin typeface="Assistant"/>
                <a:ea typeface="Assistant"/>
                <a:cs typeface="Assistant"/>
                <a:sym typeface="Assistant"/>
              </a:rPr>
              <a:t>מכלול האש של חטיבת יפתח </a:t>
            </a:r>
            <a:r>
              <a:rPr lang="en-US" sz="1100">
                <a:solidFill>
                  <a:schemeClr val="dk1"/>
                </a:solidFill>
                <a:latin typeface="Assistant"/>
                <a:ea typeface="Assistant"/>
                <a:cs typeface="Assistant"/>
                <a:sym typeface="Assistant"/>
              </a:rPr>
              <a:t>זיהה מחבלים ממלכדים רכב ונכנסים למבנה המוכר כשייך לפעילות של הג׳יהאד האיסלמי הפלסטיני. זמן קצר לאחר מכן, בעת שיצא אחד מהמחבלים מהמבנה, </a:t>
            </a:r>
            <a:r>
              <a:rPr b="1" lang="en-US" sz="1100">
                <a:solidFill>
                  <a:schemeClr val="dk1"/>
                </a:solidFill>
                <a:latin typeface="Assistant"/>
                <a:ea typeface="Assistant"/>
                <a:cs typeface="Assistant"/>
                <a:sym typeface="Assistant"/>
              </a:rPr>
              <a:t>כלי טיס של חיל האוויר תקף את המחבל וחיסל אותו.</a:t>
            </a:r>
            <a:r>
              <a:rPr lang="en-US" sz="1100">
                <a:solidFill>
                  <a:schemeClr val="dk1"/>
                </a:solidFill>
                <a:latin typeface="Assistant"/>
                <a:ea typeface="Assistant"/>
                <a:cs typeface="Assistant"/>
                <a:sym typeface="Assistant"/>
              </a:rPr>
              <a:t> </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צק"ח גבעתי נלחם בחאן יונס</a:t>
            </a:r>
            <a:r>
              <a:rPr lang="en-US" sz="1100">
                <a:solidFill>
                  <a:schemeClr val="dk1"/>
                </a:solidFill>
                <a:latin typeface="Assistant"/>
                <a:ea typeface="Assistant"/>
                <a:cs typeface="Assistant"/>
                <a:sym typeface="Assistant"/>
              </a:rPr>
              <a:t>, במרחב הדרומי ביותר בו צה״ל נלחם במהלך המלחמה. </a:t>
            </a:r>
            <a:r>
              <a:rPr b="1" lang="en-US" sz="1100">
                <a:solidFill>
                  <a:schemeClr val="dk1"/>
                </a:solidFill>
                <a:latin typeface="Assistant"/>
                <a:ea typeface="Assistant"/>
                <a:cs typeface="Assistant"/>
                <a:sym typeface="Assistant"/>
              </a:rPr>
              <a:t>הלוחמים חיסלו עשרות מחבלים בקרבות ובאמצעות ירי טנקים וסיוע אווירי.</a:t>
            </a:r>
            <a:r>
              <a:rPr lang="en-US" sz="1100">
                <a:solidFill>
                  <a:schemeClr val="dk1"/>
                </a:solidFill>
                <a:latin typeface="Assistant"/>
                <a:ea typeface="Assistant"/>
                <a:cs typeface="Assistant"/>
                <a:sym typeface="Assistant"/>
              </a:rPr>
              <a:t> הלוחמים פשטו על המוצב של הגדוד הדרומי של חטיבת חאן יונס, ״מוצב השוהדא״ ועל משרדם של מפקד הגדוד ומפקדים נוספים. הלוחמים איתרו אמצעי לחימה ומסמכים מודיעינים רבים וביניהם עשרות רימוני יד, רובי קלצ׳ניקוב, תחמושת ומחסניות, ציוד חפירה, משגרים, טילי RPG, מטענים ומסמכי ניהול לחימה.</a:t>
            </a:r>
            <a:endParaRPr sz="1100">
              <a:solidFill>
                <a:schemeClr val="dk1"/>
              </a:solidFill>
              <a:latin typeface="Assistant"/>
              <a:ea typeface="Assistant"/>
              <a:cs typeface="Assistant"/>
              <a:sym typeface="Assistant"/>
            </a:endParaRPr>
          </a:p>
          <a:p>
            <a:pPr indent="-298450" lvl="0" marL="457200" rtl="1" algn="r">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כלי טיס של חיל האוויר</a:t>
            </a:r>
            <a:r>
              <a:rPr lang="en-US" sz="1100">
                <a:solidFill>
                  <a:schemeClr val="dk1"/>
                </a:solidFill>
                <a:latin typeface="Assistant"/>
                <a:ea typeface="Assistant"/>
                <a:cs typeface="Assistant"/>
                <a:sym typeface="Assistant"/>
              </a:rPr>
              <a:t> בשיתוף מרכז האש של אוגדת עזה </a:t>
            </a:r>
            <a:r>
              <a:rPr b="1" lang="en-US" sz="1100">
                <a:solidFill>
                  <a:schemeClr val="dk1"/>
                </a:solidFill>
                <a:latin typeface="Assistant"/>
                <a:ea typeface="Assistant"/>
                <a:cs typeface="Assistant"/>
                <a:sym typeface="Assistant"/>
              </a:rPr>
              <a:t>חיסל מחבלים שניסו לירות פצצות מרגמה לעבר כוחותינו</a:t>
            </a:r>
            <a:r>
              <a:rPr lang="en-US" sz="1100">
                <a:solidFill>
                  <a:schemeClr val="dk1"/>
                </a:solidFill>
                <a:latin typeface="Assistant"/>
                <a:ea typeface="Assistant"/>
                <a:cs typeface="Assistant"/>
                <a:sym typeface="Assistant"/>
              </a:rPr>
              <a:t> בדיר אל בלח. ברפיח, </a:t>
            </a:r>
            <a:r>
              <a:rPr b="1" lang="en-US" sz="1100">
                <a:solidFill>
                  <a:schemeClr val="dk1"/>
                </a:solidFill>
                <a:latin typeface="Assistant"/>
                <a:ea typeface="Assistant"/>
                <a:cs typeface="Assistant"/>
                <a:sym typeface="Assistant"/>
              </a:rPr>
              <a:t>מטוס קרב של חיל האוויר תקף עמדת שיגור </a:t>
            </a:r>
            <a:r>
              <a:rPr lang="en-US" sz="1100">
                <a:solidFill>
                  <a:schemeClr val="dk1"/>
                </a:solidFill>
                <a:latin typeface="Assistant"/>
                <a:ea typeface="Assistant"/>
                <a:cs typeface="Assistant"/>
                <a:sym typeface="Assistant"/>
              </a:rPr>
              <a:t>ממנה זוהה ירי שכוון לשטח מדינת ישראל.</a:t>
            </a:r>
            <a:endParaRPr sz="11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r">
              <a:lnSpc>
                <a:spcPct val="115000"/>
              </a:lnSpc>
              <a:spcBef>
                <a:spcPts val="0"/>
              </a:spcBef>
              <a:spcAft>
                <a:spcPts val="0"/>
              </a:spcAft>
              <a:buNone/>
            </a:pPr>
            <a:r>
              <a:rPr b="1" lang="en-US" sz="1500">
                <a:solidFill>
                  <a:schemeClr val="dk1"/>
                </a:solidFill>
                <a:latin typeface="Assistant"/>
                <a:ea typeface="Assistant"/>
                <a:cs typeface="Assistant"/>
                <a:sym typeface="Assistant"/>
              </a:rPr>
              <a:t>בגזרת הצפון:</a:t>
            </a:r>
            <a:endParaRPr b="1" sz="15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lang="en-US" sz="1100">
                <a:solidFill>
                  <a:schemeClr val="dk1"/>
                </a:solidFill>
                <a:latin typeface="Assistant"/>
                <a:ea typeface="Assistant"/>
                <a:cs typeface="Assistant"/>
                <a:sym typeface="Assistant"/>
              </a:rPr>
              <a:t>אמש, זוהו מספר שיגורים משטח לבנון לעבר ישראל. אחת מחוליות השיגור שמנתה מספר מחבלים,</a:t>
            </a:r>
            <a:r>
              <a:rPr b="1" lang="en-US" sz="1100">
                <a:solidFill>
                  <a:schemeClr val="dk1"/>
                </a:solidFill>
                <a:latin typeface="Assistant"/>
                <a:ea typeface="Assistant"/>
                <a:cs typeface="Assistant"/>
                <a:sym typeface="Assistant"/>
              </a:rPr>
              <a:t> זוהתה לאחר השיגור על ידי כלי טיס שעקב אחריה ותקף אותה</a:t>
            </a:r>
            <a:r>
              <a:rPr lang="en-US" sz="1100">
                <a:solidFill>
                  <a:schemeClr val="dk1"/>
                </a:solidFill>
                <a:latin typeface="Assistant"/>
                <a:ea typeface="Assistant"/>
                <a:cs typeface="Assistant"/>
                <a:sym typeface="Assistant"/>
              </a:rPr>
              <a:t>. בהמשך, </a:t>
            </a:r>
            <a:r>
              <a:rPr b="1" lang="en-US" sz="1100">
                <a:solidFill>
                  <a:schemeClr val="dk1"/>
                </a:solidFill>
                <a:latin typeface="Assistant"/>
                <a:ea typeface="Assistant"/>
                <a:cs typeface="Assistant"/>
                <a:sym typeface="Assistant"/>
              </a:rPr>
              <a:t>מטוסי קרב של חיל האוויר תקפו מספר משגרים פעילים ותשתיות טרור</a:t>
            </a:r>
            <a:r>
              <a:rPr lang="en-US" sz="1100">
                <a:solidFill>
                  <a:schemeClr val="dk1"/>
                </a:solidFill>
                <a:latin typeface="Assistant"/>
                <a:ea typeface="Assistant"/>
                <a:cs typeface="Assistant"/>
                <a:sym typeface="Assistant"/>
              </a:rPr>
              <a:t> בדרום לבנון. בין המשגרים שהושמדו, נמנה המשגר שממנו בוצע הירי למרחב הר דב, וכן משגר שהושמד טרם ביצוע ירי. זאת בנוסף </a:t>
            </a:r>
            <a:r>
              <a:rPr b="1" lang="en-US" sz="1100">
                <a:solidFill>
                  <a:schemeClr val="dk1"/>
                </a:solidFill>
                <a:latin typeface="Assistant"/>
                <a:ea typeface="Assistant"/>
                <a:cs typeface="Assistant"/>
                <a:sym typeface="Assistant"/>
              </a:rPr>
              <a:t>לתקיפות ארטילריה של צה"ל במרחבים נוספים בדרום לבנון.</a:t>
            </a:r>
            <a:endParaRPr sz="1100">
              <a:solidFill>
                <a:schemeClr val="dk1"/>
              </a:solidFill>
              <a:latin typeface="Assistant"/>
              <a:ea typeface="Assistant"/>
              <a:cs typeface="Assistant"/>
              <a:sym typeface="Assistant"/>
            </a:endParaRPr>
          </a:p>
          <a:p>
            <a:pPr indent="-298450" lvl="0" marL="457200" marR="0" rtl="1" algn="r">
              <a:lnSpc>
                <a:spcPct val="115000"/>
              </a:lnSpc>
              <a:spcBef>
                <a:spcPts val="0"/>
              </a:spcBef>
              <a:spcAft>
                <a:spcPts val="0"/>
              </a:spcAft>
              <a:buClr>
                <a:schemeClr val="dk1"/>
              </a:buClr>
              <a:buSzPts val="1100"/>
              <a:buFont typeface="Assistant"/>
              <a:buChar char="●"/>
            </a:pPr>
            <a:r>
              <a:rPr b="1" lang="en-US" sz="1100">
                <a:solidFill>
                  <a:schemeClr val="dk1"/>
                </a:solidFill>
                <a:latin typeface="Assistant"/>
                <a:ea typeface="Assistant"/>
                <a:cs typeface="Assistant"/>
                <a:sym typeface="Assistant"/>
              </a:rPr>
              <a:t>מטוסי קרב של חיל האוויר תקפו תשתיות טרור של ארגון הטרור חיזבאללה </a:t>
            </a:r>
            <a:r>
              <a:rPr lang="en-US" sz="1100">
                <a:solidFill>
                  <a:schemeClr val="dk1"/>
                </a:solidFill>
                <a:latin typeface="Assistant"/>
                <a:ea typeface="Assistant"/>
                <a:cs typeface="Assistant"/>
                <a:sym typeface="Assistant"/>
              </a:rPr>
              <a:t>במרחב אל עדייסא שבדרום לבנון. </a:t>
            </a:r>
            <a:endParaRPr sz="1450">
              <a:solidFill>
                <a:schemeClr val="dk1"/>
              </a:solidFill>
              <a:highlight>
                <a:srgbClr val="F1F6FB"/>
              </a:highlight>
              <a:latin typeface="Assistant"/>
              <a:ea typeface="Assistant"/>
              <a:cs typeface="Assistant"/>
              <a:sym typeface="Assistant"/>
            </a:endParaRPr>
          </a:p>
          <a:p>
            <a:pPr indent="0" lvl="0" marL="457200" rtl="0" algn="l">
              <a:lnSpc>
                <a:spcPct val="115000"/>
              </a:lnSpc>
              <a:spcBef>
                <a:spcPts val="0"/>
              </a:spcBef>
              <a:spcAft>
                <a:spcPts val="0"/>
              </a:spcAft>
              <a:buNone/>
            </a:pPr>
            <a:r>
              <a:t/>
            </a:r>
            <a:endParaRPr sz="1350">
              <a:solidFill>
                <a:srgbClr val="30323F"/>
              </a:solidFill>
              <a:highlight>
                <a:srgbClr val="F1F6FB"/>
              </a:highlight>
            </a:endParaRPr>
          </a:p>
          <a:p>
            <a:pPr indent="0" lvl="0" marL="0" marR="0" rtl="1" algn="r">
              <a:lnSpc>
                <a:spcPct val="115000"/>
              </a:lnSpc>
              <a:spcBef>
                <a:spcPts val="0"/>
              </a:spcBef>
              <a:spcAft>
                <a:spcPts val="0"/>
              </a:spcAft>
              <a:buNone/>
            </a:pPr>
            <a:r>
              <a:t/>
            </a:r>
            <a:endParaRPr sz="1350">
              <a:solidFill>
                <a:srgbClr val="30323F"/>
              </a:solidFill>
              <a:highlight>
                <a:srgbClr val="F1F6FB"/>
              </a:highlight>
            </a:endParaRPr>
          </a:p>
          <a:p>
            <a:pPr indent="0" lvl="0" marL="457200" marR="0" rtl="1" algn="r">
              <a:lnSpc>
                <a:spcPct val="115000"/>
              </a:lnSpc>
              <a:spcBef>
                <a:spcPts val="0"/>
              </a:spcBef>
              <a:spcAft>
                <a:spcPts val="0"/>
              </a:spcAft>
              <a:buNone/>
            </a:pPr>
            <a:r>
              <a:t/>
            </a:r>
            <a:endParaRPr sz="1000">
              <a:solidFill>
                <a:schemeClr val="dk1"/>
              </a:solidFill>
              <a:latin typeface="Assistant"/>
              <a:ea typeface="Assistant"/>
              <a:cs typeface="Assistant"/>
              <a:sym typeface="Assistant"/>
            </a:endParaRPr>
          </a:p>
          <a:p>
            <a:pPr indent="0" lvl="0" marL="0" marR="0" rtl="1" algn="just">
              <a:lnSpc>
                <a:spcPct val="115000"/>
              </a:lnSpc>
              <a:spcBef>
                <a:spcPts val="3200"/>
              </a:spcBef>
              <a:spcAft>
                <a:spcPts val="0"/>
              </a:spcAft>
              <a:buNone/>
            </a:pPr>
            <a:r>
              <a:t/>
            </a:r>
            <a:endParaRPr b="1" sz="12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b="1" sz="1200">
              <a:solidFill>
                <a:schemeClr val="dk1"/>
              </a:solidFill>
              <a:latin typeface="Assistant"/>
              <a:ea typeface="Assistant"/>
              <a:cs typeface="Assistant"/>
              <a:sym typeface="Assistant"/>
            </a:endParaRPr>
          </a:p>
          <a:p>
            <a:pPr indent="0" lvl="0" marL="0" rtl="1" algn="just">
              <a:spcBef>
                <a:spcPts val="0"/>
              </a:spcBef>
              <a:spcAft>
                <a:spcPts val="0"/>
              </a:spcAft>
              <a:buNone/>
            </a:pPr>
            <a:r>
              <a:t/>
            </a:r>
            <a:endParaRPr b="1" sz="1300">
              <a:solidFill>
                <a:schemeClr val="dk1"/>
              </a:solidFill>
              <a:latin typeface="Assistant"/>
              <a:ea typeface="Assistant"/>
              <a:cs typeface="Assistant"/>
              <a:sym typeface="Assistant"/>
            </a:endParaRPr>
          </a:p>
          <a:p>
            <a:pPr indent="0" lvl="0" marL="457200" marR="0" rtl="1" algn="just">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a:p>
            <a:pPr indent="0" lvl="0" marL="0" marR="0" rtl="1" algn="just">
              <a:lnSpc>
                <a:spcPct val="115000"/>
              </a:lnSpc>
              <a:spcBef>
                <a:spcPts val="0"/>
              </a:spcBef>
              <a:spcAft>
                <a:spcPts val="0"/>
              </a:spcAft>
              <a:buNone/>
            </a:pPr>
            <a:r>
              <a:t/>
            </a:r>
            <a:endParaRPr sz="1300">
              <a:solidFill>
                <a:schemeClr val="dk1"/>
              </a:solidFill>
              <a:latin typeface="Assistant"/>
              <a:ea typeface="Assistant"/>
              <a:cs typeface="Assistant"/>
              <a:sym typeface="Assistant"/>
            </a:endParaRPr>
          </a:p>
          <a:p>
            <a:pPr indent="0" lvl="0" marL="0" rtl="1" algn="just">
              <a:lnSpc>
                <a:spcPct val="115000"/>
              </a:lnSpc>
              <a:spcBef>
                <a:spcPts val="0"/>
              </a:spcBef>
              <a:spcAft>
                <a:spcPts val="0"/>
              </a:spcAft>
              <a:buNone/>
            </a:pPr>
            <a:r>
              <a:t/>
            </a:r>
            <a:endParaRPr b="1" sz="1500">
              <a:solidFill>
                <a:schemeClr val="dk1"/>
              </a:solidFill>
              <a:latin typeface="Assistant"/>
              <a:ea typeface="Assistant"/>
              <a:cs typeface="Assistant"/>
              <a:sym typeface="Assistant"/>
            </a:endParaRPr>
          </a:p>
          <a:p>
            <a:pPr indent="0" lvl="0" marL="457200" rtl="1" algn="r">
              <a:lnSpc>
                <a:spcPct val="115000"/>
              </a:lnSpc>
              <a:spcBef>
                <a:spcPts val="0"/>
              </a:spcBef>
              <a:spcAft>
                <a:spcPts val="0"/>
              </a:spcAft>
              <a:buNone/>
            </a:pPr>
            <a:r>
              <a:t/>
            </a:r>
            <a:endParaRPr b="1" sz="11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