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21475" y="2504925"/>
            <a:ext cx="6222300" cy="6875100"/>
          </a:xfrm>
          <a:prstGeom prst="rect">
            <a:avLst/>
          </a:prstGeom>
          <a:noFill/>
          <a:ln>
            <a:noFill/>
          </a:ln>
        </p:spPr>
        <p:txBody>
          <a:bodyPr anchorCtr="0" anchor="t" bIns="91425" lIns="91425" spcFirstLastPara="1" rIns="91425" wrap="square" tIns="91425">
            <a:spAutoFit/>
          </a:bodyPr>
          <a:lstStyle/>
          <a:p>
            <a:pPr indent="0" lvl="0" marL="0" rtl="1" algn="r">
              <a:lnSpc>
                <a:spcPct val="100000"/>
              </a:lnSpc>
              <a:spcBef>
                <a:spcPts val="0"/>
              </a:spcBef>
              <a:spcAft>
                <a:spcPts val="0"/>
              </a:spcAft>
              <a:buNone/>
            </a:pPr>
            <a:r>
              <a:rPr b="1" lang="en-GB" sz="1200" u="sng">
                <a:solidFill>
                  <a:schemeClr val="dk1"/>
                </a:solidFill>
                <a:latin typeface="Assistant"/>
                <a:ea typeface="Assistant"/>
                <a:cs typeface="Assistant"/>
                <a:sym typeface="Assistant"/>
              </a:rPr>
              <a:t>יום חמישי, 26  באוקטובר, י״א בחשוון התשפ״ד (מעודכן לשעה 18:00):</a:t>
            </a:r>
            <a:endParaRPr sz="1200">
              <a:solidFill>
                <a:schemeClr val="dk1"/>
              </a:solidFill>
              <a:latin typeface="Assistant"/>
              <a:ea typeface="Assistant"/>
              <a:cs typeface="Assistant"/>
              <a:sym typeface="Assistant"/>
            </a:endParaRPr>
          </a:p>
          <a:p>
            <a:pPr indent="0" lvl="0" marL="0" rtl="1" algn="just">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הדרום: </a:t>
            </a:r>
            <a:endParaRPr b="1" sz="1200">
              <a:solidFill>
                <a:schemeClr val="dk1"/>
              </a:solidFill>
              <a:latin typeface="Assistant"/>
              <a:ea typeface="Assistant"/>
              <a:cs typeface="Assistant"/>
              <a:sym typeface="Assistant"/>
            </a:endParaRPr>
          </a:p>
          <a:p>
            <a:pPr indent="-304800" lvl="0" marL="269999" rtl="1" algn="just">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במהלך הלילה בוצעה פשיטה בתוך רצועת עזה, במסגרתה תקפו כוחותינו מחבלים, טילים, ותשתיות טרור, ומעל 250 מטרות ברצועת עזה, כחלק מהכשרת השטח לקראת התמרון. </a:t>
            </a:r>
            <a:endParaRPr sz="1200">
              <a:solidFill>
                <a:schemeClr val="dk1"/>
              </a:solidFill>
              <a:latin typeface="Assistant"/>
              <a:ea typeface="Assistant"/>
              <a:cs typeface="Assistant"/>
              <a:sym typeface="Assistant"/>
            </a:endParaRPr>
          </a:p>
          <a:p>
            <a:pPr indent="-304800" lvl="0" marL="269999" rtl="1" algn="just">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מטוסי קרב חיסלו את מפקד מערך הירי הרקטי של צפון חאן יונס של חמאס חסן אלעבדאדלה, זאת לצד מספר חיסולים של מחבלים בארגון הטרור חמאס וכן המשך תקיפות של מטוסי קרב המשמידים תשתיות של ארגון הטרור חמאס, ביניהן עמדות שיגור ומפקדות טרור.</a:t>
            </a:r>
            <a:endParaRPr sz="1200">
              <a:solidFill>
                <a:schemeClr val="dk1"/>
              </a:solidFill>
              <a:latin typeface="Assistant"/>
              <a:ea typeface="Assistant"/>
              <a:cs typeface="Assistant"/>
              <a:sym typeface="Assistant"/>
            </a:endParaRPr>
          </a:p>
          <a:p>
            <a:pPr indent="-304800" lvl="0" marL="269999" rtl="1" algn="just">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מדובר צה״ל נמסר כי צה״ל יצא בקריאה לתושבים ברצועת עזה להתפנות דרומה למען ביטחונם. עם זאת, חמאס ממשיך להציב את תושבי הרצועה כמגן אנושי ומונע מהם להתפנות, "כפי שראינו גם בעבר על ידי הצבת מחסומים שהציב ארגון הטרור".</a:t>
            </a:r>
            <a:endParaRPr sz="1200">
              <a:solidFill>
                <a:schemeClr val="dk1"/>
              </a:solidFill>
              <a:latin typeface="Assistant"/>
              <a:ea typeface="Assistant"/>
              <a:cs typeface="Assistant"/>
              <a:sym typeface="Assistant"/>
            </a:endParaRPr>
          </a:p>
          <a:p>
            <a:pPr indent="-304800" lvl="0" marL="269999" rtl="1" algn="just">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כוחות צה״ל פרוסים באופן נרחב ברחבי עוטף עזה, ומכינים את השטח להמשך המלחמה.</a:t>
            </a:r>
            <a:endParaRPr sz="12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2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4800" lvl="0" marL="269999" rtl="1" algn="just">
              <a:lnSpc>
                <a:spcPct val="100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חיילי המילואים והסדיר דרוכים ומגיבים לכל איום ופגיעה בביטחון בעוצמה רבה.</a:t>
            </a:r>
            <a:r>
              <a:rPr b="1" lang="en-GB" sz="1200">
                <a:solidFill>
                  <a:schemeClr val="dk1"/>
                </a:solidFill>
                <a:latin typeface="Assistant"/>
                <a:ea typeface="Assistant"/>
                <a:cs typeface="Assistant"/>
                <a:sym typeface="Assistant"/>
              </a:rPr>
              <a:t> </a:t>
            </a:r>
            <a:endParaRPr b="1" sz="1200">
              <a:solidFill>
                <a:schemeClr val="dk1"/>
              </a:solidFill>
              <a:latin typeface="Assistant"/>
              <a:ea typeface="Assistant"/>
              <a:cs typeface="Assistant"/>
              <a:sym typeface="Assistant"/>
            </a:endParaRPr>
          </a:p>
          <a:p>
            <a:pPr indent="-304800" lvl="0" marL="269999" rtl="1" algn="just">
              <a:lnSpc>
                <a:spcPct val="100000"/>
              </a:lnSpc>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מעט לפני חצות שוגר מלבנון טיל קרקע-אוויר לעבר כלי טיס של חיל האוויר במהלך פעילות מבצעית. הטיל יורט וצה״ל תקף בלבנון. </a:t>
            </a:r>
            <a:endParaRPr sz="12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00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כוחות צה"ל ממשיכים במאמץ ההגנה ואיתור תשתיות טרור ככל שיידרש. </a:t>
            </a:r>
            <a:endParaRPr sz="1200">
              <a:solidFill>
                <a:schemeClr val="dk1"/>
              </a:solidFill>
              <a:latin typeface="Assistant"/>
              <a:ea typeface="Assistant"/>
              <a:cs typeface="Assistant"/>
              <a:sym typeface="Assistant"/>
            </a:endParaRPr>
          </a:p>
          <a:p>
            <a:pPr indent="-304800" lvl="0" marL="269999" rtl="1" algn="just">
              <a:lnSpc>
                <a:spcPct val="100000"/>
              </a:lnSpc>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ביממה האחרונה כוחות צה"ל עצרו 60 מבוקשים ברחבי יהודה ושומרון, רובם משתייכים לחמאס. </a:t>
            </a:r>
            <a:endParaRPr b="1" sz="1200" u="sng">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200" u="sng">
                <a:solidFill>
                  <a:schemeClr val="dk1"/>
                </a:solidFill>
                <a:latin typeface="Assistant"/>
                <a:ea typeface="Assistant"/>
                <a:cs typeface="Assistant"/>
                <a:sym typeface="Assistant"/>
              </a:rPr>
              <a:t>סיכום השבוע השני למלחמה:</a:t>
            </a:r>
            <a:endParaRPr b="1" sz="1200" u="sng">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4800" lvl="0" marL="269999" rtl="1" algn="just">
              <a:lnSpc>
                <a:spcPct val="100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צה"ל תקף בעוצמה </a:t>
            </a:r>
            <a:r>
              <a:rPr b="1" lang="en-GB" sz="1200">
                <a:solidFill>
                  <a:schemeClr val="dk1"/>
                </a:solidFill>
                <a:latin typeface="Assistant"/>
                <a:ea typeface="Assistant"/>
                <a:cs typeface="Assistant"/>
                <a:sym typeface="Assistant"/>
              </a:rPr>
              <a:t>ברצועת עזה,</a:t>
            </a:r>
            <a:r>
              <a:rPr lang="en-GB" sz="1200">
                <a:solidFill>
                  <a:schemeClr val="dk1"/>
                </a:solidFill>
                <a:latin typeface="Assistant"/>
                <a:ea typeface="Assistant"/>
                <a:cs typeface="Assistant"/>
                <a:sym typeface="Assistant"/>
              </a:rPr>
              <a:t> </a:t>
            </a:r>
            <a:r>
              <a:rPr b="1" lang="en-GB" sz="1200">
                <a:solidFill>
                  <a:schemeClr val="dk1"/>
                </a:solidFill>
                <a:latin typeface="Assistant"/>
                <a:ea typeface="Assistant"/>
                <a:cs typeface="Assistant"/>
                <a:sym typeface="Assistant"/>
              </a:rPr>
              <a:t>ופגע בשלטון חמאס</a:t>
            </a:r>
            <a:r>
              <a:rPr lang="en-GB" sz="12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2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200">
                <a:solidFill>
                  <a:schemeClr val="dk1"/>
                </a:solidFill>
                <a:latin typeface="Assistant"/>
                <a:ea typeface="Assistant"/>
                <a:cs typeface="Assistant"/>
                <a:sym typeface="Assistant"/>
              </a:rPr>
              <a:t>. </a:t>
            </a:r>
            <a:endParaRPr sz="12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הצפון:</a:t>
            </a:r>
            <a:endParaRPr sz="1200">
              <a:solidFill>
                <a:srgbClr val="980000"/>
              </a:solidFill>
              <a:latin typeface="Assistant"/>
              <a:ea typeface="Assistant"/>
              <a:cs typeface="Assistant"/>
              <a:sym typeface="Assistant"/>
            </a:endParaRPr>
          </a:p>
          <a:p>
            <a:pPr indent="-304800" lvl="0" marL="269999" rtl="1" algn="just">
              <a:lnSpc>
                <a:spcPct val="100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צה"ל סיכל ניסיונות חדירה של חוליות מחבלים, ו</a:t>
            </a:r>
            <a:r>
              <a:rPr b="1" lang="en-GB" sz="1200">
                <a:solidFill>
                  <a:schemeClr val="dk1"/>
                </a:solidFill>
                <a:latin typeface="Assistant"/>
                <a:ea typeface="Assistant"/>
                <a:cs typeface="Assistant"/>
                <a:sym typeface="Assistant"/>
              </a:rPr>
              <a:t>תקף תשתיות טרור ומקורות ירי של חיזבאללה בלבנון. </a:t>
            </a:r>
            <a:endParaRPr b="1" sz="1200">
              <a:solidFill>
                <a:schemeClr val="dk1"/>
              </a:solidFill>
              <a:latin typeface="Assistant"/>
              <a:ea typeface="Assistant"/>
              <a:cs typeface="Assistant"/>
              <a:sym typeface="Assistant"/>
            </a:endParaRPr>
          </a:p>
          <a:p>
            <a:pPr indent="-304800" lvl="0" marL="269999" rtl="1" algn="just">
              <a:lnSpc>
                <a:spcPct val="100000"/>
              </a:lnSpc>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באישור שר הביטחון יואב גלנט, הוחלט על הפעלת תוכנית ל</a:t>
            </a:r>
            <a:r>
              <a:rPr b="1" lang="en-GB" sz="1200">
                <a:solidFill>
                  <a:schemeClr val="dk1"/>
                </a:solidFill>
                <a:latin typeface="Assistant"/>
                <a:ea typeface="Assistant"/>
                <a:cs typeface="Assistant"/>
                <a:sym typeface="Assistant"/>
              </a:rPr>
              <a:t>פינוי יישובים בקרבת גבול הצפון</a:t>
            </a:r>
            <a:r>
              <a:rPr lang="en-GB" sz="1200">
                <a:solidFill>
                  <a:schemeClr val="dk1"/>
                </a:solidFill>
                <a:latin typeface="Assistant"/>
                <a:ea typeface="Assistant"/>
                <a:cs typeface="Assistant"/>
                <a:sym typeface="Assistant"/>
              </a:rPr>
              <a:t>.</a:t>
            </a:r>
            <a:endParaRPr sz="12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00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כוחות צה"ל ממשיכים במאמץ ההגנה, עד כה נעצרו מתחילת המלחמה 727 מבוקשים ברחבי אוגדת יהודה ושומרון וחטיבת הבקעה והעמקים, למעלה מ-480 משויכים לחמאס.</a:t>
            </a:r>
            <a:endParaRPr sz="1200">
              <a:solidFill>
                <a:schemeClr val="dk1"/>
              </a:solidFill>
              <a:latin typeface="Assistant"/>
              <a:ea typeface="Assistant"/>
              <a:cs typeface="Assistant"/>
              <a:sym typeface="Assistant"/>
            </a:endParaRPr>
          </a:p>
        </p:txBody>
      </p:sp>
      <p:sp>
        <p:nvSpPr>
          <p:cNvPr id="55" name="Google Shape;55;p13"/>
          <p:cNvSpPr txBox="1"/>
          <p:nvPr/>
        </p:nvSpPr>
        <p:spPr>
          <a:xfrm>
            <a:off x="357325" y="1606200"/>
            <a:ext cx="6222300" cy="9390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0"/>
              </a:spcBef>
              <a:spcAft>
                <a:spcPts val="0"/>
              </a:spcAft>
              <a:buNone/>
            </a:pPr>
            <a:r>
              <a:rPr lang="en-GB" sz="1200">
                <a:solidFill>
                  <a:schemeClr val="dk1"/>
                </a:solidFill>
                <a:latin typeface="Assistant"/>
                <a:ea typeface="Assistant"/>
                <a:cs typeface="Assistant"/>
                <a:sym typeface="Assistant"/>
              </a:rPr>
              <a:t>לפניך רצף האירועים המרכזיים עד כה, השבוע השלישי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