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2,000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17</a:t>
              </a:r>
              <a:r>
                <a:rPr b="1" i="0" lang="en-US" sz="3100" u="none" cap="none" strike="noStrike">
                  <a:solidFill>
                    <a:srgbClr val="FFFFFF"/>
                  </a:solidFill>
                  <a:latin typeface="Assistant"/>
                  <a:ea typeface="Assistant"/>
                  <a:cs typeface="Assistant"/>
                  <a:sym typeface="Assistant"/>
                </a:rPr>
                <a:t>,</a:t>
              </a:r>
              <a:r>
                <a:rPr b="1" lang="en-US" sz="3100">
                  <a:solidFill>
                    <a:srgbClr val="FFFFFF"/>
                  </a:solidFill>
                  <a:latin typeface="Assistant"/>
                  <a:ea typeface="Assistant"/>
                  <a:cs typeface="Assistant"/>
                  <a:sym typeface="Assistant"/>
                </a:rPr>
                <a:t>3</a:t>
              </a:r>
              <a:r>
                <a:rPr b="1" i="0" lang="en-US" sz="3100" u="none" cap="none" strike="noStrike">
                  <a:solidFill>
                    <a:srgbClr val="FFFFFF"/>
                  </a:solidFill>
                  <a:latin typeface="Assistant"/>
                  <a:ea typeface="Assistant"/>
                  <a:cs typeface="Assistant"/>
                  <a:sym typeface="Assistant"/>
                </a:rPr>
                <a:t>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a:solidFill>
                  <a:schemeClr val="lt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ה-52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27 </a:t>
              </a:r>
              <a:r>
                <a:rPr b="1" i="0" lang="en-US" sz="1600" u="none" cap="none" strike="noStrike">
                  <a:solidFill>
                    <a:srgbClr val="FFFFFF"/>
                  </a:solidFill>
                  <a:latin typeface="Assistant"/>
                  <a:ea typeface="Assistant"/>
                  <a:cs typeface="Assistant"/>
                  <a:sym typeface="Assistant"/>
                </a:rPr>
                <a:t>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י״ד</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17:00)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93108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800">
                <a:solidFill>
                  <a:schemeClr val="lt1"/>
                </a:solidFill>
                <a:latin typeface="Assistant"/>
                <a:ea typeface="Assistant"/>
                <a:cs typeface="Assistant"/>
                <a:sym typeface="Assistant"/>
              </a:rPr>
              <a:t>השבוע השמיני למלחמה</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311150" lvl="0" marL="457200" marR="12700" rtl="1" algn="just">
              <a:lnSpc>
                <a:spcPct val="136363"/>
              </a:lnSpc>
              <a:spcBef>
                <a:spcPts val="0"/>
              </a:spcBef>
              <a:spcAft>
                <a:spcPts val="0"/>
              </a:spcAft>
              <a:buClr>
                <a:schemeClr val="dk1"/>
              </a:buClr>
              <a:buSzPts val="1300"/>
              <a:buFont typeface="Assistant"/>
              <a:buChar char="●"/>
            </a:pPr>
            <a:r>
              <a:rPr lang="en-US" sz="1200">
                <a:solidFill>
                  <a:schemeClr val="dk1"/>
                </a:solidFill>
                <a:latin typeface="Assistant"/>
                <a:ea typeface="Assistant"/>
                <a:cs typeface="Assistant"/>
                <a:sym typeface="Assistant"/>
              </a:rPr>
              <a:t>בפעימות הראשונה, השניה והשלישית של המתווה לשחרור החטופים שחרר ארגון הטרור חמאס</a:t>
            </a:r>
            <a:r>
              <a:rPr b="1" lang="en-US" sz="1200">
                <a:solidFill>
                  <a:schemeClr val="dk1"/>
                </a:solidFill>
                <a:latin typeface="Assistant"/>
                <a:ea typeface="Assistant"/>
                <a:cs typeface="Assistant"/>
                <a:sym typeface="Assistant"/>
              </a:rPr>
              <a:t> כ-40 אזרחים ישראלים, בהם 21 ילדים.</a:t>
            </a:r>
            <a:r>
              <a:rPr lang="en-US" sz="1200">
                <a:solidFill>
                  <a:schemeClr val="dk1"/>
                </a:solidFill>
                <a:latin typeface="Assistant"/>
                <a:ea typeface="Assistant"/>
                <a:cs typeface="Assistant"/>
                <a:sym typeface="Assistant"/>
              </a:rPr>
              <a:t> לצידם שוחררו 18 אזרחים זרים. ישנם דיווחים על הרחבת ימי ההפוגה בתמורה לשחרור חטופים נוספים משבי חמאס.</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צה"ל מתאים את פעולותיו להנחיות הדרג המדיני במסגרת המתווה להשבת החטופים </a:t>
            </a:r>
            <a:r>
              <a:rPr b="1" lang="en-US" sz="1200">
                <a:solidFill>
                  <a:schemeClr val="dk1"/>
                </a:solidFill>
                <a:latin typeface="Assistant"/>
                <a:ea typeface="Assistant"/>
                <a:cs typeface="Assistant"/>
                <a:sym typeface="Assistant"/>
              </a:rPr>
              <a:t>וערוך לכל תרחיש</a:t>
            </a:r>
            <a:r>
              <a:rPr lang="en-US" sz="1200">
                <a:solidFill>
                  <a:schemeClr val="dk1"/>
                </a:solidFill>
                <a:latin typeface="Assistant"/>
                <a:ea typeface="Assistant"/>
                <a:cs typeface="Assistant"/>
                <a:sym typeface="Assistant"/>
              </a:rPr>
              <a:t>. לפנינו עוד דרך ארוכה עד למימוש מטרות המלחמה ונוסיף להילחם ברצועת עזה ככל שיידרש.</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לאורך חודש הלחימה, מספר יחידות לוחמות קיימו טקסי סיום הכשרות בשטח רצועת עזה, בניהם סיום מסלול סיירת גולני. </a:t>
            </a:r>
            <a:r>
              <a:rPr b="1" lang="en-US" sz="1200">
                <a:solidFill>
                  <a:schemeClr val="dk1"/>
                </a:solidFill>
                <a:latin typeface="Assistant"/>
                <a:ea typeface="Assistant"/>
                <a:cs typeface="Assistant"/>
                <a:sym typeface="Assistant"/>
              </a:rPr>
              <a:t>מדברי מפקד הסיירת:</a:t>
            </a:r>
            <a:r>
              <a:rPr lang="en-US" sz="1200">
                <a:solidFill>
                  <a:schemeClr val="dk1"/>
                </a:solidFill>
                <a:latin typeface="Assistant"/>
                <a:ea typeface="Assistant"/>
                <a:cs typeface="Assistant"/>
                <a:sym typeface="Assistant"/>
              </a:rPr>
              <a:t> </a:t>
            </a:r>
            <a:r>
              <a:rPr i="1" lang="en-US" sz="1200">
                <a:solidFill>
                  <a:schemeClr val="dk1"/>
                </a:solidFill>
                <a:latin typeface="Assistant"/>
                <a:ea typeface="Assistant"/>
                <a:cs typeface="Assistant"/>
                <a:sym typeface="Assistant"/>
              </a:rPr>
              <a:t>"אנחנו הדור שנפלה בחלקו הזכות והחובה להילחם עבור המדינה שלנו. היו גאים בעצמכם, המשיכו לפעול במקצועיות ובמסירות, עד הניצחון!״.</a:t>
            </a:r>
            <a:endParaRPr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b="1">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במבצע לסיכול טרור של חטיבת שומרון ברחבי העיר שכם ובמחנה הפליטים 'עסכר', לוחמי המילואים עצרו ארבעה מבוקשים של חמאס, איתרו חמ״לי תצפית למעקב אחר כוחותינו ואיתרו והחרימו תחמושת וציוד צבאי.</a:t>
            </a:r>
            <a:endParaRPr sz="12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אירועים מרכזיים מהימים האחרונים:</a:t>
            </a:r>
            <a:br>
              <a:rPr b="1" lang="en-US">
                <a:solidFill>
                  <a:schemeClr val="dk1"/>
                </a:solidFill>
                <a:latin typeface="Assistant"/>
                <a:ea typeface="Assistant"/>
                <a:cs typeface="Assistant"/>
                <a:sym typeface="Assistant"/>
              </a:rPr>
            </a:br>
            <a:endParaRPr b="1" sz="7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100">
                <a:solidFill>
                  <a:schemeClr val="dk1"/>
                </a:solidFill>
                <a:latin typeface="Assistant"/>
                <a:ea typeface="Assistant"/>
                <a:cs typeface="Assistant"/>
                <a:sym typeface="Assistant"/>
              </a:rPr>
              <a:t>בגזרת הדרום:</a:t>
            </a:r>
            <a:endParaRPr b="1"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הרחיבו את פעילותם </a:t>
            </a:r>
            <a:r>
              <a:rPr b="1" lang="en-US" sz="1100">
                <a:solidFill>
                  <a:schemeClr val="dk1"/>
                </a:solidFill>
                <a:latin typeface="Assistant"/>
                <a:ea typeface="Assistant"/>
                <a:cs typeface="Assistant"/>
                <a:sym typeface="Assistant"/>
              </a:rPr>
              <a:t>ברצועת עזה</a:t>
            </a:r>
            <a:r>
              <a:rPr lang="en-US" sz="1100">
                <a:solidFill>
                  <a:schemeClr val="dk1"/>
                </a:solidFill>
                <a:latin typeface="Assistant"/>
                <a:ea typeface="Assistant"/>
                <a:cs typeface="Assistant"/>
                <a:sym typeface="Assistant"/>
              </a:rPr>
              <a:t> תוך התמקדות במרכזים של חמאס באזור העיר עזה. פעולות אלו הפעילו לחץ כבד על חמאס והובילו להישגים מבצעיים רבים ולוקחים בהם חלק כוחות חי"ר, שריון, הנדסה ותותחנים הפועלים בשיתוף אמ"ן והשב"כ ומלווים בידי חיל האוויר וחיל הים. </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צה"ל פגע קשות בתשתיות הטרור של חמאס</a:t>
            </a:r>
            <a:r>
              <a:rPr lang="en-US" sz="1100">
                <a:solidFill>
                  <a:schemeClr val="dk1"/>
                </a:solidFill>
                <a:latin typeface="Assistant"/>
                <a:ea typeface="Assistant"/>
                <a:cs typeface="Assistant"/>
                <a:sym typeface="Assistant"/>
              </a:rPr>
              <a:t> וחשף את השימוש שעושה ארגון הטרור במתקנים אזרחיים בכלל ובבתי חולים בפרט לצרכי טרור. בנוסף סיכל צה"ל עשרות בכירים בחמאס במטרה לפגוע בפעולת הארגון, בהם: ראש הכוח הימי, יו"ר המועצה המחוקקת, ראש מערך הנ"ט, ראש המודיעין הצבאי, ראש המערך האווירי ומספר ראשי גדודים. </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צה"ל השתלט בפעולותיו בצפון רצועת עזה על שורת מעוזים של חמאס</a:t>
            </a:r>
            <a:r>
              <a:rPr lang="en-US" sz="1100">
                <a:solidFill>
                  <a:schemeClr val="dk1"/>
                </a:solidFill>
                <a:latin typeface="Assistant"/>
                <a:ea typeface="Assistant"/>
                <a:cs typeface="Assistant"/>
                <a:sym typeface="Assistant"/>
              </a:rPr>
              <a:t>, כשהוא פועל על-פי תכנית פעולה ברורה, תופס מודיעין, משמיד אמצעי לחימה והורס תשתיות בתת-הקרקע.</a:t>
            </a:r>
            <a:br>
              <a:rPr lang="en-US" sz="1100">
                <a:solidFill>
                  <a:schemeClr val="dk1"/>
                </a:solidFill>
                <a:latin typeface="Assistant"/>
                <a:ea typeface="Assistant"/>
                <a:cs typeface="Assistant"/>
                <a:sym typeface="Assistant"/>
              </a:rPr>
            </a:b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100">
                <a:solidFill>
                  <a:schemeClr val="dk1"/>
                </a:solidFill>
                <a:latin typeface="Assistant"/>
                <a:ea typeface="Assistant"/>
                <a:cs typeface="Assistant"/>
                <a:sym typeface="Assistant"/>
              </a:rPr>
              <a:t>בגזרת הצפון:</a:t>
            </a:r>
            <a:endParaRPr sz="1100">
              <a:solidFill>
                <a:schemeClr val="dk1"/>
              </a:solidFill>
              <a:latin typeface="Assistant"/>
              <a:ea typeface="Assistant"/>
              <a:cs typeface="Assistant"/>
              <a:sym typeface="Assistant"/>
            </a:endParaRPr>
          </a:p>
          <a:p>
            <a:pPr indent="-69850" lvl="0" marL="2286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        לאור הפסקת האש בדרום, נשמר שקט מתוח וכוננות גבוהה. כוחותינו ממשיכים להגיב בנחישות</a:t>
            </a:r>
            <a:endParaRPr sz="11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rPr b="1" lang="en-US" sz="1100">
                <a:solidFill>
                  <a:schemeClr val="dk1"/>
                </a:solidFill>
                <a:latin typeface="Assistant"/>
                <a:ea typeface="Assistant"/>
                <a:cs typeface="Assistant"/>
                <a:sym typeface="Assistant"/>
              </a:rPr>
              <a:t>כדי להסיר כל איום הנשקף לעורף ישראל</a:t>
            </a:r>
            <a:r>
              <a:rPr lang="en-US" sz="1100">
                <a:solidFill>
                  <a:schemeClr val="dk1"/>
                </a:solidFill>
                <a:latin typeface="Assistant"/>
                <a:ea typeface="Assistant"/>
                <a:cs typeface="Assistant"/>
                <a:sym typeface="Assistant"/>
              </a:rPr>
              <a:t>.</a:t>
            </a:r>
            <a:r>
              <a:rPr b="1" lang="en-US" sz="1100">
                <a:solidFill>
                  <a:schemeClr val="dk1"/>
                </a:solidFill>
                <a:latin typeface="Assistant"/>
                <a:ea typeface="Assistant"/>
                <a:cs typeface="Assistant"/>
                <a:sym typeface="Assistant"/>
              </a:rPr>
              <a:t> </a:t>
            </a:r>
            <a:endParaRPr b="1" sz="11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100">
                <a:solidFill>
                  <a:schemeClr val="dk1"/>
                </a:solidFill>
                <a:latin typeface="Assistant"/>
                <a:ea typeface="Assistant"/>
                <a:cs typeface="Assistant"/>
                <a:sym typeface="Assistant"/>
              </a:rPr>
              <a:t>בגזרת יהודה ושומרון:</a:t>
            </a:r>
            <a:endParaRPr b="1"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פועל בכל רחבי איו"ש </a:t>
            </a:r>
            <a:r>
              <a:rPr b="1" lang="en-US" sz="1100">
                <a:solidFill>
                  <a:schemeClr val="dk1"/>
                </a:solidFill>
                <a:latin typeface="Assistant"/>
                <a:ea typeface="Assistant"/>
                <a:cs typeface="Assistant"/>
                <a:sym typeface="Assistant"/>
              </a:rPr>
              <a:t>לסיכול ומניעת פיגועים</a:t>
            </a:r>
            <a:r>
              <a:rPr lang="en-US" sz="1100">
                <a:solidFill>
                  <a:schemeClr val="dk1"/>
                </a:solidFill>
                <a:latin typeface="Assistant"/>
                <a:ea typeface="Assistant"/>
                <a:cs typeface="Assistant"/>
                <a:sym typeface="Assistant"/>
              </a:rPr>
              <a:t>, עוצר מבוקשים ופוגע בתשתיות טרור. </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עד כה נעצרו מתחילת המלחמה כ-2,000 מבוקשים בגזרה, כ-1,100 מהם משוייכים לארגון הטרור חמאס.</a:t>
            </a:r>
            <a:endParaRPr sz="11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