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b="1" sz="3200">
                <a:solidFill>
                  <a:srgbClr val="FFFFFF"/>
                </a:solidFill>
                <a:latin typeface="Assistant"/>
                <a:ea typeface="Assistant"/>
                <a:cs typeface="Assistant"/>
                <a:sym typeface="Assistant"/>
              </a:endParaRPr>
            </a:p>
            <a:p>
              <a:pPr indent="0" lvl="0" marL="0" marR="0" rtl="0" algn="ctr">
                <a:lnSpc>
                  <a:spcPct val="91000"/>
                </a:lnSpc>
                <a:spcBef>
                  <a:spcPts val="0"/>
                </a:spcBef>
                <a:spcAft>
                  <a:spcPts val="0"/>
                </a:spcAft>
                <a:buNone/>
              </a:pPr>
              <a:r>
                <a:rPr b="1" lang="en-US" sz="3200">
                  <a:solidFill>
                    <a:srgbClr val="FFFFFF"/>
                  </a:solidFill>
                  <a:latin typeface="Assistant"/>
                  <a:ea typeface="Assistant"/>
                  <a:cs typeface="Assistant"/>
                  <a:sym typeface="Assistant"/>
                </a:rPr>
                <a:t>2,400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lang="en-US" sz="3100">
                  <a:solidFill>
                    <a:srgbClr val="FFFFFF"/>
                  </a:solidFill>
                  <a:latin typeface="Assistant"/>
                  <a:ea typeface="Assistant"/>
                  <a:cs typeface="Assistant"/>
                  <a:sym typeface="Assistant"/>
                </a:rPr>
                <a:t>22,000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3,500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2800">
                <a:solidFill>
                  <a:srgbClr val="066B57"/>
                </a:solidFill>
                <a:latin typeface="Assistant"/>
                <a:ea typeface="Assistant"/>
                <a:cs typeface="Assistant"/>
                <a:sym typeface="Assistant"/>
              </a:rPr>
              <a:t>היום ה-73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15" cy="866408"/>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SzPts val="1600"/>
                <a:buFont typeface="Arial"/>
                <a:buNone/>
              </a:pPr>
              <a:r>
                <a:rPr b="1" lang="en-US" sz="1600">
                  <a:solidFill>
                    <a:schemeClr val="lt1"/>
                  </a:solidFill>
                  <a:latin typeface="Assistant"/>
                  <a:ea typeface="Assistant"/>
                  <a:cs typeface="Assistant"/>
                  <a:sym typeface="Assistant"/>
                </a:rPr>
                <a:t>19 בדצמבר 2023</a:t>
              </a:r>
              <a:endParaRPr b="1" sz="1000">
                <a:solidFill>
                  <a:schemeClr val="dk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400"/>
                <a:buFont typeface="Arial"/>
                <a:buNone/>
              </a:pPr>
              <a:r>
                <a:rPr b="1" lang="en-US">
                  <a:solidFill>
                    <a:schemeClr val="lt1"/>
                  </a:solidFill>
                  <a:latin typeface="Assistant"/>
                  <a:ea typeface="Assistant"/>
                  <a:cs typeface="Assistant"/>
                  <a:sym typeface="Assistant"/>
                </a:rPr>
                <a:t>ז' בטבת התשפ״ד</a:t>
              </a:r>
              <a:endParaRPr b="1">
                <a:solidFill>
                  <a:schemeClr val="lt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000"/>
                <a:buFont typeface="Arial"/>
                <a:buNone/>
              </a:pPr>
              <a:r>
                <a:rPr b="1" lang="en-US" sz="1000">
                  <a:solidFill>
                    <a:schemeClr val="lt1"/>
                  </a:solidFill>
                  <a:latin typeface="Assistant"/>
                  <a:ea typeface="Assistant"/>
                  <a:cs typeface="Assistant"/>
                  <a:sym typeface="Assistant"/>
                </a:rPr>
                <a:t>(מעודכן לשעה 16:00)</a:t>
              </a:r>
              <a:endParaRPr b="1" sz="1600">
                <a:solidFill>
                  <a:srgbClr val="FFFFFF"/>
                </a:solidFill>
                <a:latin typeface="Assistant"/>
                <a:ea typeface="Assistant"/>
                <a:cs typeface="Assistant"/>
                <a:sym typeface="Assistant"/>
              </a:endParaRPr>
            </a:p>
          </p:txBody>
        </p:sp>
      </p:grpSp>
      <p:sp>
        <p:nvSpPr>
          <p:cNvPr id="103" name="Google Shape;103;p13"/>
          <p:cNvSpPr txBox="1"/>
          <p:nvPr/>
        </p:nvSpPr>
        <p:spPr>
          <a:xfrm>
            <a:off x="134625" y="905275"/>
            <a:ext cx="5403600" cy="9637500"/>
          </a:xfrm>
          <a:prstGeom prst="rect">
            <a:avLst/>
          </a:prstGeom>
          <a:noFill/>
          <a:ln>
            <a:noFill/>
          </a:ln>
        </p:spPr>
        <p:txBody>
          <a:bodyPr anchorCtr="0" anchor="t" bIns="91425" lIns="91425" spcFirstLastPara="1" rIns="91425" wrap="square" tIns="91425">
            <a:noAutofit/>
          </a:bodyPr>
          <a:lstStyle/>
          <a:p>
            <a:pPr indent="0" lvl="0" marL="0" rtl="1" algn="ctr">
              <a:lnSpc>
                <a:spcPct val="115000"/>
              </a:lnSpc>
              <a:spcBef>
                <a:spcPts val="0"/>
              </a:spcBef>
              <a:spcAft>
                <a:spcPts val="0"/>
              </a:spcAft>
              <a:buClr>
                <a:schemeClr val="dk1"/>
              </a:buClr>
              <a:buSzPts val="1100"/>
              <a:buFont typeface="Arial"/>
              <a:buNone/>
            </a:pPr>
            <a:r>
              <a:rPr b="1" lang="en-US" sz="1900">
                <a:solidFill>
                  <a:schemeClr val="lt1"/>
                </a:solidFill>
                <a:latin typeface="Assistant"/>
                <a:ea typeface="Assistant"/>
                <a:cs typeface="Assistant"/>
                <a:sym typeface="Assistant"/>
              </a:rPr>
              <a:t>השבוע האחד עשר למלחמה</a:t>
            </a:r>
            <a:br>
              <a:rPr b="1" lang="en-US" sz="1350">
                <a:solidFill>
                  <a:srgbClr val="30323F"/>
                </a:solidFill>
                <a:highlight>
                  <a:srgbClr val="F1F6FB"/>
                </a:highlight>
              </a:rPr>
            </a:br>
            <a:endParaRPr b="1" sz="1350">
              <a:solidFill>
                <a:srgbClr val="30323F"/>
              </a:solidFill>
              <a:highlight>
                <a:srgbClr val="F1F6FB"/>
              </a:highlight>
            </a:endParaRPr>
          </a:p>
          <a:p>
            <a:pPr indent="0" lvl="0" marL="0" rtl="1" algn="ctr">
              <a:lnSpc>
                <a:spcPct val="115000"/>
              </a:lnSpc>
              <a:spcBef>
                <a:spcPts val="0"/>
              </a:spcBef>
              <a:spcAft>
                <a:spcPts val="0"/>
              </a:spcAft>
              <a:buClr>
                <a:schemeClr val="dk1"/>
              </a:buClr>
              <a:buSzPts val="1100"/>
              <a:buFont typeface="Arial"/>
              <a:buNone/>
            </a:pPr>
            <a:r>
              <a:rPr lang="en-US" sz="1000">
                <a:solidFill>
                  <a:schemeClr val="dk1"/>
                </a:solidFill>
                <a:latin typeface="Assistant"/>
                <a:ea typeface="Assistant"/>
                <a:cs typeface="Assistant"/>
                <a:sym typeface="Assistant"/>
              </a:rPr>
              <a:t>"לחטיבת גולני יש חשבון ארוך עם שכונת שג'עייה. את תחושת המשמעות האדירה של להיות כאן ולטהר את השכונה ממחבלים ואמצעי טרור - לא צריך להסביר ללוחמים. אנחנו מסתכלים אחורה אל יישובי העוטף, אנחנו מרגישים את החיבוק של העם, וזה מחזק מאוד. נעשה הכול עד שתושבי העוטף והדרום יחזרו לבתים שלהם. אנחנו כאן עם הגוף והנפש, ונעשה הכול כדי שחמאס לא ישלוט בעזה יותר - עד הניצחון".</a:t>
            </a:r>
            <a:br>
              <a:rPr b="1" lang="en-US" sz="1000">
                <a:solidFill>
                  <a:schemeClr val="dk1"/>
                </a:solidFill>
                <a:latin typeface="Assistant"/>
                <a:ea typeface="Assistant"/>
                <a:cs typeface="Assistant"/>
                <a:sym typeface="Assistant"/>
              </a:rPr>
            </a:br>
            <a:r>
              <a:rPr b="1" lang="en-US" sz="1000">
                <a:solidFill>
                  <a:schemeClr val="dk1"/>
                </a:solidFill>
                <a:latin typeface="Assistant"/>
                <a:ea typeface="Assistant"/>
                <a:cs typeface="Assistant"/>
                <a:sym typeface="Assistant"/>
              </a:rPr>
              <a:t>מפקד חטיבת גולני, אל"ם יאיר פלאי</a:t>
            </a:r>
            <a:endParaRPr b="1"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b="1" sz="13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300">
                <a:solidFill>
                  <a:schemeClr val="dk1"/>
                </a:solidFill>
                <a:latin typeface="Assistant"/>
                <a:ea typeface="Assistant"/>
                <a:cs typeface="Assistant"/>
                <a:sym typeface="Assistant"/>
              </a:rPr>
              <a:t>בגזרת הדרום:</a:t>
            </a:r>
            <a:endParaRPr sz="9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rgbClr val="30323F"/>
              </a:buClr>
              <a:buSzPts val="1000"/>
              <a:buChar char="●"/>
            </a:pPr>
            <a:r>
              <a:rPr b="1" lang="en-US" sz="1000">
                <a:solidFill>
                  <a:schemeClr val="dk1"/>
                </a:solidFill>
                <a:latin typeface="Assistant"/>
                <a:ea typeface="Assistant"/>
                <a:cs typeface="Assistant"/>
                <a:sym typeface="Assistant"/>
              </a:rPr>
              <a:t>כוחות צק"ח גולני</a:t>
            </a:r>
            <a:r>
              <a:rPr lang="en-US" sz="1000">
                <a:solidFill>
                  <a:schemeClr val="dk1"/>
                </a:solidFill>
                <a:latin typeface="Assistant"/>
                <a:ea typeface="Assistant"/>
                <a:cs typeface="Assistant"/>
                <a:sym typeface="Assistant"/>
              </a:rPr>
              <a:t> נמצאים בימים אלו </a:t>
            </a:r>
            <a:r>
              <a:rPr b="1" lang="en-US" sz="1000">
                <a:solidFill>
                  <a:schemeClr val="dk1"/>
                </a:solidFill>
                <a:latin typeface="Assistant"/>
                <a:ea typeface="Assistant"/>
                <a:cs typeface="Assistant"/>
                <a:sym typeface="Assistant"/>
              </a:rPr>
              <a:t>בלחימה עצימה מול גדוד שג'עייה של ארגון הטרור חמאס</a:t>
            </a:r>
            <a:r>
              <a:rPr lang="en-US" sz="1000">
                <a:solidFill>
                  <a:schemeClr val="dk1"/>
                </a:solidFill>
                <a:latin typeface="Assistant"/>
                <a:ea typeface="Assistant"/>
                <a:cs typeface="Assistant"/>
                <a:sym typeface="Assistant"/>
              </a:rPr>
              <a:t>. מתחילת הלחימה הם חיסלו מחבלים רבים בשכונה זו, איתרו והשמידו מעל 10 מנהרות, טיהרו את המרחב והחרימו אמצעי לחימה וחומרים מודיעיניים שאותרו בתוך בתי פעילים. בנוסף </a:t>
            </a:r>
            <a:r>
              <a:rPr b="1" lang="en-US" sz="1000">
                <a:solidFill>
                  <a:schemeClr val="dk1"/>
                </a:solidFill>
                <a:latin typeface="Assistant"/>
                <a:ea typeface="Assistant"/>
                <a:cs typeface="Assistant"/>
                <a:sym typeface="Assistant"/>
              </a:rPr>
              <a:t>השתלטו והשמידו כיכר מרכזית בשכונת שג'עייה - "כיכר פלסטין"</a:t>
            </a:r>
            <a:r>
              <a:rPr lang="en-US" sz="1000">
                <a:solidFill>
                  <a:schemeClr val="dk1"/>
                </a:solidFill>
                <a:latin typeface="Assistant"/>
                <a:ea typeface="Assistant"/>
                <a:cs typeface="Assistant"/>
                <a:sym typeface="Assistant"/>
              </a:rPr>
              <a:t>, בה החמאס הקים פסל המפאר את אסון הנגמ"ש ממבצע "צוק איתן" ובה שוחררו החטופים. </a:t>
            </a:r>
            <a:r>
              <a:rPr b="1" lang="en-US" sz="1000">
                <a:solidFill>
                  <a:schemeClr val="dk1"/>
                </a:solidFill>
                <a:latin typeface="Assistant"/>
                <a:ea typeface="Assistant"/>
                <a:cs typeface="Assistant"/>
                <a:sym typeface="Assistant"/>
              </a:rPr>
              <a:t>כוחות צק"ח 188 יחד עם גדוד 13 של חטיבת גולני הגיעו לכיכר, השתלטו על המרחב והשמידו את הפסל.</a:t>
            </a:r>
            <a:endParaRPr sz="10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rgbClr val="30323F"/>
              </a:buClr>
              <a:buSzPts val="1000"/>
              <a:buChar char="●"/>
            </a:pPr>
            <a:r>
              <a:rPr b="1" lang="en-US" sz="1000">
                <a:solidFill>
                  <a:schemeClr val="dk1"/>
                </a:solidFill>
                <a:latin typeface="Assistant"/>
                <a:ea typeface="Assistant"/>
                <a:cs typeface="Assistant"/>
                <a:sym typeface="Assistant"/>
              </a:rPr>
              <a:t>לוחמים מיהל"ם וכוחות הנדסה איתרו מטען שהוטמן בתוך מרפאה</a:t>
            </a:r>
            <a:r>
              <a:rPr lang="en-US" sz="1000">
                <a:solidFill>
                  <a:schemeClr val="dk1"/>
                </a:solidFill>
                <a:latin typeface="Assistant"/>
                <a:ea typeface="Assistant"/>
                <a:cs typeface="Assistant"/>
                <a:sym typeface="Assistant"/>
              </a:rPr>
              <a:t> ליד בית ספר בלב שכונת שג'עייה. כמו כן, </a:t>
            </a:r>
            <a:r>
              <a:rPr b="1" lang="en-US" sz="1000">
                <a:solidFill>
                  <a:schemeClr val="dk1"/>
                </a:solidFill>
                <a:latin typeface="Assistant"/>
                <a:ea typeface="Assistant"/>
                <a:cs typeface="Assistant"/>
                <a:sym typeface="Assistant"/>
              </a:rPr>
              <a:t>לוחמים מצק"ח ביסל"ח</a:t>
            </a:r>
            <a:r>
              <a:rPr lang="en-US" sz="1000">
                <a:solidFill>
                  <a:schemeClr val="dk1"/>
                </a:solidFill>
                <a:latin typeface="Assistant"/>
                <a:ea typeface="Assistant"/>
                <a:cs typeface="Assistant"/>
                <a:sym typeface="Assistant"/>
              </a:rPr>
              <a:t> שפעלו בשכונה, איתרו אמצעי לחימה רבים.</a:t>
            </a:r>
            <a:endParaRPr sz="10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rgbClr val="30323F"/>
              </a:buClr>
              <a:buSzPts val="1000"/>
              <a:buChar char="●"/>
            </a:pPr>
            <a:r>
              <a:rPr b="1" lang="en-US" sz="1000">
                <a:solidFill>
                  <a:schemeClr val="dk1"/>
                </a:solidFill>
                <a:latin typeface="Assistant"/>
                <a:ea typeface="Assistant"/>
                <a:cs typeface="Assistant"/>
                <a:sym typeface="Assistant"/>
              </a:rPr>
              <a:t>כוחות זרוע הים המשיכו לתקוף מטרות טרור ברצועת עזה</a:t>
            </a:r>
            <a:r>
              <a:rPr lang="en-US" sz="1000">
                <a:solidFill>
                  <a:schemeClr val="dk1"/>
                </a:solidFill>
                <a:latin typeface="Assistant"/>
                <a:ea typeface="Assistant"/>
                <a:cs typeface="Assistant"/>
                <a:sym typeface="Assistant"/>
              </a:rPr>
              <a:t>, ביניהן מבנים שבהם אותרו מחבלי חמאס וכלי שיט המשמשים את הארגון למטרות טרור. כמו כן ממשיכים  הכוחות בתקיפות סיוע לכוחות צה"ל המתמרנים ברצועה.</a:t>
            </a:r>
            <a:endParaRPr sz="10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b="1" lang="en-US" sz="1000">
                <a:solidFill>
                  <a:schemeClr val="dk1"/>
                </a:solidFill>
                <a:latin typeface="Assistant"/>
                <a:ea typeface="Assistant"/>
                <a:cs typeface="Assistant"/>
                <a:sym typeface="Assistant"/>
              </a:rPr>
              <a:t>מטוס קרב של צה"ל חיסל בהכוונה מודיעינית של אמ"ן ושב"כ</a:t>
            </a:r>
            <a:r>
              <a:rPr lang="en-US" sz="1000">
                <a:solidFill>
                  <a:schemeClr val="dk1"/>
                </a:solidFill>
                <a:latin typeface="Assistant"/>
                <a:ea typeface="Assistant"/>
                <a:cs typeface="Assistant"/>
                <a:sym typeface="Assistant"/>
              </a:rPr>
              <a:t> איש כספים אשר היה מעורב בשנים האחרונות </a:t>
            </a:r>
            <a:r>
              <a:rPr b="1" lang="en-US" sz="1000">
                <a:solidFill>
                  <a:schemeClr val="dk1"/>
                </a:solidFill>
                <a:latin typeface="Assistant"/>
                <a:ea typeface="Assistant"/>
                <a:cs typeface="Assistant"/>
                <a:sym typeface="Assistant"/>
              </a:rPr>
              <a:t>בהעברת עשרות מיליוני דולרים לזרוע הצבאית של חמאס</a:t>
            </a:r>
            <a:r>
              <a:rPr lang="en-US" sz="1000">
                <a:solidFill>
                  <a:schemeClr val="dk1"/>
                </a:solidFill>
                <a:latin typeface="Assistant"/>
                <a:ea typeface="Assistant"/>
                <a:cs typeface="Assistant"/>
                <a:sym typeface="Assistant"/>
              </a:rPr>
              <a:t>. צה"ל, שב"כ וגורמי הביטחון השונים ימשיכו במאמץ לגדיעת צירי המימון של חמאס.</a:t>
            </a:r>
            <a:endParaRPr sz="10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במסגרת פעילות </a:t>
            </a:r>
            <a:r>
              <a:rPr b="1" lang="en-US" sz="1000">
                <a:solidFill>
                  <a:schemeClr val="dk1"/>
                </a:solidFill>
                <a:latin typeface="Assistant"/>
                <a:ea typeface="Assistant"/>
                <a:cs typeface="Assistant"/>
                <a:sym typeface="Assistant"/>
              </a:rPr>
              <a:t>גדוד הסיור 6551 </a:t>
            </a:r>
            <a:r>
              <a:rPr lang="en-US" sz="1000">
                <a:solidFill>
                  <a:schemeClr val="dk1"/>
                </a:solidFill>
                <a:latin typeface="Assistant"/>
                <a:ea typeface="Assistant"/>
                <a:cs typeface="Assistant"/>
                <a:sym typeface="Assistant"/>
              </a:rPr>
              <a:t>בשכונות אל עטאטרא וג'באלייה, </a:t>
            </a:r>
            <a:r>
              <a:rPr b="1" lang="en-US" sz="1000">
                <a:solidFill>
                  <a:schemeClr val="dk1"/>
                </a:solidFill>
                <a:latin typeface="Assistant"/>
                <a:ea typeface="Assistant"/>
                <a:cs typeface="Assistant"/>
                <a:sym typeface="Assistant"/>
              </a:rPr>
              <a:t>נחשפו אתרים לייצור אמל"ח ומחסן ובו מצבור רב של אמצעי לחימה</a:t>
            </a:r>
            <a:r>
              <a:rPr lang="en-US" sz="1000">
                <a:solidFill>
                  <a:schemeClr val="dk1"/>
                </a:solidFill>
                <a:latin typeface="Assistant"/>
                <a:ea typeface="Assistant"/>
                <a:cs typeface="Assistant"/>
                <a:sym typeface="Assistant"/>
              </a:rPr>
              <a:t>. במסגרת הפעילות, הלוחמים פשטו על בתי פעילים בהם נמצא אמצעי לחימה רבים, מפות הכוללות תוואי מנהור משמעותי, ותמונות ילדים חמושים לבושים במדי חמאס.</a:t>
            </a:r>
            <a:endParaRPr sz="10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b="1" lang="en-US" sz="1000">
                <a:solidFill>
                  <a:schemeClr val="dk1"/>
                </a:solidFill>
                <a:latin typeface="Assistant"/>
                <a:ea typeface="Assistant"/>
                <a:cs typeface="Assistant"/>
                <a:sym typeface="Assistant"/>
              </a:rPr>
              <a:t>מנהל ביה"ח 'כמאל ע'דואן' בג׳באליה</a:t>
            </a:r>
            <a:r>
              <a:rPr lang="en-US" sz="1000">
                <a:solidFill>
                  <a:schemeClr val="dk1"/>
                </a:solidFill>
                <a:latin typeface="Assistant"/>
                <a:ea typeface="Assistant"/>
                <a:cs typeface="Assistant"/>
                <a:sym typeface="Assistant"/>
              </a:rPr>
              <a:t>,</a:t>
            </a:r>
            <a:r>
              <a:rPr b="1" lang="en-US" sz="1000">
                <a:solidFill>
                  <a:schemeClr val="dk1"/>
                </a:solidFill>
                <a:latin typeface="Assistant"/>
                <a:ea typeface="Assistant"/>
                <a:cs typeface="Assistant"/>
                <a:sym typeface="Assistant"/>
              </a:rPr>
              <a:t> מודה שחמאס הפך את ביה"ח למתקן צבאי בשליטת חמאס</a:t>
            </a:r>
            <a:r>
              <a:rPr lang="en-US" sz="1000">
                <a:solidFill>
                  <a:schemeClr val="dk1"/>
                </a:solidFill>
                <a:latin typeface="Assistant"/>
                <a:ea typeface="Assistant"/>
                <a:cs typeface="Assistant"/>
                <a:sym typeface="Assistant"/>
              </a:rPr>
              <a:t>: </a:t>
            </a:r>
            <a:r>
              <a:rPr i="1" lang="en-US" sz="1000">
                <a:solidFill>
                  <a:schemeClr val="dk1"/>
                </a:solidFill>
                <a:latin typeface="Assistant"/>
                <a:ea typeface="Assistant"/>
                <a:cs typeface="Assistant"/>
                <a:sym typeface="Assistant"/>
              </a:rPr>
              <a:t>"גויסתי לחמאס ב-2010. יש בבית החולים עובדים שהם פעילים צבאיים של חמאס - רופאים, אחים, פראמדיק, פקידים, אנשי צוות"</a:t>
            </a:r>
            <a:r>
              <a:rPr lang="en-US" sz="1000">
                <a:solidFill>
                  <a:schemeClr val="dk1"/>
                </a:solidFill>
                <a:latin typeface="Assistant"/>
                <a:ea typeface="Assistant"/>
                <a:cs typeface="Assistant"/>
                <a:sym typeface="Assistant"/>
              </a:rPr>
              <a:t>. בחקירתו בשב״כ </a:t>
            </a:r>
            <a:r>
              <a:rPr b="1" lang="en-US" sz="1000">
                <a:solidFill>
                  <a:schemeClr val="dk1"/>
                </a:solidFill>
                <a:latin typeface="Assistant"/>
                <a:ea typeface="Assistant"/>
                <a:cs typeface="Assistant"/>
                <a:sym typeface="Assistant"/>
              </a:rPr>
              <a:t>מתאר מנהל ביה"ח כיצד חמאס משתמש בביה"ח לשימוש צבא</a:t>
            </a:r>
            <a:r>
              <a:rPr lang="en-US" sz="1000">
                <a:solidFill>
                  <a:schemeClr val="dk1"/>
                </a:solidFill>
                <a:latin typeface="Assistant"/>
                <a:ea typeface="Assistant"/>
                <a:cs typeface="Assistant"/>
                <a:sym typeface="Assistant"/>
              </a:rPr>
              <a:t>י- הסתרת פעילים, שינוע אנשי צוות ואף הביאת חייל חטוף לביה"ח.</a:t>
            </a:r>
            <a:endParaRPr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b="1"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300">
                <a:solidFill>
                  <a:schemeClr val="dk1"/>
                </a:solidFill>
                <a:latin typeface="Assistant"/>
                <a:ea typeface="Assistant"/>
                <a:cs typeface="Assistant"/>
                <a:sym typeface="Assistant"/>
              </a:rPr>
              <a:t>בגזרת הצפון:</a:t>
            </a:r>
            <a:endParaRPr sz="13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זוהו מספר שיגורים שחצו </a:t>
            </a:r>
            <a:r>
              <a:rPr b="1" lang="en-US" sz="1000">
                <a:solidFill>
                  <a:schemeClr val="dk1"/>
                </a:solidFill>
                <a:latin typeface="Assistant"/>
                <a:ea typeface="Assistant"/>
                <a:cs typeface="Assistant"/>
                <a:sym typeface="Assistant"/>
              </a:rPr>
              <a:t>מסוריה לשטח ישראל</a:t>
            </a:r>
            <a:r>
              <a:rPr lang="en-US" sz="1000">
                <a:solidFill>
                  <a:schemeClr val="dk1"/>
                </a:solidFill>
                <a:latin typeface="Assistant"/>
                <a:ea typeface="Assistant"/>
                <a:cs typeface="Assistant"/>
                <a:sym typeface="Assistant"/>
              </a:rPr>
              <a:t> ונפלו בשטחים פתוחים.  </a:t>
            </a:r>
            <a:r>
              <a:rPr b="1" lang="en-US" sz="1000">
                <a:solidFill>
                  <a:schemeClr val="dk1"/>
                </a:solidFill>
                <a:latin typeface="Assistant"/>
                <a:ea typeface="Assistant"/>
                <a:cs typeface="Assistant"/>
                <a:sym typeface="Assistant"/>
              </a:rPr>
              <a:t>כוחות צה"ל תקפו בארטילריה את מקורות הירי</a:t>
            </a:r>
            <a:r>
              <a:rPr lang="en-US" sz="1000">
                <a:solidFill>
                  <a:schemeClr val="dk1"/>
                </a:solidFill>
                <a:latin typeface="Assistant"/>
                <a:ea typeface="Assistant"/>
                <a:cs typeface="Assistant"/>
                <a:sym typeface="Assistant"/>
              </a:rPr>
              <a:t>, וטנקים של צה"ל תקפו עמדה צבאית של צבא סוריה. </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b="1" lang="en-US" sz="1000">
                <a:solidFill>
                  <a:schemeClr val="dk1"/>
                </a:solidFill>
                <a:latin typeface="Assistant"/>
                <a:ea typeface="Assistant"/>
                <a:cs typeface="Assistant"/>
                <a:sym typeface="Assistant"/>
              </a:rPr>
              <a:t>כלי טיס של חיל האוויר תקף חוליית מחבלים בשטח לבנון</a:t>
            </a:r>
            <a:r>
              <a:rPr lang="en-US" sz="1000">
                <a:solidFill>
                  <a:schemeClr val="dk1"/>
                </a:solidFill>
                <a:latin typeface="Assistant"/>
                <a:ea typeface="Assistant"/>
                <a:cs typeface="Assistant"/>
                <a:sym typeface="Assistant"/>
              </a:rPr>
              <a:t>. </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b="1" lang="en-US" sz="1000">
                <a:solidFill>
                  <a:schemeClr val="dk1"/>
                </a:solidFill>
                <a:latin typeface="Assistant"/>
                <a:ea typeface="Assistant"/>
                <a:cs typeface="Assistant"/>
                <a:sym typeface="Assistant"/>
              </a:rPr>
              <a:t>מטוסי קרב של חיל האוויר תקפו שורת מטרות צבאיות של חיזבאללה בשטח לבנון</a:t>
            </a:r>
            <a:r>
              <a:rPr lang="en-US" sz="1000">
                <a:solidFill>
                  <a:schemeClr val="dk1"/>
                </a:solidFill>
                <a:latin typeface="Assistant"/>
                <a:ea typeface="Assistant"/>
                <a:cs typeface="Assistant"/>
                <a:sym typeface="Assistant"/>
              </a:rPr>
              <a:t>. בין המטרות שנתקפו- תשתיות טרור, מבנים צבאיים, מחסן אמל"ח ועמדת שיגור . בנוסף, </a:t>
            </a:r>
            <a:r>
              <a:rPr b="1" lang="en-US" sz="1000">
                <a:solidFill>
                  <a:schemeClr val="dk1"/>
                </a:solidFill>
                <a:latin typeface="Assistant"/>
                <a:ea typeface="Assistant"/>
                <a:cs typeface="Assistant"/>
                <a:sym typeface="Assistant"/>
              </a:rPr>
              <a:t>לוחמי ההגנה האווירית יירטו מטרה אווירית חשודה</a:t>
            </a:r>
            <a:r>
              <a:rPr lang="en-US" sz="1000">
                <a:solidFill>
                  <a:schemeClr val="dk1"/>
                </a:solidFill>
                <a:latin typeface="Assistant"/>
                <a:ea typeface="Assistant"/>
                <a:cs typeface="Assistant"/>
                <a:sym typeface="Assistant"/>
              </a:rPr>
              <a:t> שחצתה משטח לבנון לשטח ישראל.</a:t>
            </a:r>
            <a:endParaRPr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300">
                <a:solidFill>
                  <a:schemeClr val="dk1"/>
                </a:solidFill>
                <a:latin typeface="Assistant"/>
                <a:ea typeface="Assistant"/>
                <a:cs typeface="Assistant"/>
                <a:sym typeface="Assistant"/>
              </a:rPr>
              <a:t>בגזרת יהודה ושמרון:</a:t>
            </a:r>
            <a:endParaRPr b="1" sz="13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Char char="●"/>
            </a:pPr>
            <a:r>
              <a:rPr lang="en-US" sz="1000">
                <a:solidFill>
                  <a:schemeClr val="dk1"/>
                </a:solidFill>
                <a:latin typeface="Assistant"/>
                <a:ea typeface="Assistant"/>
                <a:cs typeface="Assistant"/>
                <a:sym typeface="Assistant"/>
              </a:rPr>
              <a:t>במבצע משותף של</a:t>
            </a:r>
            <a:r>
              <a:rPr b="1" lang="en-US" sz="1000">
                <a:solidFill>
                  <a:schemeClr val="dk1"/>
                </a:solidFill>
                <a:latin typeface="Assistant"/>
                <a:ea typeface="Assistant"/>
                <a:cs typeface="Assistant"/>
                <a:sym typeface="Assistant"/>
              </a:rPr>
              <a:t> לוחמי צה״ל במילואים, מג״ב ומשטרת ישראל</a:t>
            </a:r>
            <a:r>
              <a:rPr lang="en-US" sz="1000">
                <a:solidFill>
                  <a:schemeClr val="dk1"/>
                </a:solidFill>
                <a:latin typeface="Assistant"/>
                <a:ea typeface="Assistant"/>
                <a:cs typeface="Assistant"/>
                <a:sym typeface="Assistant"/>
              </a:rPr>
              <a:t>, </a:t>
            </a:r>
            <a:r>
              <a:rPr b="1" lang="en-US" sz="1000">
                <a:solidFill>
                  <a:schemeClr val="dk1"/>
                </a:solidFill>
                <a:latin typeface="Assistant"/>
                <a:ea typeface="Assistant"/>
                <a:cs typeface="Assistant"/>
                <a:sym typeface="Assistant"/>
              </a:rPr>
              <a:t>החרימו הכוחות יותר מ-1,500 רכבים בלתי חוקיים (משטובות), ביותר מ-15 פעילויות מיוחדות</a:t>
            </a:r>
            <a:r>
              <a:rPr lang="en-US" sz="1000">
                <a:solidFill>
                  <a:schemeClr val="dk1"/>
                </a:solidFill>
                <a:latin typeface="Assistant"/>
                <a:ea typeface="Assistant"/>
                <a:cs typeface="Assistant"/>
                <a:sym typeface="Assistant"/>
              </a:rPr>
              <a:t>. מדובר ברכבים שאינם חוקיים ושהורדו מהכביש מסיבות שונות. פעמים רבות 'המשטובות' שומשו לביצוע פיגועים נגד כוחות צה"ל או נגד אזרחים.</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b="1" lang="en-US" sz="1000">
                <a:solidFill>
                  <a:schemeClr val="dk1"/>
                </a:solidFill>
                <a:latin typeface="Assistant"/>
                <a:ea typeface="Assistant"/>
                <a:cs typeface="Assistant"/>
                <a:sym typeface="Assistant"/>
              </a:rPr>
              <a:t>לוחמי צה"ל במילואים, כוחות הנדסה, שב"כ ומג"ב הרסו הלילה בכפר עקרבה את דירת המחבל שביצע את הפיגוע בחווארה</a:t>
            </a:r>
            <a:r>
              <a:rPr lang="en-US" sz="1000">
                <a:solidFill>
                  <a:schemeClr val="dk1"/>
                </a:solidFill>
                <a:latin typeface="Assistant"/>
                <a:ea typeface="Assistant"/>
                <a:cs typeface="Assistant"/>
                <a:sym typeface="Assistant"/>
              </a:rPr>
              <a:t> בתאריך 19.8.23 ובו נרצחו שי ואביעד ניגרקר ז"ל.</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b="1" lang="en-US" sz="1000">
                <a:solidFill>
                  <a:schemeClr val="dk1"/>
                </a:solidFill>
                <a:latin typeface="Assistant"/>
                <a:ea typeface="Assistant"/>
                <a:cs typeface="Assistant"/>
                <a:sym typeface="Assistant"/>
              </a:rPr>
              <a:t>כוחות צה"ל עצרו עשרה מבוקשים</a:t>
            </a:r>
            <a:r>
              <a:rPr lang="en-US" sz="1000">
                <a:solidFill>
                  <a:schemeClr val="dk1"/>
                </a:solidFill>
                <a:latin typeface="Assistant"/>
                <a:ea typeface="Assistant"/>
                <a:cs typeface="Assistant"/>
                <a:sym typeface="Assistant"/>
              </a:rPr>
              <a:t>, ביניהם ארבעה המזוהים עם חמאס. בכפר בית אומר שבחטיבת עציון, החרימו הכוחות נשק מסוג M-16, ובכפר קרוואת בני חסן הוחרמו כספי טרור בשווי של מעל 100,000 ש״ח.</a:t>
            </a:r>
            <a:endParaRPr sz="1350">
              <a:solidFill>
                <a:srgbClr val="30323F"/>
              </a:solidFill>
              <a:highlight>
                <a:srgbClr val="F1F6FB"/>
              </a:highlight>
            </a:endParaRPr>
          </a:p>
          <a:p>
            <a:pPr indent="0" lvl="0" marL="0" marR="0" rtl="1" algn="r">
              <a:lnSpc>
                <a:spcPct val="115000"/>
              </a:lnSpc>
              <a:spcBef>
                <a:spcPts val="0"/>
              </a:spcBef>
              <a:spcAft>
                <a:spcPts val="0"/>
              </a:spcAft>
              <a:buNone/>
            </a:pPr>
            <a:r>
              <a:t/>
            </a:r>
            <a:endParaRPr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sz="11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500">
              <a:solidFill>
                <a:schemeClr val="dk1"/>
              </a:solidFill>
              <a:latin typeface="Assistant"/>
              <a:ea typeface="Assistant"/>
              <a:cs typeface="Assistant"/>
              <a:sym typeface="Assistant"/>
            </a:endParaRPr>
          </a:p>
          <a:p>
            <a:pPr indent="0" lvl="0" marL="457200" rtl="1" algn="r">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