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2,000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17</a:t>
              </a:r>
              <a:r>
                <a:rPr b="1" i="0" lang="en-US" sz="3100" u="none" cap="none" strike="noStrike">
                  <a:solidFill>
                    <a:srgbClr val="FFFFFF"/>
                  </a:solidFill>
                  <a:latin typeface="Assistant"/>
                  <a:ea typeface="Assistant"/>
                  <a:cs typeface="Assistant"/>
                  <a:sym typeface="Assistant"/>
                </a:rPr>
                <a:t>,</a:t>
              </a:r>
              <a:r>
                <a:rPr b="1" lang="en-US" sz="3100">
                  <a:solidFill>
                    <a:srgbClr val="FFFFFF"/>
                  </a:solidFill>
                  <a:latin typeface="Assistant"/>
                  <a:ea typeface="Assistant"/>
                  <a:cs typeface="Assistant"/>
                  <a:sym typeface="Assistant"/>
                </a:rPr>
                <a:t>3</a:t>
              </a:r>
              <a:r>
                <a:rPr b="1" i="0" lang="en-US" sz="3100" u="none" cap="none" strike="noStrike">
                  <a:solidFill>
                    <a:srgbClr val="FFFFFF"/>
                  </a:solidFill>
                  <a:latin typeface="Assistant"/>
                  <a:ea typeface="Assistant"/>
                  <a:cs typeface="Assistant"/>
                  <a:sym typeface="Assistant"/>
                </a:rPr>
                <a:t>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5,000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ה-51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1600">
                  <a:solidFill>
                    <a:srgbClr val="FFFFFF"/>
                  </a:solidFill>
                  <a:latin typeface="Assistant"/>
                  <a:ea typeface="Assistant"/>
                  <a:cs typeface="Assistant"/>
                  <a:sym typeface="Assistant"/>
                </a:rPr>
                <a:t>26 </a:t>
              </a:r>
              <a:r>
                <a:rPr b="1" i="0" lang="en-US" sz="1600" u="none" cap="none" strike="noStrike">
                  <a:solidFill>
                    <a:srgbClr val="FFFFFF"/>
                  </a:solidFill>
                  <a:latin typeface="Assistant"/>
                  <a:ea typeface="Assistant"/>
                  <a:cs typeface="Assistant"/>
                  <a:sym typeface="Assistant"/>
                </a:rPr>
                <a:t>בנובמבר 2023</a:t>
              </a:r>
              <a:endParaRPr b="1" sz="1000">
                <a:latin typeface="Assistant"/>
                <a:ea typeface="Assistant"/>
                <a:cs typeface="Assistant"/>
                <a:sym typeface="Assistant"/>
              </a:endParaRPr>
            </a:p>
            <a:p>
              <a:pPr indent="0" lvl="0" marL="0" marR="0" rtl="1" algn="ctr">
                <a:lnSpc>
                  <a:spcPct val="91000"/>
                </a:lnSpc>
                <a:spcBef>
                  <a:spcPts val="0"/>
                </a:spcBef>
                <a:spcAft>
                  <a:spcPts val="0"/>
                </a:spcAft>
                <a:buNone/>
              </a:pPr>
              <a:r>
                <a:rPr b="1" lang="en-US">
                  <a:solidFill>
                    <a:srgbClr val="FFFFFF"/>
                  </a:solidFill>
                  <a:latin typeface="Assistant"/>
                  <a:ea typeface="Assistant"/>
                  <a:cs typeface="Assistant"/>
                  <a:sym typeface="Assistant"/>
                </a:rPr>
                <a:t>י״ג</a:t>
              </a:r>
              <a:r>
                <a:rPr b="1" i="0" lang="en-US" u="none" cap="none" strike="noStrike">
                  <a:solidFill>
                    <a:srgbClr val="FFFFFF"/>
                  </a:solidFill>
                  <a:latin typeface="Assistant"/>
                  <a:ea typeface="Assistant"/>
                  <a:cs typeface="Assistant"/>
                  <a:sym typeface="Assistant"/>
                </a:rPr>
                <a:t> ב</a:t>
              </a:r>
              <a:r>
                <a:rPr b="1" lang="en-US">
                  <a:solidFill>
                    <a:srgbClr val="FFFFFF"/>
                  </a:solidFill>
                  <a:latin typeface="Assistant"/>
                  <a:ea typeface="Assistant"/>
                  <a:cs typeface="Assistant"/>
                  <a:sym typeface="Assistant"/>
                </a:rPr>
                <a:t>כסלו</a:t>
              </a:r>
              <a:r>
                <a:rPr b="1" i="0" lang="en-US" u="none" cap="none" strike="noStrike">
                  <a:solidFill>
                    <a:srgbClr val="FFFFFF"/>
                  </a:solidFill>
                  <a:latin typeface="Assistant"/>
                  <a:ea typeface="Assistant"/>
                  <a:cs typeface="Assistant"/>
                  <a:sym typeface="Assistant"/>
                </a:rPr>
                <a:t> התש</a:t>
              </a:r>
              <a:r>
                <a:rPr b="1" lang="en-US">
                  <a:solidFill>
                    <a:srgbClr val="FFFFFF"/>
                  </a:solidFill>
                  <a:latin typeface="Assistant"/>
                  <a:ea typeface="Assistant"/>
                  <a:cs typeface="Assistant"/>
                  <a:sym typeface="Assistant"/>
                </a:rPr>
                <a:t>פ</a:t>
              </a:r>
              <a:r>
                <a:rPr b="1" i="0" lang="en-US" u="none" cap="none" strike="noStrike">
                  <a:solidFill>
                    <a:srgbClr val="FFFFFF"/>
                  </a:solidFill>
                  <a:latin typeface="Assistant"/>
                  <a:ea typeface="Assistant"/>
                  <a:cs typeface="Assistant"/>
                  <a:sym typeface="Assistant"/>
                </a:rPr>
                <a:t>״ד</a:t>
              </a:r>
              <a:endParaRPr b="1" i="0" u="none" cap="none" strike="noStrike">
                <a:solidFill>
                  <a:srgbClr val="FFFFFF"/>
                </a:solidFill>
                <a:latin typeface="Assistant"/>
                <a:ea typeface="Assistant"/>
                <a:cs typeface="Assistant"/>
                <a:sym typeface="Assistant"/>
              </a:endParaRPr>
            </a:p>
            <a:p>
              <a:pPr indent="0" lvl="0" marL="0" marR="0" rtl="1" algn="ctr">
                <a:lnSpc>
                  <a:spcPct val="91000"/>
                </a:lnSpc>
                <a:spcBef>
                  <a:spcPts val="0"/>
                </a:spcBef>
                <a:spcAft>
                  <a:spcPts val="0"/>
                </a:spcAft>
                <a:buNone/>
              </a:pPr>
              <a:r>
                <a:rPr b="1" lang="en-US" sz="1000">
                  <a:solidFill>
                    <a:srgbClr val="FFFFFF"/>
                  </a:solidFill>
                  <a:latin typeface="Assistant"/>
                  <a:ea typeface="Assistant"/>
                  <a:cs typeface="Assistant"/>
                  <a:sym typeface="Assistant"/>
                </a:rPr>
                <a:t>(מעודכן לשעה 18:00)</a:t>
              </a:r>
              <a:endParaRPr b="1" sz="1000">
                <a:solidFill>
                  <a:srgbClr val="FFFFFF"/>
                </a:solidFill>
                <a:latin typeface="Assistant"/>
                <a:ea typeface="Assistant"/>
                <a:cs typeface="Assistant"/>
                <a:sym typeface="Assistant"/>
              </a:endParaRPr>
            </a:p>
          </p:txBody>
        </p:sp>
      </p:grpSp>
      <p:sp>
        <p:nvSpPr>
          <p:cNvPr id="103" name="Google Shape;103;p13"/>
          <p:cNvSpPr txBox="1"/>
          <p:nvPr/>
        </p:nvSpPr>
        <p:spPr>
          <a:xfrm>
            <a:off x="134625" y="952900"/>
            <a:ext cx="5403600" cy="96318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b="1" lang="en-US" sz="1800">
                <a:solidFill>
                  <a:schemeClr val="lt1"/>
                </a:solidFill>
                <a:latin typeface="Assistant"/>
                <a:ea typeface="Assistant"/>
                <a:cs typeface="Assistant"/>
                <a:sym typeface="Assistant"/>
              </a:rPr>
              <a:t>השבוע השמיני למלחמה</a:t>
            </a:r>
            <a:endParaRPr b="1">
              <a:solidFill>
                <a:schemeClr val="dk1"/>
              </a:solidFill>
              <a:latin typeface="Assistant"/>
              <a:ea typeface="Assistant"/>
              <a:cs typeface="Assistant"/>
              <a:sym typeface="Assistant"/>
            </a:endParaRPr>
          </a:p>
          <a:p>
            <a:pPr indent="0" lvl="0" marL="0" rtl="1" algn="ctr">
              <a:lnSpc>
                <a:spcPct val="115000"/>
              </a:lnSpc>
              <a:spcBef>
                <a:spcPts val="0"/>
              </a:spcBef>
              <a:spcAft>
                <a:spcPts val="0"/>
              </a:spcAft>
              <a:buNone/>
            </a:pPr>
            <a:r>
              <a:rPr lang="en-US" sz="1100">
                <a:solidFill>
                  <a:schemeClr val="dk1"/>
                </a:solidFill>
                <a:latin typeface="Assistant"/>
                <a:ea typeface="Assistant"/>
                <a:cs typeface="Assistant"/>
                <a:sym typeface="Assistant"/>
              </a:rPr>
              <a:t>"בשבועות של לחימה עיקשת ותמרון קרקעי עצים </a:t>
            </a:r>
            <a:r>
              <a:rPr b="1" lang="en-US" sz="1100">
                <a:solidFill>
                  <a:schemeClr val="dk1"/>
                </a:solidFill>
                <a:latin typeface="Assistant"/>
                <a:ea typeface="Assistant"/>
                <a:cs typeface="Assistant"/>
                <a:sym typeface="Assistant"/>
              </a:rPr>
              <a:t>הגענו להישגים מבצעיים רבים</a:t>
            </a:r>
            <a:r>
              <a:rPr lang="en-US" sz="1100">
                <a:solidFill>
                  <a:schemeClr val="dk1"/>
                </a:solidFill>
                <a:latin typeface="Assistant"/>
                <a:ea typeface="Assistant"/>
                <a:cs typeface="Assistant"/>
                <a:sym typeface="Assistant"/>
              </a:rPr>
              <a:t>. פגענו בבכירי חמאס ובפעיליו, חשפנו מפקדות אויב, איתרנו מנהרות ותשתיות טרור והשמדנו אותן.</a:t>
            </a:r>
            <a:r>
              <a:rPr b="1" lang="en-US" sz="1100">
                <a:solidFill>
                  <a:schemeClr val="dk1"/>
                </a:solidFill>
                <a:latin typeface="Assistant"/>
                <a:ea typeface="Assistant"/>
                <a:cs typeface="Assistant"/>
                <a:sym typeface="Assistant"/>
              </a:rPr>
              <a:t> זוהי תוצאתה של פעולה מבצעית איכותית ומדויקת של כוחות היבשה, האוויר והים, בשילוב אש ומודיעין ובתמיכת הלוגיסטיקה והתקשוב.</a:t>
            </a:r>
            <a:r>
              <a:rPr lang="en-US" sz="1100">
                <a:solidFill>
                  <a:schemeClr val="dk1"/>
                </a:solidFill>
                <a:latin typeface="Assistant"/>
                <a:ea typeface="Assistant"/>
                <a:cs typeface="Assistant"/>
                <a:sym typeface="Assistant"/>
              </a:rPr>
              <a:t> אני גאה בכם על הישגים אלו!" </a:t>
            </a:r>
            <a:endParaRPr sz="1100">
              <a:solidFill>
                <a:schemeClr val="dk1"/>
              </a:solidFill>
              <a:latin typeface="Assistant"/>
              <a:ea typeface="Assistant"/>
              <a:cs typeface="Assistant"/>
              <a:sym typeface="Assistant"/>
            </a:endParaRPr>
          </a:p>
          <a:p>
            <a:pPr indent="0" lvl="0" marL="0" rtl="1" algn="l">
              <a:lnSpc>
                <a:spcPct val="115000"/>
              </a:lnSpc>
              <a:spcBef>
                <a:spcPts val="0"/>
              </a:spcBef>
              <a:spcAft>
                <a:spcPts val="0"/>
              </a:spcAft>
              <a:buNone/>
            </a:pPr>
            <a:r>
              <a:rPr lang="en-US" sz="1100">
                <a:solidFill>
                  <a:schemeClr val="dk1"/>
                </a:solidFill>
                <a:latin typeface="Assistant"/>
                <a:ea typeface="Assistant"/>
                <a:cs typeface="Assistant"/>
                <a:sym typeface="Assistant"/>
              </a:rPr>
              <a:t>מתוך דף קרבי מספר 3 מטעם, הרמטכ״ל 26.11.23</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הדרום:</a:t>
            </a:r>
            <a:endParaRPr sz="1100">
              <a:solidFill>
                <a:schemeClr val="dk1"/>
              </a:solidFill>
              <a:latin typeface="Assistant"/>
              <a:ea typeface="Assistant"/>
              <a:cs typeface="Assistant"/>
              <a:sym typeface="Assistant"/>
            </a:endParaRPr>
          </a:p>
          <a:p>
            <a:pPr indent="-298450" lvl="0" marL="457200" marR="12700" rtl="1" algn="just">
              <a:lnSpc>
                <a:spcPct val="125454"/>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בפעימות הראשונה, השניה והשלישית של המתווה לשחרור החטופים שחרר ארגון הטרור חמאס</a:t>
            </a:r>
            <a:r>
              <a:rPr b="1" lang="en-US" sz="1100">
                <a:solidFill>
                  <a:schemeClr val="dk1"/>
                </a:solidFill>
                <a:latin typeface="Assistant"/>
                <a:ea typeface="Assistant"/>
                <a:cs typeface="Assistant"/>
                <a:sym typeface="Assistant"/>
              </a:rPr>
              <a:t> כ-40 אזרחים ישראלים, בהם 21 ילדים.</a:t>
            </a:r>
            <a:r>
              <a:rPr lang="en-US" sz="1100">
                <a:solidFill>
                  <a:schemeClr val="dk1"/>
                </a:solidFill>
                <a:latin typeface="Assistant"/>
                <a:ea typeface="Assistant"/>
                <a:cs typeface="Assistant"/>
                <a:sym typeface="Assistant"/>
              </a:rPr>
              <a:t> לצידם שוחררו 18 אזרחים זרים - שעבדו בחקלאות ובסיעוד ביישובי העוטף.</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דובר צה״ל פרסם היום, כי במהלך הלחימה ברצועת עזה ובטרם החלה ההפוגה, </a:t>
            </a:r>
            <a:r>
              <a:rPr b="1" lang="en-US" sz="1100">
                <a:solidFill>
                  <a:schemeClr val="dk1"/>
                </a:solidFill>
                <a:latin typeface="Assistant"/>
                <a:ea typeface="Assistant"/>
                <a:cs typeface="Assistant"/>
                <a:sym typeface="Assistant"/>
              </a:rPr>
              <a:t>חיסל כלי טיס של צה"ל</a:t>
            </a:r>
            <a:r>
              <a:rPr lang="en-US" sz="1100">
                <a:solidFill>
                  <a:schemeClr val="dk1"/>
                </a:solidFill>
                <a:latin typeface="Assistant"/>
                <a:ea typeface="Assistant"/>
                <a:cs typeface="Assistant"/>
                <a:sym typeface="Assistant"/>
              </a:rPr>
              <a:t> בהכוונה מודיעינית של שב"כ ואמ"ן </a:t>
            </a:r>
            <a:r>
              <a:rPr b="1" lang="en-US" sz="1100">
                <a:solidFill>
                  <a:schemeClr val="dk1"/>
                </a:solidFill>
                <a:latin typeface="Assistant"/>
                <a:ea typeface="Assistant"/>
                <a:cs typeface="Assistant"/>
                <a:sym typeface="Assistant"/>
              </a:rPr>
              <a:t>חמישה מחבלים בכירים בארגון הטרור חמאס</a:t>
            </a:r>
            <a:r>
              <a:rPr lang="en-US" sz="1100">
                <a:solidFill>
                  <a:schemeClr val="dk1"/>
                </a:solidFill>
                <a:latin typeface="Assistant"/>
                <a:ea typeface="Assistant"/>
                <a:cs typeface="Assistant"/>
                <a:sym typeface="Assistant"/>
              </a:rPr>
              <a:t> ברצועה.</a:t>
            </a:r>
            <a:endParaRPr sz="1100">
              <a:solidFill>
                <a:schemeClr val="dk1"/>
              </a:solidFill>
              <a:latin typeface="Assistant"/>
              <a:ea typeface="Assistant"/>
              <a:cs typeface="Assistant"/>
              <a:sym typeface="Assistant"/>
            </a:endParaRPr>
          </a:p>
          <a:p>
            <a:pPr indent="-298450" lvl="0" marL="457200" marR="12700" rtl="1" algn="just">
              <a:lnSpc>
                <a:spcPct val="125454"/>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צה"ל מתאים את פעולותיו להנחיות הדרג המדיני במסגרת המתווה להשבת החטופים </a:t>
            </a:r>
            <a:r>
              <a:rPr b="1" lang="en-US" sz="1100">
                <a:solidFill>
                  <a:schemeClr val="dk1"/>
                </a:solidFill>
                <a:latin typeface="Assistant"/>
                <a:ea typeface="Assistant"/>
                <a:cs typeface="Assistant"/>
                <a:sym typeface="Assistant"/>
              </a:rPr>
              <a:t>וערוך לכל תרחיש</a:t>
            </a:r>
            <a:r>
              <a:rPr lang="en-US" sz="1100">
                <a:solidFill>
                  <a:schemeClr val="dk1"/>
                </a:solidFill>
                <a:latin typeface="Assistant"/>
                <a:ea typeface="Assistant"/>
                <a:cs typeface="Assistant"/>
                <a:sym typeface="Assistant"/>
              </a:rPr>
              <a:t>. לפנינו עוד דרך ארוכה עד למימוש מטרות המלחמה ונוסיף להילחם ברצועת עזה ככל שיידרש.</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יהודה ושומרון:</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הלילה, לוחמי מילואים של צה"ל ומג"ב </a:t>
            </a:r>
            <a:r>
              <a:rPr b="1" lang="en-US" sz="1100">
                <a:solidFill>
                  <a:schemeClr val="dk1"/>
                </a:solidFill>
                <a:latin typeface="Assistant"/>
                <a:ea typeface="Assistant"/>
                <a:cs typeface="Assistant"/>
                <a:sym typeface="Assistant"/>
              </a:rPr>
              <a:t>פעלו במבצע לסיכול טרור במחנה הפליטים ג'נין </a:t>
            </a:r>
            <a:r>
              <a:rPr lang="en-US" sz="1100">
                <a:solidFill>
                  <a:schemeClr val="dk1"/>
                </a:solidFill>
                <a:latin typeface="Assistant"/>
                <a:ea typeface="Assistant"/>
                <a:cs typeface="Assistant"/>
                <a:sym typeface="Assistant"/>
              </a:rPr>
              <a:t>שבחטיבת מנשה. במהלך המבצע </a:t>
            </a:r>
            <a:r>
              <a:rPr b="1" lang="en-US" sz="1100">
                <a:solidFill>
                  <a:schemeClr val="dk1"/>
                </a:solidFill>
                <a:latin typeface="Assistant"/>
                <a:ea typeface="Assistant"/>
                <a:cs typeface="Assistant"/>
                <a:sym typeface="Assistant"/>
              </a:rPr>
              <a:t>כלי הנדסה חשפו מטענים</a:t>
            </a:r>
            <a:r>
              <a:rPr lang="en-US" sz="1100">
                <a:solidFill>
                  <a:schemeClr val="dk1"/>
                </a:solidFill>
                <a:latin typeface="Assistant"/>
                <a:ea typeface="Assistant"/>
                <a:cs typeface="Assistant"/>
                <a:sym typeface="Assistant"/>
              </a:rPr>
              <a:t> מתחת ובצידי הכביש שנועדו לפגיעה בכוחותינו. הלוחמים ניהלו חילופי אש עם המחבלים וחיסלו חמישה, נפצעו מחבלים נוספים ונעצרו 21 מבוקשים.</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במהלך הפעילות, כוחות צה״ל </a:t>
            </a:r>
            <a:r>
              <a:rPr b="1" lang="en-US" sz="1100">
                <a:solidFill>
                  <a:schemeClr val="dk1"/>
                </a:solidFill>
                <a:latin typeface="Assistant"/>
                <a:ea typeface="Assistant"/>
                <a:cs typeface="Assistant"/>
                <a:sym typeface="Assistant"/>
              </a:rPr>
              <a:t>עצרו מחבל פעיל חמאס החשוד בביצוע פיגוע הירי בחווארה</a:t>
            </a:r>
            <a:r>
              <a:rPr lang="en-US" sz="1100">
                <a:solidFill>
                  <a:schemeClr val="dk1"/>
                </a:solidFill>
                <a:latin typeface="Assistant"/>
                <a:ea typeface="Assistant"/>
                <a:cs typeface="Assistant"/>
                <a:sym typeface="Assistant"/>
              </a:rPr>
              <a:t> בתאריך 19 באוגוסט 2023 בו נרצחו שני אזרחים ישראלים. </a:t>
            </a:r>
            <a:endParaRPr sz="11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סיכום המלחמה עד כה:</a:t>
            </a:r>
            <a:endParaRPr b="1" sz="7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000">
                <a:solidFill>
                  <a:schemeClr val="dk1"/>
                </a:solidFill>
                <a:latin typeface="Assistant"/>
                <a:ea typeface="Assistant"/>
                <a:cs typeface="Assistant"/>
                <a:sym typeface="Assistant"/>
              </a:rPr>
              <a:t>בגזרת הדרום:</a:t>
            </a:r>
            <a:endParaRPr b="1"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כוחות צה"ל הרחיבו את פעילותם </a:t>
            </a:r>
            <a:r>
              <a:rPr b="1" lang="en-US" sz="1000">
                <a:solidFill>
                  <a:schemeClr val="dk1"/>
                </a:solidFill>
                <a:latin typeface="Assistant"/>
                <a:ea typeface="Assistant"/>
                <a:cs typeface="Assistant"/>
                <a:sym typeface="Assistant"/>
              </a:rPr>
              <a:t>ברצועת עזה</a:t>
            </a:r>
            <a:r>
              <a:rPr lang="en-US" sz="1000">
                <a:solidFill>
                  <a:schemeClr val="dk1"/>
                </a:solidFill>
                <a:latin typeface="Assistant"/>
                <a:ea typeface="Assistant"/>
                <a:cs typeface="Assistant"/>
                <a:sym typeface="Assistant"/>
              </a:rPr>
              <a:t> תוך התמקדות במרכזים של חמאס באזור העיר עזה. פעולות אלו הפעילו לחץ כבד על חמאס והובילו להישגים מבצעיים רבים ולוקחים בהם חלק כוחות חי"ר, שריון, הנדסה ותותחנים הפועלים בשיתוף אמ"ן והשב"כ ומלווים בידי חיל האוויר וחיל הים. </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צה"ל פגע קשות בתשתיות הטרור של חמאס</a:t>
            </a:r>
            <a:r>
              <a:rPr lang="en-US" sz="1000">
                <a:solidFill>
                  <a:schemeClr val="dk1"/>
                </a:solidFill>
                <a:latin typeface="Assistant"/>
                <a:ea typeface="Assistant"/>
                <a:cs typeface="Assistant"/>
                <a:sym typeface="Assistant"/>
              </a:rPr>
              <a:t> וחשף את השימוש שעושה ארגון הטרור במתקנים אזרחיים בכלל ובבתי חולים בפרט לצרכי טרור. בנוסף סיכל צה"ל עשרות בכירים בחמאס במטרה לפגוע בפעולת הארגון, בהם: ראש הכוח הימי, יו"ר המועצה המחוקקת, ראש מערך הנ"ט, ראש המודיעין הצבאי, ראש המערך האווירי ומספר ראשי גדודים. </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צה"ל השתלט בפעולותיו בצפון רצועת עזה על שורת מעוזים של חמאס</a:t>
            </a:r>
            <a:r>
              <a:rPr lang="en-US" sz="1000">
                <a:solidFill>
                  <a:schemeClr val="dk1"/>
                </a:solidFill>
                <a:latin typeface="Assistant"/>
                <a:ea typeface="Assistant"/>
                <a:cs typeface="Assistant"/>
                <a:sym typeface="Assistant"/>
              </a:rPr>
              <a:t>, כשהוא פועל על-פי תכנית פעולה ברורה, תופס מודיעין, משמיד אמצעי לחימה והורס תשתיות בתת-הקרקע.</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בהתאם להנחיות הדרג המדיני החל צה"ל בהפוגה והסיכומים הבינלאומיים, צה״ל בהפוגת לחימה ברצועת עזה כחלק ממתווה לשחרור חלק מהחטופים שנשבו בידי חמאס.</a:t>
            </a:r>
            <a:endParaRPr sz="10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000">
                <a:solidFill>
                  <a:schemeClr val="dk1"/>
                </a:solidFill>
                <a:latin typeface="Assistant"/>
                <a:ea typeface="Assistant"/>
                <a:cs typeface="Assistant"/>
                <a:sym typeface="Assistant"/>
              </a:rPr>
              <a:t>בגזרת הצפון:</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צה"ל הגיב בירי על כל ניסיון לפגוע בריבונותה של ישראל, </a:t>
            </a:r>
            <a:r>
              <a:rPr b="1" lang="en-US" sz="1000">
                <a:solidFill>
                  <a:schemeClr val="dk1"/>
                </a:solidFill>
                <a:latin typeface="Assistant"/>
                <a:ea typeface="Assistant"/>
                <a:cs typeface="Assistant"/>
                <a:sym typeface="Assistant"/>
              </a:rPr>
              <a:t>ותוקף תשתיות טרור ומקורות ירי של חיזבאללה בלבנון. </a:t>
            </a:r>
            <a:endParaRPr b="1"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בגבול הצפון פועל</a:t>
            </a:r>
            <a:r>
              <a:rPr b="1" lang="en-US" sz="1000">
                <a:solidFill>
                  <a:schemeClr val="dk1"/>
                </a:solidFill>
                <a:latin typeface="Assistant"/>
                <a:ea typeface="Assistant"/>
                <a:cs typeface="Assistant"/>
                <a:sym typeface="Assistant"/>
              </a:rPr>
              <a:t> צה"ל בנחישות כדי להסיר כל איום הנשקף לעורף ישראל</a:t>
            </a:r>
            <a:r>
              <a:rPr lang="en-US" sz="1000">
                <a:solidFill>
                  <a:schemeClr val="dk1"/>
                </a:solidFill>
                <a:latin typeface="Assistant"/>
                <a:ea typeface="Assistant"/>
                <a:cs typeface="Assistant"/>
                <a:sym typeface="Assistant"/>
              </a:rPr>
              <a:t>, מגיב באש ותוקף בדרום לבנון. צה"ל שומר על דריכות בגזרה וערוך לכל התפתחות.</a:t>
            </a:r>
            <a:endParaRPr b="1"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000">
                <a:solidFill>
                  <a:schemeClr val="dk1"/>
                </a:solidFill>
                <a:latin typeface="Assistant"/>
                <a:ea typeface="Assistant"/>
                <a:cs typeface="Assistant"/>
                <a:sym typeface="Assistant"/>
              </a:rPr>
              <a:t>בגזרת יהודה ושומרון:</a:t>
            </a:r>
            <a:endParaRPr b="1"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צה"ל פועל בכל רחבי איו"ש </a:t>
            </a:r>
            <a:r>
              <a:rPr b="1" lang="en-US" sz="1000">
                <a:solidFill>
                  <a:schemeClr val="dk1"/>
                </a:solidFill>
                <a:latin typeface="Assistant"/>
                <a:ea typeface="Assistant"/>
                <a:cs typeface="Assistant"/>
                <a:sym typeface="Assistant"/>
              </a:rPr>
              <a:t>לסיכול ומניעת פיגועים</a:t>
            </a:r>
            <a:r>
              <a:rPr lang="en-US" sz="1000">
                <a:solidFill>
                  <a:schemeClr val="dk1"/>
                </a:solidFill>
                <a:latin typeface="Assistant"/>
                <a:ea typeface="Assistant"/>
                <a:cs typeface="Assistant"/>
                <a:sym typeface="Assistant"/>
              </a:rPr>
              <a:t>, עוצר מבוקשים ופוגע בתשתיות טרור. </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עד כה נעצרו מתחילת המלחמה כ-2,000 מבוקשים בגזרה, כ-1,100 מהם משוייכים לארגון הטרור חמאס.</a:t>
            </a:r>
            <a:endParaRPr sz="1000">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b="1" sz="10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