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950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השבוע השביעי למלחמה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25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יב'</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19:00)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834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בפעימה הראשונה של המתווה לשחרור החטופים שחרר ארגון הטרור חמאס 13 אזרחים ישראלים שנחטפו מניר עוז, בהם 4 ילדים. לצידם שוחררו 11 אזרחים זרים - 10 אזרחי תאילנד שעבדו בחקלאות ביישובי העוטף  ואזרח פיליפיני שעבד בסיעוד.</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קיבל את החטופים לידיו בגבול מצרים והעביר אותם לבתי-חולים בישראל, שם יבצעו בדיקות רפואיות, יתאוששו מהחוויה הקשה ויפגשו את בני משפחותיהם.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מחויב להשלמת מטרות המלחמה וממשיך לפעול במאמצים גלויים וסמויים כדי להוביל לשחרורם של </a:t>
            </a:r>
            <a:r>
              <a:rPr b="1" lang="en-US" sz="1100">
                <a:solidFill>
                  <a:schemeClr val="dk1"/>
                </a:solidFill>
                <a:latin typeface="Assistant"/>
                <a:ea typeface="Assistant"/>
                <a:cs typeface="Assistant"/>
                <a:sym typeface="Assistant"/>
              </a:rPr>
              <a:t>כלל החטופים</a:t>
            </a:r>
            <a:r>
              <a:rPr lang="en-US" sz="1100">
                <a:solidFill>
                  <a:schemeClr val="dk1"/>
                </a:solidFill>
                <a:latin typeface="Assistant"/>
                <a:ea typeface="Assistant"/>
                <a:cs typeface="Assistant"/>
                <a:sym typeface="Assistant"/>
              </a:rPr>
              <a:t>. הרמטכ"ל רא"ל הרצי הלוי ציין בהקשר זה: "אנחנו מנצלים את ההפוגה כדי להכין טוב יותר את היכולות שלנו וגם כדי קצת לנוח, ואנחנו נחזור מיד בסוף הפסקת האש לתקוף בעזה, לתמרן בעזה, ונעשה את זה גם כדי לפרק את חמאס, גם כדי לייצר לחץ גדול מאוד כדי להחזיר כמה שיותר מהר וכמה שיותר חטופים, עד האחרון שבהם, ולפרק את חמאס. לנו יש חובה להילחם וגם לסכן את החיים שלנו כדי שהם יוכלו לחזור ולגור שם בביטחון".</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מתאים את פעולותיו להנחיות הדרג המדיני במסגרת המתווה להשבת החטופים וערוך לכל תרחיש. לפנינו עוד דרך ארוכה עד למימוש מטרות המלחמה ונוסיף להילחם ברצועת עזה ככל שיידרש.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מוסיף לשמור על דריכות ומוכנות לאורך כל גבול הצפון. לוחמי ההגנה האווירית יירטו בהצלחה מטרה אווירית חשודה שחצתה משטח לבנון.</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הרחיבו את פעילותם </a:t>
            </a:r>
            <a:r>
              <a:rPr b="1" lang="en-US" sz="1100">
                <a:solidFill>
                  <a:schemeClr val="dk1"/>
                </a:solidFill>
                <a:latin typeface="Assistant"/>
                <a:ea typeface="Assistant"/>
                <a:cs typeface="Assistant"/>
                <a:sym typeface="Assistant"/>
              </a:rPr>
              <a:t>ברצועת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פגע קשות בתשתיות הטרור של חמאס וחשף את השימוש שעושה ארגון הטרור במתקנים אזרחיים בכלל ובבתי חולים בפרט לצרכי טרור. בנוסף סיכל צה"ל עשרות בכירים בחמאס במטרה לפגוע בפעולת הארגון, בהם: ראש הכוח הימי, יו"ר המועצה המחוקקת, ראש מערך הנ"ט, ראש המודיעין הצבאי, ראש המערך האווירי ומספר ראשי גדודים.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השתלט בפעולותיו בצפון רצועת עזה על שורת מעוזים של חמאס, כשהוא פועל על-פי תכנית פעולה ברורה, תופס מודיעין, משמיד אמצעי לחימה והורס תשתיות בתת-הקרקע.</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בהתאם להנחיות הדרג המדיני החל צה"ל בהפוגה והסיכומים הבינלאומיים, צה״ל בהפוגת לחימה ברצועת עזה כחלק ממתווה לשחרור חלק מהחטופים שנשבו בידי חמאס.</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הגיב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בגבול הצפון פועל צה"ל בנחישות כדי להסיר כל איום הנשקף לעורף ישראל, מגיב באש ותוקף בדרום לבנון. צה"ל שומר על דריכות בגזרה וערוך לכל התפתחות.</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כ-1,950 מבוקשים, מתוכם כ-1,100 מהם המשוייכים לארגון הטרור חמאס. </a:t>
            </a:r>
            <a:endParaRPr b="1" sz="11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ל-25</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17:00</a:t>
            </a:r>
            <a:endParaRPr sz="700">
              <a:latin typeface="Assistant"/>
              <a:ea typeface="Assistant"/>
              <a:cs typeface="Assistant"/>
              <a:sym typeface="Assistant"/>
            </a:endParaRPr>
          </a:p>
        </p:txBody>
      </p:sp>
      <p:sp>
        <p:nvSpPr>
          <p:cNvPr id="105" name="Google Shape;105;p13"/>
          <p:cNvSpPr txBox="1"/>
          <p:nvPr/>
        </p:nvSpPr>
        <p:spPr>
          <a:xfrm>
            <a:off x="2274050" y="205325"/>
            <a:ext cx="3008400" cy="583200"/>
          </a:xfrm>
          <a:prstGeom prst="rect">
            <a:avLst/>
          </a:prstGeom>
          <a:solidFill>
            <a:srgbClr val="6B9992"/>
          </a:solid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3700">
                <a:solidFill>
                  <a:srgbClr val="066B57"/>
                </a:solidFill>
                <a:latin typeface="Assistant"/>
                <a:ea typeface="Assistant"/>
                <a:cs typeface="Assistant"/>
                <a:sym typeface="Assistant"/>
              </a:rPr>
              <a:t>סיכום שבועי</a:t>
            </a:r>
            <a:endParaRPr b="1" sz="1900">
              <a:solidFill>
                <a:srgbClr val="066B57"/>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