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147210" TargetMode="External"/><Relationship Id="rId5" Type="http://schemas.openxmlformats.org/officeDocument/2006/relationships/hyperlink" Target="https://www.idf.il/147356" TargetMode="External"/><Relationship Id="rId6" Type="http://schemas.openxmlformats.org/officeDocument/2006/relationships/hyperlink" Target="https://www.idf.il/14714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600" u="none" cap="none" strike="noStrike">
                  <a:solidFill>
                    <a:srgbClr val="FFFFFF"/>
                  </a:solidFill>
                  <a:latin typeface="Assistant"/>
                  <a:ea typeface="Assistant"/>
                  <a:cs typeface="Assistant"/>
                  <a:sym typeface="Assistant"/>
                </a:rPr>
                <a:t>1,</a:t>
              </a:r>
              <a:r>
                <a:rPr b="1" lang="en-US" sz="3600">
                  <a:solidFill>
                    <a:srgbClr val="FFFFFF"/>
                  </a:solidFill>
                  <a:latin typeface="Assistant"/>
                  <a:ea typeface="Assistant"/>
                  <a:cs typeface="Assistant"/>
                  <a:sym typeface="Assistant"/>
                </a:rPr>
                <a:t>35</a:t>
              </a:r>
              <a:r>
                <a:rPr b="1" i="0" lang="en-US" sz="3600" u="none" cap="none" strike="noStrike">
                  <a:solidFill>
                    <a:srgbClr val="FFFFFF"/>
                  </a:solidFill>
                  <a:latin typeface="Assistant"/>
                  <a:ea typeface="Assistant"/>
                  <a:cs typeface="Assistant"/>
                  <a:sym typeface="Assistant"/>
                </a:rPr>
                <a:t>0</a:t>
              </a:r>
              <a:endParaRPr b="1">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400" u="none" cap="none" strike="noStrike">
                  <a:solidFill>
                    <a:srgbClr val="FFFFFF"/>
                  </a:solidFill>
                  <a:latin typeface="Assistant"/>
                  <a:ea typeface="Assistant"/>
                  <a:cs typeface="Assistant"/>
                  <a:sym typeface="Assistant"/>
                </a:rPr>
                <a:t>20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חוליות חיזבאללה חוסלו</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2,500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משולבת של כוחות האוויר והיבשה</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2</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61"/>
            <a:ext cx="1671715" cy="866397"/>
            <a:chOff x="0" y="0"/>
            <a:chExt cx="599105" cy="310497"/>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38100"/>
              <a:ext cx="599105" cy="272397"/>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7</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ג</a:t>
              </a:r>
              <a:r>
                <a:rPr b="1" i="0" lang="en-US" u="none" cap="none" strike="noStrike">
                  <a:solidFill>
                    <a:srgbClr val="FFFFFF"/>
                  </a:solidFill>
                  <a:latin typeface="Assistant"/>
                  <a:ea typeface="Assistant"/>
                  <a:cs typeface="Assistant"/>
                  <a:sym typeface="Assistant"/>
                </a:rPr>
                <a:t> בחשוון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55850" y="1203463"/>
            <a:ext cx="5337600" cy="94602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900">
                <a:solidFill>
                  <a:srgbClr val="FFFFFF"/>
                </a:solidFill>
                <a:latin typeface="Assistant"/>
                <a:ea typeface="Assistant"/>
                <a:cs typeface="Assistant"/>
                <a:sym typeface="Assistant"/>
              </a:rPr>
              <a:t>השבוע החמישי למלחמה</a:t>
            </a:r>
            <a:endParaRPr b="1" sz="19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הדרום:</a:t>
            </a:r>
            <a:endParaRPr sz="15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תקף במהלך הלילה עשרות עמדות לשיגור מרגמות. בנוסף, כוחות זרוע הים תקפו מטרות של ארגון הטרור חמאס הכוללות עמדות לאמצעים טכנולוגיים.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 צה"ל מצוות קרב חטיבתי 7 השתלטו על מעוז צבאי נוסף של ארגון הטרור חמאס בצפון הרצועה. במוצב אותרו משגרי וטילי נ"ט, אמצעי לחימה מגוונים וחומרים מודיעיניים.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מטוס קרב תקף חולייה של כ-10 מחבלים בשיתוף עם לוחמים בצוות הקרב החטיבתי של הנח"ל שזיהו את החוליה והכווינו את התקיפה מהאוויר. בהמשך, הלוחמים זיהו חוליית נ"ט שפעלה בקרבתם והכווינו כלי טיס נוסף שתקף את החוליה.</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a:t>
            </a:r>
            <a:r>
              <a:rPr lang="en-US" sz="1100">
                <a:solidFill>
                  <a:schemeClr val="dk1"/>
                </a:solidFill>
                <a:uFill>
                  <a:noFill/>
                </a:uFill>
                <a:latin typeface="Assistant"/>
                <a:ea typeface="Assistant"/>
                <a:cs typeface="Assistant"/>
                <a:sym typeface="Assistant"/>
                <a:hlinkClick r:id="rId4">
                  <a:extLst>
                    <a:ext uri="{A12FA001-AC4F-418D-AE19-62706E023703}">
                      <ahyp:hlinkClr val="tx"/>
                    </a:ext>
                  </a:extLst>
                </a:hlinkClick>
              </a:rPr>
              <a:t>וחמי מילואים מחטיבת הנגב</a:t>
            </a:r>
            <a:r>
              <a:rPr lang="en-US" sz="1100">
                <a:solidFill>
                  <a:schemeClr val="dk1"/>
                </a:solidFill>
                <a:latin typeface="Assistant"/>
                <a:ea typeface="Assistant"/>
                <a:cs typeface="Assistant"/>
                <a:sym typeface="Assistant"/>
              </a:rPr>
              <a:t>, מחטיבה 551, ומיהל״ם, איתרו מספר מנהרות בתוך בית מגורים בשטח אזרחי באיזור בית חאנון.</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uFill>
                  <a:noFill/>
                </a:uFill>
                <a:latin typeface="Assistant"/>
                <a:ea typeface="Assistant"/>
                <a:cs typeface="Assistant"/>
                <a:sym typeface="Assistant"/>
                <a:hlinkClick r:id="rId5">
                  <a:extLst>
                    <a:ext uri="{A12FA001-AC4F-418D-AE19-62706E023703}">
                      <ahyp:hlinkClr val="tx"/>
                    </a:ext>
                  </a:extLst>
                </a:hlinkClick>
              </a:rPr>
              <a:t>מפקד פיקוד הדרום</a:t>
            </a:r>
            <a:r>
              <a:rPr lang="en-US" sz="1100">
                <a:solidFill>
                  <a:schemeClr val="dk1"/>
                </a:solidFill>
                <a:latin typeface="Assistant"/>
                <a:ea typeface="Assistant"/>
                <a:cs typeface="Assistant"/>
                <a:sym typeface="Assistant"/>
              </a:rPr>
              <a:t>, אלוף ירון פינקלמן: "לראשונה בעשרות השנים האחרונות, צה״ל נלחם בלב ליבה של העיר עזה, בלב ליבת הטרור. לנגד עינינו כל העת החטופים שמוחזקים בשבי החמאס, השבתם היא מצפן עבורנו".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8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טנק של צה"ל תקף בשטח לבנון חוליית מחבלים שניסתה לשגר טיל נ"ט לעבר שטח ישראל סמוך לשתולה. כמו כן, כוחות צה"ל תקפו עמדה של ארגון הטרור חיזבאללה, לאחר שמחבלים ירו לעבר מוצב צה"ל, אין נפגעים. </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יחידת ההגנה האווירית יירטו מטרה אווירית חשודה שזוהתה בגבול לבנון בטרם חדרה לשטח ישראל. בנוסף, זוהו כ-20 שיגורים שחצו משטח לבנון לישראל. כוחות צה"ל תוקפים בירי ארטילרי.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הביטחון </a:t>
            </a:r>
            <a:r>
              <a:rPr lang="en-US" sz="1100">
                <a:solidFill>
                  <a:schemeClr val="dk1"/>
                </a:solidFill>
                <a:uFill>
                  <a:noFill/>
                </a:uFill>
                <a:latin typeface="Assistant"/>
                <a:ea typeface="Assistant"/>
                <a:cs typeface="Assistant"/>
                <a:sym typeface="Assistant"/>
                <a:hlinkClick r:id="rId6">
                  <a:extLst>
                    <a:ext uri="{A12FA001-AC4F-418D-AE19-62706E023703}">
                      <ahyp:hlinkClr val="tx"/>
                    </a:ext>
                  </a:extLst>
                </a:hlinkClick>
              </a:rPr>
              <a:t>מיפו את בית המחבל</a:t>
            </a:r>
            <a:r>
              <a:rPr lang="en-US" sz="1100">
                <a:solidFill>
                  <a:schemeClr val="dk1"/>
                </a:solidFill>
                <a:latin typeface="Assistant"/>
                <a:ea typeface="Assistant"/>
                <a:cs typeface="Assistant"/>
                <a:sym typeface="Assistant"/>
              </a:rPr>
              <a:t> שביצע את פיגוע הדקירה בירושלים שבוצע אתמול.</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במבצע לסיכול תשתיות במחנה הפליטים נור-א-שמס שליד טול כרם, כלי טיס תקף חמושים שסיכנו את כוחותינו.</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US">
                <a:solidFill>
                  <a:schemeClr val="dk1"/>
                </a:solidFill>
                <a:latin typeface="Assistant"/>
                <a:ea typeface="Assistant"/>
                <a:cs typeface="Assistant"/>
                <a:sym typeface="Assistant"/>
              </a:rPr>
            </a:br>
            <a:r>
              <a:rPr b="1" lang="en-US" sz="1500">
                <a:solidFill>
                  <a:schemeClr val="dk1"/>
                </a:solidFill>
                <a:latin typeface="Assistant"/>
                <a:ea typeface="Assistant"/>
                <a:cs typeface="Assistant"/>
                <a:sym typeface="Assistant"/>
              </a:rPr>
              <a:t>סיכום המלחמה עד כה:</a:t>
            </a:r>
            <a:endParaRPr b="1" sz="6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כוחות צה"ל </a:t>
            </a:r>
            <a:r>
              <a:rPr b="1" lang="en-US" sz="1150">
                <a:solidFill>
                  <a:schemeClr val="dk1"/>
                </a:solidFill>
                <a:latin typeface="Assistant"/>
                <a:ea typeface="Assistant"/>
                <a:cs typeface="Assistant"/>
                <a:sym typeface="Assistant"/>
              </a:rPr>
              <a:t>פועלים בצפון רצועת עזה</a:t>
            </a:r>
            <a:r>
              <a:rPr lang="en-US" sz="1150">
                <a:solidFill>
                  <a:schemeClr val="dk1"/>
                </a:solidFill>
                <a:latin typeface="Assistant"/>
                <a:ea typeface="Assistant"/>
                <a:cs typeface="Assistant"/>
                <a:sym typeface="Assistant"/>
              </a:rPr>
              <a:t> והרחיבו את הפעילות הקרקעית באופן משמעותי במהלך השבוע הקודם. בפעולות אלו לוקחים חלק כוחות חי"ר, שריון, הנדסה ותותחנים הפועלים בשיתוף אמ"ן והשב"כ ומלווים בידי חיל האוויר וחיל הים. </a:t>
            </a:r>
            <a:r>
              <a:rPr b="1" lang="en-US" sz="1150">
                <a:solidFill>
                  <a:schemeClr val="dk1"/>
                </a:solidFill>
                <a:latin typeface="Assistant"/>
                <a:ea typeface="Assistant"/>
                <a:cs typeface="Assistant"/>
                <a:sym typeface="Assistant"/>
              </a:rPr>
              <a:t>הרחבת הפעולה</a:t>
            </a:r>
            <a:r>
              <a:rPr lang="en-US" sz="115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של מחבלי חמאס.</a:t>
            </a:r>
            <a:endParaRPr sz="115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צה"ל קורא לתושבי העיר עזה </a:t>
            </a:r>
            <a:r>
              <a:rPr b="1" lang="en-US" sz="1150">
                <a:solidFill>
                  <a:schemeClr val="dk1"/>
                </a:solidFill>
                <a:latin typeface="Assistant"/>
                <a:ea typeface="Assistant"/>
                <a:cs typeface="Assistant"/>
                <a:sym typeface="Assistant"/>
              </a:rPr>
              <a:t>לנוע לדרום הרצועה</a:t>
            </a:r>
            <a:r>
              <a:rPr lang="en-US" sz="1150">
                <a:solidFill>
                  <a:schemeClr val="dk1"/>
                </a:solidFill>
                <a:latin typeface="Assistant"/>
                <a:ea typeface="Assistant"/>
                <a:cs typeface="Assistant"/>
                <a:sym typeface="Assistant"/>
              </a:rPr>
              <a:t> בכדי למנוע פגיעה אפשרית בהם.</a:t>
            </a:r>
            <a:endParaRPr sz="115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ארה"ב מעבה את מערכיה במזרח התיכון, ולאחר ששלחה לאזור שתי נושאות מטוסים, צרפה אליהם במהלך היום את הצוללת "פלורידה" שהוצבה בים סוף לאחר שחצתה את תעלת סואץ. </a:t>
            </a:r>
            <a:endParaRPr sz="115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צה"ל מסכל ניסיונות חדירה של חוליות מחבלים, ו</a:t>
            </a:r>
            <a:r>
              <a:rPr b="1" lang="en-US" sz="1150">
                <a:solidFill>
                  <a:schemeClr val="dk1"/>
                </a:solidFill>
                <a:latin typeface="Assistant"/>
                <a:ea typeface="Assistant"/>
                <a:cs typeface="Assistant"/>
                <a:sym typeface="Assistant"/>
              </a:rPr>
              <a:t>תוקף תשתיות טרור ומקורות ירי של חיזבאללה בלבנון. </a:t>
            </a:r>
            <a:endParaRPr b="1" sz="115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פונו</a:t>
            </a:r>
            <a:r>
              <a:rPr b="1" lang="en-US" sz="1150">
                <a:solidFill>
                  <a:schemeClr val="dk1"/>
                </a:solidFill>
                <a:latin typeface="Assistant"/>
                <a:ea typeface="Assistant"/>
                <a:cs typeface="Assistant"/>
                <a:sym typeface="Assistant"/>
              </a:rPr>
              <a:t> יישובים במרחב 2 ק״מ מגבול הצפון</a:t>
            </a:r>
            <a:r>
              <a:rPr lang="en-US" sz="1150">
                <a:solidFill>
                  <a:schemeClr val="dk1"/>
                </a:solidFill>
                <a:latin typeface="Assistant"/>
                <a:ea typeface="Assistant"/>
                <a:cs typeface="Assistant"/>
                <a:sym typeface="Assistant"/>
              </a:rPr>
              <a:t>.</a:t>
            </a:r>
            <a:endParaRPr sz="1150">
              <a:solidFill>
                <a:schemeClr val="dk1"/>
              </a:solidFill>
              <a:highlight>
                <a:srgbClr val="00FF00"/>
              </a:highlight>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1625" lvl="0" marL="269999" rtl="1" algn="just">
              <a:lnSpc>
                <a:spcPct val="115000"/>
              </a:lnSpc>
              <a:spcBef>
                <a:spcPts val="0"/>
              </a:spcBef>
              <a:spcAft>
                <a:spcPts val="0"/>
              </a:spcAft>
              <a:buClr>
                <a:schemeClr val="dk1"/>
              </a:buClr>
              <a:buSzPts val="1150"/>
              <a:buFont typeface="Assistant"/>
              <a:buChar char="●"/>
            </a:pPr>
            <a:r>
              <a:rPr lang="en-US" sz="1150">
                <a:solidFill>
                  <a:schemeClr val="dk1"/>
                </a:solidFill>
                <a:latin typeface="Assistant"/>
                <a:ea typeface="Assistant"/>
                <a:cs typeface="Assistant"/>
                <a:sym typeface="Assistant"/>
              </a:rPr>
              <a:t>כוחות צה"ל ממשיכים במאמץ ההגנה, עד כה נעצרו מעל ל-1350 מבוקשים באיו"ש, למעלה מ-870 מהם </a:t>
            </a:r>
            <a:r>
              <a:rPr b="1" lang="en-US" sz="1150">
                <a:solidFill>
                  <a:schemeClr val="dk1"/>
                </a:solidFill>
                <a:latin typeface="Assistant"/>
                <a:ea typeface="Assistant"/>
                <a:cs typeface="Assistant"/>
                <a:sym typeface="Assistant"/>
              </a:rPr>
              <a:t>משויכים לחמאס.</a:t>
            </a:r>
            <a:endParaRPr b="1"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ל-7.11.23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