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1"/>
            <a:ext cx="1430345" cy="996225"/>
            <a:chOff x="-354205" y="202559"/>
            <a:chExt cx="512595" cy="357019"/>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9"/>
              <a:ext cx="509100" cy="3570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57</a:t>
              </a:r>
              <a:r>
                <a:rPr b="1" i="0" lang="en-US" sz="3200" u="none" cap="none" strike="noStrike">
                  <a:solidFill>
                    <a:srgbClr val="FFFFFF"/>
                  </a:solidFill>
                  <a:latin typeface="Assistant"/>
                  <a:ea typeface="Assistant"/>
                  <a:cs typeface="Assistant"/>
                  <a:sym typeface="Assistant"/>
                </a:rPr>
                <a:t>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5</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4</a:t>
              </a:r>
              <a:r>
                <a:rPr b="1" i="0" lang="en-US" sz="3200" u="none" cap="none" strike="noStrike">
                  <a:solidFill>
                    <a:srgbClr val="FFFFFF"/>
                  </a:solidFill>
                  <a:latin typeface="Assistant"/>
                  <a:ea typeface="Assistant"/>
                  <a:cs typeface="Assistant"/>
                  <a:sym typeface="Assistant"/>
                </a:rPr>
                <a:t>,</a:t>
              </a:r>
              <a:r>
                <a:rPr b="1" lang="en-US" sz="3200">
                  <a:solidFill>
                    <a:srgbClr val="FFFFFF"/>
                  </a:solidFill>
                  <a:latin typeface="Assistant"/>
                  <a:ea typeface="Assistant"/>
                  <a:cs typeface="Assistant"/>
                  <a:sym typeface="Assistant"/>
                </a:rPr>
                <a:t>73</a:t>
              </a:r>
              <a:r>
                <a:rPr b="1" i="0" lang="en-US" sz="3200" u="none" cap="none" strike="noStrike">
                  <a:solidFill>
                    <a:srgbClr val="FFFFFF"/>
                  </a:solidFill>
                  <a:latin typeface="Assistant"/>
                  <a:ea typeface="Assistant"/>
                  <a:cs typeface="Assistant"/>
                  <a:sym typeface="Assistant"/>
                </a:rPr>
                <a:t>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של כוחות האוויר</a:t>
              </a:r>
              <a:endParaRPr sz="1300">
                <a:latin typeface="Assistant"/>
                <a:ea typeface="Assistant"/>
                <a:cs typeface="Assistant"/>
                <a:sym typeface="Assistant"/>
              </a:endParaRPr>
            </a:p>
          </p:txBody>
        </p:sp>
      </p:grpSp>
      <p:sp>
        <p:nvSpPr>
          <p:cNvPr id="99" name="Google Shape;99;p13"/>
          <p:cNvSpPr txBox="1"/>
          <p:nvPr/>
        </p:nvSpPr>
        <p:spPr>
          <a:xfrm>
            <a:off x="5764361" y="1056653"/>
            <a:ext cx="1659600" cy="12063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2800" u="none" cap="none" strike="noStrike">
                <a:solidFill>
                  <a:srgbClr val="066B57"/>
                </a:solidFill>
                <a:latin typeface="Assistant"/>
                <a:ea typeface="Assistant"/>
                <a:cs typeface="Assistant"/>
                <a:sym typeface="Assistant"/>
              </a:rPr>
              <a:t>היום ה-3</a:t>
            </a:r>
            <a:r>
              <a:rPr b="1" lang="en-US" sz="2800">
                <a:solidFill>
                  <a:srgbClr val="066B57"/>
                </a:solidFill>
                <a:latin typeface="Assistant"/>
                <a:ea typeface="Assistant"/>
                <a:cs typeface="Assistant"/>
                <a:sym typeface="Assistant"/>
              </a:rPr>
              <a:t>7</a:t>
            </a:r>
            <a:r>
              <a:rPr b="1" i="0" lang="en-US" sz="2800" u="none" cap="none" strike="noStrike">
                <a:solidFill>
                  <a:srgbClr val="066B57"/>
                </a:solidFill>
                <a:latin typeface="Assistant"/>
                <a:ea typeface="Assistant"/>
                <a:cs typeface="Assistant"/>
                <a:sym typeface="Assistant"/>
              </a:rPr>
              <a:t>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12</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i="0" lang="en-US" u="none" cap="none" strike="noStrike">
                  <a:solidFill>
                    <a:srgbClr val="FFFFFF"/>
                  </a:solidFill>
                  <a:latin typeface="Assistant"/>
                  <a:ea typeface="Assistant"/>
                  <a:cs typeface="Assistant"/>
                  <a:sym typeface="Assistant"/>
                </a:rPr>
                <a:t>כ״</a:t>
              </a:r>
              <a:r>
                <a:rPr b="1" lang="en-US">
                  <a:solidFill>
                    <a:srgbClr val="FFFFFF"/>
                  </a:solidFill>
                  <a:latin typeface="Assistant"/>
                  <a:ea typeface="Assistant"/>
                  <a:cs typeface="Assistant"/>
                  <a:sym typeface="Assistant"/>
                </a:rPr>
                <a:t>ח</a:t>
              </a:r>
              <a:r>
                <a:rPr b="1" i="0" lang="en-US" u="none" cap="none" strike="noStrike">
                  <a:solidFill>
                    <a:srgbClr val="FFFFFF"/>
                  </a:solidFill>
                  <a:latin typeface="Assistant"/>
                  <a:ea typeface="Assistant"/>
                  <a:cs typeface="Assistant"/>
                  <a:sym typeface="Assistant"/>
                </a:rPr>
                <a:t> בחשו</a:t>
              </a:r>
              <a:r>
                <a:rPr b="1" lang="en-US">
                  <a:solidFill>
                    <a:srgbClr val="FFFFFF"/>
                  </a:solidFill>
                  <a:latin typeface="Assistant"/>
                  <a:ea typeface="Assistant"/>
                  <a:cs typeface="Assistant"/>
                  <a:sym typeface="Assistant"/>
                </a:rPr>
                <a:t>ו</a:t>
              </a:r>
              <a:r>
                <a:rPr b="1" i="0" lang="en-US" u="none" cap="none" strike="noStrike">
                  <a:solidFill>
                    <a:srgbClr val="FFFFFF"/>
                  </a:solidFill>
                  <a:latin typeface="Assistant"/>
                  <a:ea typeface="Assistant"/>
                  <a:cs typeface="Assistant"/>
                  <a:sym typeface="Assistant"/>
                </a:rPr>
                <a:t>ן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0175" y="1056650"/>
            <a:ext cx="5467800" cy="90954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rgbClr val="FFFFFF"/>
                </a:solidFill>
                <a:latin typeface="Assistant"/>
                <a:ea typeface="Assistant"/>
                <a:cs typeface="Assistant"/>
                <a:sym typeface="Assistant"/>
              </a:rPr>
              <a:t>השבוע השישי למלחמה</a:t>
            </a:r>
            <a:endParaRPr b="1" sz="1800">
              <a:solidFill>
                <a:srgbClr val="FFFFFF"/>
              </a:solidFill>
              <a:latin typeface="Assistant"/>
              <a:ea typeface="Assistant"/>
              <a:cs typeface="Assistant"/>
              <a:sym typeface="Assistant"/>
            </a:endParaRPr>
          </a:p>
          <a:p>
            <a:pPr indent="0" lvl="0" marL="0" rtl="1" algn="ctr">
              <a:lnSpc>
                <a:spcPct val="115000"/>
              </a:lnSpc>
              <a:spcBef>
                <a:spcPts val="0"/>
              </a:spcBef>
              <a:spcAft>
                <a:spcPts val="0"/>
              </a:spcAft>
              <a:buNone/>
            </a:pPr>
            <a:r>
              <a:t/>
            </a:r>
            <a:endParaRPr b="1" sz="1800">
              <a:solidFill>
                <a:srgbClr val="FFFFFF"/>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ביממה האחרונה, נלחמו כוחות צה"ל בתוך מחנה הפליטים שאטי הסמוך לעיר עזה. במהלך הפעילות היו מספר התקלויות עם מחבלים והכוחות הגיבו באש מהיבשה, ובהכוונה של כלי טיס מהאוויר. באחד הקרבות זיהו לוחמי גבעתי אזרחים שנקלעו לחילופי האש ואיפשרו להם להתפנות באמצעות ציר מאובטח.</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הרמטכ"ל הצטרף ללוחמי חיל האוויר, טס מעל רצועת עזה, חג מעל כוחות של חטיבת גולני ופנה בקשר למפקד החטיבה: </a:t>
            </a:r>
            <a:r>
              <a:rPr b="1" lang="en-US" sz="1000">
                <a:solidFill>
                  <a:schemeClr val="dk1"/>
                </a:solidFill>
                <a:latin typeface="Assistant"/>
                <a:ea typeface="Assistant"/>
                <a:cs typeface="Assistant"/>
                <a:sym typeface="Assistant"/>
              </a:rPr>
              <a:t>"תמסור לכל האנשים שלכם - אתם עושים עבודה חשובה, כולם מאחוריכם, כל צה״ל עובד כדי שתתקדמו - עד הניצחון!". </a:t>
            </a:r>
            <a:endParaRPr b="1"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בימים האחרונים, פשטו הלוחמים של חטיבת המילואים הראל על מרחב אלקרמאן שבין בית חאנון לג'באליה. במהלך הפשיטה השמידו כוחותינו תשתיות טרור, פירי מנהרות, עמדות שיגור של רקטות ועמדות תצפית של חמאס. </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במקביל, חטיבת המילואים 551 של לוחמי הצנחנים פעלה באיזור בית חאנון, השמידה אמצעי לחימה של חמאס וחיסלה מחבלים. במסגרת הפעילות נמצאו מצבורים גדולים של תחמושת בגן ילדים.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ברקע הקריאות החוזרות של צה"ל לאזרחי עזה לנוע דרומה, כוחותינו ממשיכים לאפשר מסדרון הומניטרי ומעבר מבתי החולים למרחבים בטוחים. עד כה עשרות אלפי תושבי האזור נענו לקריאה ונעו דרומה כשהם מנופפים בדגלים לבנים. </a:t>
            </a:r>
            <a:endParaRPr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b="1" sz="11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לאחר שבמהלך היום המשיך חיזבאללה לתקוף את ישובי הצפון בירי נ"ט ורקטות, השיבו לוחמי צה"ל באש למקורות הירי וכוחות חיל האוויר  תקפו שורת מטרות של הארגון בשטח דרום לבנון. בין היתר הותקפו חוליות טרור שהתכוננו לירי, עמדות תצפית ועמדות שיגור.</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אמש, טנק של צה"ל תקף חוליית מחבלים שניסתה לשגר טילי נ"ט לעבר שטח ישראל במרחב עראמשה. בנוסף, בשעות הערב, זוהתה חדירת כלי טיס במרחב הקיבוץ כברי והמטרה יורטה בהצלחה בידי כוחות ההגנה האווירית.</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אמש, בהמשך להתרעות שהופעלו במרחב רמת הגולן, זוהו שני שיגורים משטח סוריה לעבר שטח ישראל שנפלו בשטח פתוח. צה"ל תקף את מקורות הירי בשטח סוריה.</a:t>
            </a:r>
            <a:endParaRPr sz="1000">
              <a:solidFill>
                <a:schemeClr val="dk1"/>
              </a:solidFill>
              <a:latin typeface="Assistant"/>
              <a:ea typeface="Assistant"/>
              <a:cs typeface="Assistant"/>
              <a:sym typeface="Assistant"/>
            </a:endParaRPr>
          </a:p>
          <a:p>
            <a:pPr indent="0" lvl="0" marL="457200" rtl="1" algn="r">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במהלך הלילה נעצרו 15 מבוקשים מתוכם 6 המזוהים עם חמאס. במסגרת הפעילות בכפר בורקא, חוסל מחבל ונעצרו 3 נוספים שהיו אחראים לפיגועים בגזרה. בפעילות בחברון, לוחמים איתרו מחרטה ובה החרימו ארבעה מכונות לייצור אמל"ח. בפעילות בג'נין, חיסלו כוחות הנדסה מחבל עצרו חשוד שבתיקו נמצאו שלושה מטענים מאולתרים, לאחר שנפתחה עליהם אש. </a:t>
            </a:r>
            <a:endParaRPr sz="10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br>
              <a:rPr b="1" lang="en-US">
                <a:solidFill>
                  <a:schemeClr val="dk1"/>
                </a:solidFill>
                <a:latin typeface="Assistant"/>
                <a:ea typeface="Assistant"/>
                <a:cs typeface="Assistant"/>
                <a:sym typeface="Assistant"/>
              </a:rPr>
            </a:br>
            <a:endParaRPr b="1" sz="7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100">
                <a:solidFill>
                  <a:schemeClr val="dk1"/>
                </a:solidFill>
                <a:latin typeface="Assistant"/>
                <a:ea typeface="Assistant"/>
                <a:cs typeface="Assistant"/>
                <a:sym typeface="Assistant"/>
              </a:rPr>
              <a:t>בגזרת הדרום:</a:t>
            </a:r>
            <a:endParaRPr b="1" sz="11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כוחות צה"ל </a:t>
            </a:r>
            <a:r>
              <a:rPr b="1" lang="en-US" sz="1000">
                <a:solidFill>
                  <a:schemeClr val="dk1"/>
                </a:solidFill>
                <a:latin typeface="Assistant"/>
                <a:ea typeface="Assistant"/>
                <a:cs typeface="Assistant"/>
                <a:sym typeface="Assistant"/>
              </a:rPr>
              <a:t>נלחמי</a:t>
            </a:r>
            <a:r>
              <a:rPr b="1" lang="en-US" sz="1000">
                <a:solidFill>
                  <a:schemeClr val="dk1"/>
                </a:solidFill>
                <a:latin typeface="Assistant"/>
                <a:ea typeface="Assistant"/>
                <a:cs typeface="Assistant"/>
                <a:sym typeface="Assistant"/>
              </a:rPr>
              <a:t>ם בשטח רצועת עזה</a:t>
            </a:r>
            <a:r>
              <a:rPr lang="en-US" sz="1000">
                <a:solidFill>
                  <a:schemeClr val="dk1"/>
                </a:solidFill>
                <a:latin typeface="Assistant"/>
                <a:ea typeface="Assistant"/>
                <a:cs typeface="Assistant"/>
                <a:sym typeface="Assistant"/>
              </a:rPr>
              <a:t> וממשיכים להרחיב את פעילותם תוך התמקדות במרכזים של חמאס באזור העיר עזה. בפעולות אלו לוקחים חלק כוחות חי"ר, שריון, הנדסה ותותחנים הפועלים בשיתוף אמ"ן והשב"כ ומלווים בידי חיל האוויר וחיל הים. </a:t>
            </a:r>
            <a:r>
              <a:rPr lang="en-US" sz="1000">
                <a:solidFill>
                  <a:schemeClr val="dk1"/>
                </a:solidFill>
                <a:latin typeface="Assistant"/>
                <a:ea typeface="Assistant"/>
                <a:cs typeface="Assistant"/>
                <a:sym typeface="Assistant"/>
              </a:rPr>
              <a:t>הפעולה</a:t>
            </a:r>
            <a:r>
              <a:rPr lang="en-US" sz="10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על תשתיות טרור.</a:t>
            </a:r>
            <a:endParaRPr sz="10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7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100">
                <a:solidFill>
                  <a:schemeClr val="dk1"/>
                </a:solidFill>
                <a:latin typeface="Assistant"/>
                <a:ea typeface="Assistant"/>
                <a:cs typeface="Assistant"/>
                <a:sym typeface="Assistant"/>
              </a:rPr>
              <a:t>בגזרת הצפון:</a:t>
            </a:r>
            <a:endParaRPr sz="11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צה"ל מסכל ניסיונות חדירה של חוליות מחבלים, </a:t>
            </a:r>
            <a:r>
              <a:rPr b="1" lang="en-US" sz="1000">
                <a:solidFill>
                  <a:schemeClr val="dk1"/>
                </a:solidFill>
                <a:latin typeface="Assistant"/>
                <a:ea typeface="Assistant"/>
                <a:cs typeface="Assistant"/>
                <a:sym typeface="Assistant"/>
              </a:rPr>
              <a:t>ותוקף תשתיות טרור ומקורות ירי של חיזבאללה בלבנון. </a:t>
            </a:r>
            <a:endParaRPr b="1" sz="10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7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100">
                <a:solidFill>
                  <a:schemeClr val="dk1"/>
                </a:solidFill>
                <a:latin typeface="Assistant"/>
                <a:ea typeface="Assistant"/>
                <a:cs typeface="Assistant"/>
                <a:sym typeface="Assistant"/>
              </a:rPr>
              <a:t>בגזרת יהודה ושומרון:</a:t>
            </a:r>
            <a:endParaRPr b="1" sz="11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עד כה נעצרו למעלה מ-1,570 מבוקשים באיו"ש, כ-950 מהם משויכים לארגון הטרור חמאס.</a:t>
            </a:r>
            <a:endParaRPr sz="10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ל-12.11.23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