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3893" y="4952963"/>
            <a:ext cx="1440667" cy="1321056"/>
            <a:chOff x="0" y="0"/>
            <a:chExt cx="516303" cy="473437"/>
          </a:xfrm>
        </p:grpSpPr>
        <p:sp>
          <p:nvSpPr>
            <p:cNvPr id="85" name="Google Shape;85;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 y="5"/>
              <a:ext cx="516300" cy="4734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100" u="none" cap="none" strike="noStrike">
                  <a:solidFill>
                    <a:srgbClr val="FFFFFF"/>
                  </a:solidFill>
                  <a:latin typeface="Assistant"/>
                  <a:ea typeface="Assistant"/>
                  <a:cs typeface="Assistant"/>
                  <a:sym typeface="Assistant"/>
                </a:rPr>
                <a:t>1</a:t>
              </a:r>
              <a:r>
                <a:rPr b="1" lang="en-US" sz="3100">
                  <a:solidFill>
                    <a:srgbClr val="FFFFFF"/>
                  </a:solidFill>
                  <a:latin typeface="Assistant"/>
                  <a:ea typeface="Assistant"/>
                  <a:cs typeface="Assistant"/>
                  <a:sym typeface="Assistant"/>
                </a:rPr>
                <a:t>7</a:t>
              </a:r>
              <a:r>
                <a:rPr b="1" i="0" lang="en-US" sz="3100" u="none" cap="none" strike="noStrike">
                  <a:solidFill>
                    <a:srgbClr val="FFFFFF"/>
                  </a:solidFill>
                  <a:latin typeface="Assistant"/>
                  <a:ea typeface="Assistant"/>
                  <a:cs typeface="Assistant"/>
                  <a:sym typeface="Assistant"/>
                </a:rPr>
                <a:t>,000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87" name="Google Shape;87;p13"/>
          <p:cNvGrpSpPr/>
          <p:nvPr/>
        </p:nvGrpSpPr>
        <p:grpSpPr>
          <a:xfrm>
            <a:off x="5873900" y="7899875"/>
            <a:ext cx="1440660" cy="1148511"/>
            <a:chOff x="3" y="0"/>
            <a:chExt cx="516300" cy="411600"/>
          </a:xfrm>
        </p:grpSpPr>
        <p:sp>
          <p:nvSpPr>
            <p:cNvPr id="88" name="Google Shape;88;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sp>
        <p:nvSpPr>
          <p:cNvPr id="90" name="Google Shape;90;p13"/>
          <p:cNvSpPr txBox="1"/>
          <p:nvPr/>
        </p:nvSpPr>
        <p:spPr>
          <a:xfrm>
            <a:off x="5883950" y="9200776"/>
            <a:ext cx="1420500" cy="11484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3200" u="none" cap="none" strike="noStrike">
                <a:solidFill>
                  <a:srgbClr val="FFFFFF"/>
                </a:solidFill>
                <a:latin typeface="Assistant"/>
                <a:ea typeface="Assistant"/>
                <a:cs typeface="Assistant"/>
                <a:sym typeface="Assistant"/>
              </a:rPr>
              <a:t>1,</a:t>
            </a:r>
            <a:r>
              <a:rPr b="1" lang="en-US" sz="3200">
                <a:solidFill>
                  <a:srgbClr val="FFFFFF"/>
                </a:solidFill>
                <a:latin typeface="Assistant"/>
                <a:ea typeface="Assistant"/>
                <a:cs typeface="Assistant"/>
                <a:sym typeface="Assistant"/>
              </a:rPr>
              <a:t>95</a:t>
            </a:r>
            <a:r>
              <a:rPr b="1" lang="en-US" sz="3200">
                <a:solidFill>
                  <a:srgbClr val="FFFFFF"/>
                </a:solidFill>
                <a:latin typeface="Assistant"/>
                <a:ea typeface="Assistant"/>
                <a:cs typeface="Assistant"/>
                <a:sym typeface="Assistant"/>
              </a:rPr>
              <a:t>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nvGrpSpPr>
          <p:cNvPr id="91" name="Google Shape;91;p13"/>
          <p:cNvGrpSpPr/>
          <p:nvPr/>
        </p:nvGrpSpPr>
        <p:grpSpPr>
          <a:xfrm>
            <a:off x="5874043" y="3621596"/>
            <a:ext cx="1440382" cy="1178997"/>
            <a:chOff x="0" y="0"/>
            <a:chExt cx="516192" cy="422519"/>
          </a:xfrm>
        </p:grpSpPr>
        <p:sp>
          <p:nvSpPr>
            <p:cNvPr id="92" name="Google Shape;92;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4" name="Google Shape;94;p13"/>
          <p:cNvGrpSpPr/>
          <p:nvPr/>
        </p:nvGrpSpPr>
        <p:grpSpPr>
          <a:xfrm>
            <a:off x="5873893" y="6426250"/>
            <a:ext cx="1440667" cy="1321226"/>
            <a:chOff x="0" y="-61"/>
            <a:chExt cx="516303" cy="473498"/>
          </a:xfrm>
        </p:grpSpPr>
        <p:sp>
          <p:nvSpPr>
            <p:cNvPr id="95" name="Google Shape;95;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txBox="1"/>
            <p:nvPr/>
          </p:nvSpPr>
          <p:spPr>
            <a:xfrm>
              <a:off x="3" y="-61"/>
              <a:ext cx="516300" cy="4734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400</a:t>
              </a:r>
              <a:endParaRPr b="1" sz="1300">
                <a:latin typeface="Assistant"/>
                <a:ea typeface="Assistant"/>
                <a:cs typeface="Assistant"/>
                <a:sym typeface="Assistant"/>
              </a:endParaRPr>
            </a:p>
            <a:p>
              <a:pPr indent="0" lvl="0" marL="0" marR="0" rtl="1" algn="ctr">
                <a:lnSpc>
                  <a:spcPct val="91000"/>
                </a:lnSpc>
                <a:spcBef>
                  <a:spcPts val="0"/>
                </a:spcBef>
                <a:spcAft>
                  <a:spcPts val="0"/>
                </a:spcAft>
                <a:buNone/>
              </a:pPr>
              <a:r>
                <a:rPr lang="en-US" sz="1300">
                  <a:solidFill>
                    <a:srgbClr val="FFFFFF"/>
                  </a:solidFill>
                  <a:latin typeface="Assistant"/>
                  <a:ea typeface="Assistant"/>
                  <a:cs typeface="Assistant"/>
                  <a:sym typeface="Assistant"/>
                </a:rPr>
                <a:t>פירי מנהרות הושמדו מתחילת הלחימה</a:t>
              </a:r>
              <a:endParaRPr sz="1300">
                <a:latin typeface="Assistant"/>
                <a:ea typeface="Assistant"/>
                <a:cs typeface="Assistant"/>
                <a:sym typeface="Assistant"/>
              </a:endParaRPr>
            </a:p>
          </p:txBody>
        </p:sp>
      </p:grpSp>
      <p:sp>
        <p:nvSpPr>
          <p:cNvPr id="97" name="Google Shape;97;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b="1" lang="en-US" sz="2800">
                <a:solidFill>
                  <a:srgbClr val="066B57"/>
                </a:solidFill>
                <a:latin typeface="Assistant"/>
                <a:ea typeface="Assistant"/>
                <a:cs typeface="Assistant"/>
                <a:sym typeface="Assistant"/>
              </a:rPr>
              <a:t>היום ה-48 ללחימה</a:t>
            </a:r>
            <a:endParaRPr b="1" sz="1000">
              <a:latin typeface="Assistant"/>
              <a:ea typeface="Assistant"/>
              <a:cs typeface="Assistant"/>
              <a:sym typeface="Assistant"/>
            </a:endParaRPr>
          </a:p>
        </p:txBody>
      </p:sp>
      <p:grpSp>
        <p:nvGrpSpPr>
          <p:cNvPr id="98" name="Google Shape;98;p13"/>
          <p:cNvGrpSpPr/>
          <p:nvPr/>
        </p:nvGrpSpPr>
        <p:grpSpPr>
          <a:xfrm>
            <a:off x="5748648" y="2479350"/>
            <a:ext cx="1671715" cy="866408"/>
            <a:chOff x="0" y="-4"/>
            <a:chExt cx="599105" cy="310501"/>
          </a:xfrm>
        </p:grpSpPr>
        <p:sp>
          <p:nvSpPr>
            <p:cNvPr id="99" name="Google Shape;99;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23</a:t>
              </a:r>
              <a:r>
                <a:rPr b="1" i="0" lang="en-US" sz="1600" u="none" cap="none" strike="noStrike">
                  <a:solidFill>
                    <a:srgbClr val="FFFFFF"/>
                  </a:solidFill>
                  <a:latin typeface="Assistant"/>
                  <a:ea typeface="Assistant"/>
                  <a:cs typeface="Assistant"/>
                  <a:sym typeface="Assistant"/>
                </a:rPr>
                <a:t> 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י'</a:t>
              </a:r>
              <a:r>
                <a:rPr b="1" i="0" lang="en-US" u="none" cap="none" strike="noStrike">
                  <a:solidFill>
                    <a:srgbClr val="FFFFFF"/>
                  </a:solidFill>
                  <a:latin typeface="Assistant"/>
                  <a:ea typeface="Assistant"/>
                  <a:cs typeface="Assistant"/>
                  <a:sym typeface="Assistant"/>
                </a:rPr>
                <a:t> ב</a:t>
              </a:r>
              <a:r>
                <a:rPr b="1" lang="en-US">
                  <a:solidFill>
                    <a:srgbClr val="FFFFFF"/>
                  </a:solidFill>
                  <a:latin typeface="Assistant"/>
                  <a:ea typeface="Assistant"/>
                  <a:cs typeface="Assistant"/>
                  <a:sym typeface="Assistant"/>
                </a:rPr>
                <a:t>כסלו</a:t>
              </a:r>
              <a:r>
                <a:rPr b="1" i="0" lang="en-US" u="none" cap="none" strike="noStrike">
                  <a:solidFill>
                    <a:srgbClr val="FFFFFF"/>
                  </a:solidFill>
                  <a:latin typeface="Assistant"/>
                  <a:ea typeface="Assistant"/>
                  <a:cs typeface="Assistant"/>
                  <a:sym typeface="Assistant"/>
                </a:rPr>
                <a:t>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16:00)</a:t>
              </a:r>
              <a:endParaRPr b="1" sz="1000">
                <a:solidFill>
                  <a:srgbClr val="FFFFFF"/>
                </a:solidFill>
                <a:latin typeface="Assistant"/>
                <a:ea typeface="Assistant"/>
                <a:cs typeface="Assistant"/>
                <a:sym typeface="Assistant"/>
              </a:endParaRPr>
            </a:p>
          </p:txBody>
        </p:sp>
      </p:grpSp>
      <p:sp>
        <p:nvSpPr>
          <p:cNvPr id="101" name="Google Shape;101;p13"/>
          <p:cNvSpPr txBox="1"/>
          <p:nvPr/>
        </p:nvSpPr>
        <p:spPr>
          <a:xfrm>
            <a:off x="134625" y="952900"/>
            <a:ext cx="5403600" cy="94527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Clr>
                <a:schemeClr val="dk1"/>
              </a:buClr>
              <a:buSzPts val="1100"/>
              <a:buFont typeface="Arial"/>
              <a:buNone/>
            </a:pPr>
            <a:r>
              <a:rPr b="1" lang="en-US" sz="1800">
                <a:solidFill>
                  <a:schemeClr val="lt1"/>
                </a:solidFill>
                <a:latin typeface="Assistant"/>
                <a:ea typeface="Assistant"/>
                <a:cs typeface="Assistant"/>
                <a:sym typeface="Assistant"/>
              </a:rPr>
              <a:t>השבוע השביעי למלחמה</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a:solidFill>
                <a:srgbClr val="FF0000"/>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על אף העיכוב, מחר צפויה לצאת לדרך הפעימה הראשונה במתווה שחרור החטופים. במסגרת המתווה צפויים להשתחרר בהדרגה</a:t>
            </a:r>
            <a:r>
              <a:rPr b="1" lang="en-US" sz="1100">
                <a:solidFill>
                  <a:schemeClr val="dk1"/>
                </a:solidFill>
                <a:latin typeface="Assistant"/>
                <a:ea typeface="Assistant"/>
                <a:cs typeface="Assistant"/>
                <a:sym typeface="Assistant"/>
              </a:rPr>
              <a:t> כ-50 חטופים בתמורה לארבעה ימי הפוגה. </a:t>
            </a:r>
            <a:r>
              <a:rPr lang="en-US" sz="1100">
                <a:solidFill>
                  <a:schemeClr val="dk1"/>
                </a:solidFill>
                <a:latin typeface="Assistant"/>
                <a:ea typeface="Assistant"/>
                <a:cs typeface="Assistant"/>
                <a:sym typeface="Assistant"/>
              </a:rPr>
              <a:t>ייתכנו ימי הפוגה נוספים בתמורה לשחרור עוד חטופים.</a:t>
            </a:r>
            <a:endParaRPr sz="1100">
              <a:solidFill>
                <a:schemeClr val="dk1"/>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כוחות צה"ל ממשיכים לפעול בשטח הרצועה להשמדת תשתיות טרור, חיסול מחבלים ואיתור אמצעי לחימה. ביממה האחרונה, צה"ל תקף מהאוויר כ-300 מטרות של ארגון הטרור חמאס; כוחות קרקעיים ממשיכים להלחם, לחסל אויב, לאתר תת קרקע ולהשמיד תשתיות טרור.</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הרמטכ"ל נפגש עם מפקדי החטיבות של אוגדה 36, בתוך רצועת עזה, וקיים הערכת מצב להמשך. הרמטכ״ל: "</a:t>
            </a:r>
            <a:r>
              <a:rPr b="1" lang="en-US" sz="1100">
                <a:solidFill>
                  <a:schemeClr val="dk1"/>
                </a:solidFill>
                <a:latin typeface="Assistant"/>
                <a:ea typeface="Assistant"/>
                <a:cs typeface="Assistant"/>
                <a:sym typeface="Assistant"/>
              </a:rPr>
              <a:t>אנחנו מנסים לחבר בין מטרות המלחמה שהלחץ בתמרון הוא זה שיביא את היכולת להשיג גם את מטרת המלחמה הזו, לייצר את התנאים לשחרור החטופים. אנחנו לא מסיימים את המלחמה - אנחנו ממשיכים עד הניצחון, והולכים קדימה וממשיכים באזורים אחרים של חמאס. מאוד גאה בכם, אתם עושים עבודה יוצאת מן הכלל"</a:t>
            </a:r>
            <a:r>
              <a:rPr lang="en-US" sz="1100">
                <a:solidFill>
                  <a:schemeClr val="dk1"/>
                </a:solidFill>
                <a:latin typeface="Assistant"/>
                <a:ea typeface="Assistant"/>
                <a:cs typeface="Assistant"/>
                <a:sym typeface="Assistant"/>
              </a:rPr>
              <a:t>.</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מנהל בית החולים "שיפא" נעצר והועבר לתחקור בשב״כ לאחר שנחשפו עדויות רבות לכך שבבית החולים תחת ניהולו התקיימה פעילות טרור ענפה בהובלת החמאס.</a:t>
            </a:r>
            <a:endParaRPr sz="1100">
              <a:solidFill>
                <a:schemeClr val="dk1"/>
              </a:solidFill>
              <a:latin typeface="Assistant"/>
              <a:ea typeface="Assistant"/>
              <a:cs typeface="Assistant"/>
              <a:sym typeface="Assistant"/>
            </a:endParaRPr>
          </a:p>
          <a:p>
            <a:pPr indent="0" lvl="0" marL="45720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sz="1100">
              <a:solidFill>
                <a:schemeClr val="dk1"/>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זוהו כ-35 שיגורים משטח לבנון שחצו לעבר מדינת ישראל. מטוסי ומסוקי קרב של צה"ל תקפו תשתיות טרור של חיזבאללה בשטח לבנון בתגובה לשיגורים.</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בנוסף, כוחות צה"ל תקפו באמצעות מסוק קרב, כלי טיס מאוייש מרחוק וטנקים חולייה ששיגרה טיל נ"ט לעבר מרחב בירנית ואת עמדת המשגר ממנה ביצעו את הירי.</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ושומרון:</a:t>
            </a:r>
            <a:endParaRPr sz="12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בפעילות משותפת של כוחות צה"ל, שב"כ ומג"ב, נעצרו כ-40 מבוקשים, שלושה מתוכם משוייכים לארגון הטרור חמאס.</a:t>
            </a:r>
            <a:endParaRPr sz="11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מאות לוחמי צה״ל במילואים וכוחות מג״ב בפיקודה של חטיבת המילואים 646 פעלו במשך 14 שעות במבצע במחנה הפליטים בלאטה שבשומרון. הכוחות עצרו 14 מבוקשים, חיסלו מחבל חמוש, החרימו אמצעי לחימה ואיתרו שלושה חמ״לי תצפית. </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סיכום המלחמה עד כה:</a:t>
            </a:r>
            <a:endParaRPr b="1" sz="7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b="1"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צה"ל מרחיבים את פעילותם </a:t>
            </a:r>
            <a:r>
              <a:rPr b="1" lang="en-US" sz="1100">
                <a:solidFill>
                  <a:schemeClr val="dk1"/>
                </a:solidFill>
                <a:latin typeface="Assistant"/>
                <a:ea typeface="Assistant"/>
                <a:cs typeface="Assistant"/>
                <a:sym typeface="Assistant"/>
              </a:rPr>
              <a:t>ברצועת עזה</a:t>
            </a:r>
            <a:r>
              <a:rPr lang="en-US" sz="1100">
                <a:solidFill>
                  <a:schemeClr val="dk1"/>
                </a:solidFill>
                <a:latin typeface="Assistant"/>
                <a:ea typeface="Assistant"/>
                <a:cs typeface="Assistant"/>
                <a:sym typeface="Assistant"/>
              </a:rPr>
              <a:t> תוך התמקדות במרכזים של חמאס באזור העיר עזה. פעולות אלו הובילו להישגים מבצעיים רבים ולוקחים בהם חלק כוחות חי"ר, שריון, הנדסה ותותחנים הפועלים בשיתוף אמ"ן והשב"כ ומלווים בידי חיל האוויר וחיל הים. </a:t>
            </a:r>
            <a:r>
              <a:rPr lang="en-US" sz="1100">
                <a:solidFill>
                  <a:schemeClr val="dk1"/>
                </a:solidFill>
                <a:latin typeface="Assistant"/>
                <a:ea typeface="Assistant"/>
                <a:cs typeface="Assistant"/>
                <a:sym typeface="Assistant"/>
              </a:rPr>
              <a:t>הפעולה</a:t>
            </a:r>
            <a:r>
              <a:rPr lang="en-US" sz="1100">
                <a:solidFill>
                  <a:schemeClr val="dk1"/>
                </a:solidFill>
                <a:latin typeface="Assistant"/>
                <a:ea typeface="Assistant"/>
                <a:cs typeface="Assistant"/>
                <a:sym typeface="Assistant"/>
              </a:rPr>
              <a:t> מתנהלת בהתאם לתכנית פעולה סדורה ומשרתת את כלל מטרות המלחמה.</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מגיב בירי על כל ניסיון לפגוע בריבונותה של ישראל, </a:t>
            </a:r>
            <a:r>
              <a:rPr b="1" lang="en-US" sz="1100">
                <a:solidFill>
                  <a:schemeClr val="dk1"/>
                </a:solidFill>
                <a:latin typeface="Assistant"/>
                <a:ea typeface="Assistant"/>
                <a:cs typeface="Assistant"/>
                <a:sym typeface="Assistant"/>
              </a:rPr>
              <a:t>ותוקף תשתיות טרור ומקורות ירי של חיזבאללה בלבנון. </a:t>
            </a:r>
            <a:endParaRPr b="1"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פועל בכל רחבי איו"ש לסיכול ומניעת פיגועים, עוצר מבוקשים ופוגע בתשתיות טרור.  מתחילת המלחמה נעצרו באיו"ש כ-1,950 מבוקשים, מתוכם כ-1,100 מהם המשוייכים לארגון הטרור חמאס. </a:t>
            </a:r>
            <a:endParaRPr b="1" sz="1100">
              <a:solidFill>
                <a:schemeClr val="dk1"/>
              </a:solidFill>
              <a:latin typeface="Assistant"/>
              <a:ea typeface="Assistant"/>
              <a:cs typeface="Assistant"/>
              <a:sym typeface="Assistant"/>
            </a:endParaRPr>
          </a:p>
        </p:txBody>
      </p:sp>
      <p:sp>
        <p:nvSpPr>
          <p:cNvPr id="102" name="Google Shape;102;p13"/>
          <p:cNvSpPr txBox="1"/>
          <p:nvPr/>
        </p:nvSpPr>
        <p:spPr>
          <a:xfrm>
            <a:off x="5874200" y="10311500"/>
            <a:ext cx="1546200" cy="381900"/>
          </a:xfrm>
          <a:prstGeom prst="rect">
            <a:avLst/>
          </a:prstGeom>
          <a:noFill/>
          <a:ln>
            <a:noFill/>
          </a:ln>
        </p:spPr>
        <p:txBody>
          <a:bodyPr anchorCtr="0" anchor="ctr" bIns="50800" lIns="50800" spcFirstLastPara="1" rIns="50800" wrap="square" tIns="50800">
            <a:noAutofit/>
          </a:bodyPr>
          <a:lstStyle/>
          <a:p>
            <a:pPr indent="0" lvl="0" marL="0" marR="0" rtl="1" algn="ctr">
              <a:lnSpc>
                <a:spcPct val="90994"/>
              </a:lnSpc>
              <a:spcBef>
                <a:spcPts val="0"/>
              </a:spcBef>
              <a:spcAft>
                <a:spcPts val="0"/>
              </a:spcAft>
              <a:buNone/>
            </a:pPr>
            <a:r>
              <a:rPr b="1" lang="en-US" sz="700">
                <a:solidFill>
                  <a:srgbClr val="FFFFFF"/>
                </a:solidFill>
                <a:latin typeface="Assistant"/>
                <a:ea typeface="Assistant"/>
                <a:cs typeface="Assistant"/>
                <a:sym typeface="Assistant"/>
              </a:rPr>
              <a:t>*הנתונים נכונים ל-22</a:t>
            </a:r>
            <a:r>
              <a:rPr b="1" lang="en-US" sz="700">
                <a:solidFill>
                  <a:srgbClr val="FFFFFF"/>
                </a:solidFill>
                <a:latin typeface="Assistant"/>
                <a:ea typeface="Assistant"/>
                <a:cs typeface="Assistant"/>
                <a:sym typeface="Assistant"/>
              </a:rPr>
              <a:t>.</a:t>
            </a:r>
            <a:r>
              <a:rPr b="1" lang="en-US" sz="700">
                <a:solidFill>
                  <a:srgbClr val="FFFFFF"/>
                </a:solidFill>
                <a:latin typeface="Assistant"/>
                <a:ea typeface="Assistant"/>
                <a:cs typeface="Assistant"/>
                <a:sym typeface="Assistant"/>
              </a:rPr>
              <a:t>11.23 בשעה 16:00</a:t>
            </a:r>
            <a:endParaRPr sz="700">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