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Assistan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ssistant-regular.fntdata"/><Relationship Id="rId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www.idf.il/%D7%90%D7%AA%D7%A8%D7%99-%D7%99%D7%97%D7%99%D7%93%D7%95%D7%AA/%D7%99%D7%95%D7%9E%D7%9F-%D7%94%D7%9E%D7%9C%D7%97%D7%9E%D7%94/%D7%9B%D7%9C-%D7%94%D7%9B%D7%AA%D7%91%D7%95%D7%AA/%D7%94%D7%A4%D7%A6%D7%95%D7%AA/%D7%9C%D7%95%D7%97%D7%9E%D7%99-%D7%A6%D7%94%D7%9C-%D7%9E%D7%99%D7%9C%D7%95%D7%90%D7%99%D7%9D-%D7%94%D7%A0%D7%93%D7%A1%D7%94-%D7%9E%D7%92%D7%91-%D7%A9%D7%91%D7%9B-%D7%A4%D7%A2%D7%9C%D7%95-%D7%9E%D7%91%D7%A6%D7%A2-%D7%9C%D7%A1%D7%99%D7%9B%D7%95%D7%9C-%D7%98%D7%A8%D7%95%D7%A8-%D7%91%D7%9E%D7%97%D7%A0%D7%94-%D7%A0%D7%95%D7%A8-%D7%90-%D7%A9%D7%9E%D7%A1-261223/" TargetMode="External"/><Relationship Id="rId5" Type="http://schemas.openxmlformats.org/officeDocument/2006/relationships/hyperlink" Target="https://www.idf.il/%D7%90%D7%AA%D7%A8%D7%99-%D7%99%D7%97%D7%99%D7%93%D7%95%D7%AA/%D7%99%D7%95%D7%9E%D7%9F-%D7%94%D7%9E%D7%9C%D7%97%D7%9E%D7%94/%D7%9B%D7%9C-%D7%94%D7%9B%D7%AA%D7%91%D7%95%D7%AA/%D7%94%D7%A4%D7%A6%D7%95%D7%AA/%D7%9C%D7%95%D7%97%D7%9E%D7%99-%D7%A6%D7%94%D7%9C-%D7%9E%D7%99%D7%9C%D7%95%D7%90%D7%99%D7%9D-%D7%94%D7%A0%D7%93%D7%A1%D7%94-%D7%9E%D7%92%D7%91-%D7%A9%D7%91%D7%9B-%D7%A4%D7%A2%D7%9C%D7%95-%D7%9E%D7%91%D7%A6%D7%A2-%D7%9C%D7%A1%D7%99%D7%9B%D7%95%D7%9C-%D7%98%D7%A8%D7%95%D7%A8-%D7%91%D7%9E%D7%97%D7%A0%D7%94-%D7%A0%D7%95%D7%A8-%D7%90-%D7%A9%D7%9E%D7%A1-26122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874198" y="9215950"/>
            <a:ext cx="1430345" cy="1178665"/>
            <a:chOff x="-354205" y="202558"/>
            <a:chExt cx="512595" cy="422400"/>
          </a:xfrm>
        </p:grpSpPr>
        <p:sp>
          <p:nvSpPr>
            <p:cNvPr id="85" name="Google Shape;85;p13"/>
            <p:cNvSpPr/>
            <p:nvPr/>
          </p:nvSpPr>
          <p:spPr>
            <a:xfrm>
              <a:off x="-354205" y="202561"/>
              <a:ext cx="509120" cy="357017"/>
            </a:xfrm>
            <a:custGeom>
              <a:rect b="b" l="l" r="r" t="t"/>
              <a:pathLst>
                <a:path extrusionOk="0" h="357017" w="509120">
                  <a:moveTo>
                    <a:pt x="27248" y="0"/>
                  </a:moveTo>
                  <a:lnTo>
                    <a:pt x="481872" y="0"/>
                  </a:lnTo>
                  <a:cubicBezTo>
                    <a:pt x="489098" y="0"/>
                    <a:pt x="496029" y="2871"/>
                    <a:pt x="501139" y="7981"/>
                  </a:cubicBezTo>
                  <a:cubicBezTo>
                    <a:pt x="506249" y="13091"/>
                    <a:pt x="509120" y="20022"/>
                    <a:pt x="509120" y="27248"/>
                  </a:cubicBezTo>
                  <a:lnTo>
                    <a:pt x="509120" y="329769"/>
                  </a:lnTo>
                  <a:cubicBezTo>
                    <a:pt x="509120" y="336996"/>
                    <a:pt x="506249" y="343927"/>
                    <a:pt x="501139" y="349037"/>
                  </a:cubicBezTo>
                  <a:cubicBezTo>
                    <a:pt x="496029" y="354147"/>
                    <a:pt x="489098" y="357017"/>
                    <a:pt x="481872" y="357017"/>
                  </a:cubicBezTo>
                  <a:lnTo>
                    <a:pt x="27248" y="357017"/>
                  </a:lnTo>
                  <a:cubicBezTo>
                    <a:pt x="20022" y="357017"/>
                    <a:pt x="13091" y="354147"/>
                    <a:pt x="7981" y="349037"/>
                  </a:cubicBezTo>
                  <a:cubicBezTo>
                    <a:pt x="2871" y="343927"/>
                    <a:pt x="0" y="336996"/>
                    <a:pt x="0" y="329769"/>
                  </a:cubicBezTo>
                  <a:lnTo>
                    <a:pt x="0" y="27248"/>
                  </a:lnTo>
                  <a:cubicBezTo>
                    <a:pt x="0" y="20022"/>
                    <a:pt x="2871" y="13091"/>
                    <a:pt x="7981" y="7981"/>
                  </a:cubicBezTo>
                  <a:cubicBezTo>
                    <a:pt x="13091" y="2871"/>
                    <a:pt x="20022" y="0"/>
                    <a:pt x="27248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-350711" y="202558"/>
              <a:ext cx="5091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b="1" sz="32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2,450</a:t>
              </a:r>
              <a:endParaRPr b="1" sz="3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מבוקשים נעצרו באיו״ש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3893" y="4952963"/>
            <a:ext cx="1440359" cy="1321056"/>
            <a:chOff x="0" y="0"/>
            <a:chExt cx="516192" cy="47343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 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22,000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אסטרטגיות הותקפו בעזה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873900" y="7899875"/>
            <a:ext cx="1440660" cy="1148511"/>
            <a:chOff x="3" y="0"/>
            <a:chExt cx="516300" cy="411600"/>
          </a:xfrm>
        </p:grpSpPr>
        <p:sp>
          <p:nvSpPr>
            <p:cNvPr id="91" name="Google Shape;91;p13"/>
            <p:cNvSpPr/>
            <p:nvPr/>
          </p:nvSpPr>
          <p:spPr>
            <a:xfrm>
              <a:off x="3" y="0"/>
              <a:ext cx="516192" cy="411462"/>
            </a:xfrm>
            <a:custGeom>
              <a:rect b="b" l="l" r="r" t="t"/>
              <a:pathLst>
                <a:path extrusionOk="0" h="35701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30143"/>
                  </a:lnTo>
                  <a:cubicBezTo>
                    <a:pt x="516192" y="344985"/>
                    <a:pt x="504160" y="357017"/>
                    <a:pt x="489317" y="357017"/>
                  </a:cubicBezTo>
                  <a:lnTo>
                    <a:pt x="26875" y="357017"/>
                  </a:lnTo>
                  <a:cubicBezTo>
                    <a:pt x="12032" y="357017"/>
                    <a:pt x="0" y="344985"/>
                    <a:pt x="0" y="330143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" y="0"/>
              <a:ext cx="516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6,000</a:t>
              </a:r>
              <a:endParaRPr b="1" sz="34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אמצעי לחימה אותרו ברצועת 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874043" y="3621596"/>
            <a:ext cx="1440382" cy="1178997"/>
            <a:chOff x="0" y="0"/>
            <a:chExt cx="516192" cy="42251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516192" cy="422519"/>
            </a:xfrm>
            <a:custGeom>
              <a:rect b="b" l="l" r="r" t="t"/>
              <a:pathLst>
                <a:path extrusionOk="0" h="422519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95644"/>
                  </a:lnTo>
                  <a:cubicBezTo>
                    <a:pt x="516192" y="410486"/>
                    <a:pt x="504160" y="422519"/>
                    <a:pt x="489317" y="422519"/>
                  </a:cubicBezTo>
                  <a:lnTo>
                    <a:pt x="26875" y="422519"/>
                  </a:lnTo>
                  <a:cubicBezTo>
                    <a:pt x="12032" y="422519"/>
                    <a:pt x="0" y="410486"/>
                    <a:pt x="0" y="395644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47625"/>
              <a:ext cx="516192" cy="374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הישגי צה</a:t>
              </a:r>
              <a:r>
                <a:rPr b="1" lang="en-US" sz="2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</a:t>
              </a: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ל במספרים: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873893" y="6426420"/>
            <a:ext cx="1440359" cy="1321056"/>
            <a:chOff x="0" y="0"/>
            <a:chExt cx="516192" cy="47343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3,600</a:t>
              </a:r>
              <a:endParaRPr b="1"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הותקפו בעזה בפעילות </a:t>
              </a:r>
              <a:r>
                <a:rPr lang="en-US" sz="1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משולבת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764350" y="993925"/>
            <a:ext cx="16596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1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66B57"/>
                </a:solidFill>
                <a:latin typeface="Assistant"/>
                <a:ea typeface="Assistant"/>
                <a:cs typeface="Assistant"/>
                <a:sym typeface="Assistant"/>
              </a:rPr>
              <a:t>היום ה-81 ללחימה</a:t>
            </a:r>
            <a:endParaRPr b="1" sz="1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748648" y="2479350"/>
            <a:ext cx="1671715" cy="866408"/>
            <a:chOff x="0" y="-4"/>
            <a:chExt cx="599105" cy="31050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599105" cy="310497"/>
            </a:xfrm>
            <a:custGeom>
              <a:rect b="b" l="l" r="r" t="t"/>
              <a:pathLst>
                <a:path extrusionOk="0" h="310497" w="599105">
                  <a:moveTo>
                    <a:pt x="23156" y="0"/>
                  </a:moveTo>
                  <a:lnTo>
                    <a:pt x="575949" y="0"/>
                  </a:lnTo>
                  <a:cubicBezTo>
                    <a:pt x="582090" y="0"/>
                    <a:pt x="587980" y="2440"/>
                    <a:pt x="592323" y="6782"/>
                  </a:cubicBezTo>
                  <a:cubicBezTo>
                    <a:pt x="596665" y="11125"/>
                    <a:pt x="599105" y="17014"/>
                    <a:pt x="599105" y="23156"/>
                  </a:cubicBezTo>
                  <a:lnTo>
                    <a:pt x="599105" y="287341"/>
                  </a:lnTo>
                  <a:cubicBezTo>
                    <a:pt x="599105" y="293483"/>
                    <a:pt x="596665" y="299372"/>
                    <a:pt x="592323" y="303715"/>
                  </a:cubicBezTo>
                  <a:cubicBezTo>
                    <a:pt x="587980" y="308057"/>
                    <a:pt x="582090" y="310497"/>
                    <a:pt x="575949" y="310497"/>
                  </a:cubicBezTo>
                  <a:lnTo>
                    <a:pt x="23156" y="310497"/>
                  </a:lnTo>
                  <a:cubicBezTo>
                    <a:pt x="10367" y="310497"/>
                    <a:pt x="0" y="300130"/>
                    <a:pt x="0" y="287341"/>
                  </a:cubicBezTo>
                  <a:lnTo>
                    <a:pt x="0" y="23156"/>
                  </a:lnTo>
                  <a:cubicBezTo>
                    <a:pt x="0" y="17014"/>
                    <a:pt x="2440" y="11125"/>
                    <a:pt x="6782" y="6782"/>
                  </a:cubicBezTo>
                  <a:cubicBezTo>
                    <a:pt x="11125" y="2440"/>
                    <a:pt x="17014" y="0"/>
                    <a:pt x="23156" y="0"/>
                  </a:cubicBezTo>
                  <a:close/>
                </a:path>
              </a:pathLst>
            </a:custGeom>
            <a:solidFill>
              <a:srgbClr val="7BA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" y="-4"/>
              <a:ext cx="599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26 בדצמבר 2023</a:t>
              </a:r>
              <a:endParaRPr b="1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י"ד בטבת התשפ״ד</a:t>
              </a:r>
              <a:endParaRPr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(מעודכן לשעה 16:30)</a:t>
              </a:r>
              <a:endParaRPr b="1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34625" y="905275"/>
            <a:ext cx="5403600" cy="9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השבוע השנים עשר למלחמה</a:t>
            </a:r>
            <a:b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יציאה להתקפה בדרג' תופאח של צק"ח נח"ל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זיהה הכוח מחבל עם RPG מתקרב לכיוונם.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 הקרב הכווין כלי טיס מאויש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מרחוק אשר ליווה את הכוח. כלי הטיס היה בקשר עם הכוח,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עקב אחרי המחבל ותקף אותו.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היממה האחרונה,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מכלול האש של חטיבה 7 הכווין כלי טיס של חיל האוויר שתקף וחיסל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בתוך דקות בודדות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מעל עשרה מחבלים אשר פעלו במרחב ח'אן יונס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סמוך לכוחות צה"ל. באירוע נוסף במרחב ח'אן יונס,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מכלול האש של חטיבת גבעתי זיהה חוליית מחבלי חמאס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נעה לעבר בניין צבאי של הארגון בו אוחסנו אמצעי לחימה רבים. הכוחות הכווינו כלי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טיס של חיל האוויר שהשמיד את המבנה וחיסל את החולייה.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כחלק מסריקות שערכו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לוחמי גדוד שקד מצוות הקרב החטיבתי 401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במפקדות צבאיות הנמצאות בשימוש ארגון הטרור גא"פ במרחב דראג' תופאח שבצפון רצועת עזה,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איתרו הכוחות נשקים, מטעני נפץ ותחמושת, לצד מסמכי מודיעין וציוד צבאי של הארגון.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הלילה נתקלו כוחות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מחטיבה 261 (בה"ד 1) בחוליית מחבלים חמושה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במרחב ג'אבליה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שניסתה להניח מטען נפץ סמוך לטנק צה"ל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בו שהו חלק מהלוחמים.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הכוחות תקפו בתגובה את המחבלים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ובמהלך הקרב שניהלו עם החולייה, הכווינו הלוחמים כלי טיס של חיל האוויר ובסיוע מכלול האש של החטיבה,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חוסלו המחבלים והושמד המבנה הצבאי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בו פעלו.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כחלק מהסיוע לכוחות המתמרנים בשטח,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חיל האוויר השלים מטס תקיפה בדרום רצועת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עזה.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במסגרת המטס, עשרות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מטוסי קרב תקפו מעל 100 מטרות טרור של חמאס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בין המטרות שנתקפו, פירי מנהרות, תשתיות טרור של חמאס ואתרים צבאיים המשמשים את הארגון לפגיעה בכוחות צה״ל.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בימים האחרונים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חיסל צוות הקרב של גדוד 931 בסיוע מכלול האש של צק"ח נח"ל מחבלים רבים בהיתקלויות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באזור דרג' תופאח שבצפון הרצועה. במהלך פשיטות יזומות באזור,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איתרו הלוחמים באחד מהבתים האזרחיים עשרות קלאצ'ניקובים, רימונים, בזוקות, ראשי RPG ולוחית רישוי ישראלית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שנמצאו בתוך חדר הילדים.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אמש, זוהו שני שיגורים משטח לבנון לעבר מרחב מנרה.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צה"ל תקפו את מקור הירי ושתי עמדות שיגור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לצד מרחבים נוספים בשטח לבנון. בנוסף, שוגר טיל קרקע אוויר משטח לבנון לעבר כלי טיס של חיל האוויר שפעל במרחב.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הטיל לא פגע בכלי שסיים את משימתו בהצלחה.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זוהו מספר שיגורים משטח לבנון לעבר מרחב הר דב ושומרה.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צה"ל תקפו מטרות בלבנון.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בשעות הבוקר,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מטוס קרב של חה"א תקף תשתית טרור של ארגון הטרור חיזבאללה בשטח לבנון.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בנוסף,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טנק ירה לעבר מטרה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כדי להסיר איום שנשקף מלבנון.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יהודה ושומרון:</a:t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צה"ל במילואים,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בינהם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הנדסה פעלו לאורך הלילה יחד עם מג"ב ושב"כ </a:t>
            </a:r>
            <a:r>
              <a:rPr b="1" lang="en-US" sz="110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במבצע לסיכול טרור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במחנה הפליטים נור א-שמס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בפיקוד חטיבת מנשה. במסגרת המבצע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כלי הנדסה חשפו והשמידו מטענים מתחת ובצידי הכבישים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שנועדו לפגיעה בכוחותינו.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0323F"/>
              </a:solidFill>
              <a:highlight>
                <a:srgbClr val="F1F6FB"/>
              </a:highlight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