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2,150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82" cy="1321079"/>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ה-61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43" cy="866422"/>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6 בדצמבר</a:t>
              </a:r>
              <a:r>
                <a:rPr b="1" i="0" lang="en-US" sz="1600" u="none" cap="none" strike="noStrike">
                  <a:solidFill>
                    <a:srgbClr val="FFFFFF"/>
                  </a:solidFill>
                  <a:latin typeface="Assistant"/>
                  <a:ea typeface="Assistant"/>
                  <a:cs typeface="Assistant"/>
                  <a:sym typeface="Assistant"/>
                </a:rPr>
                <a:t>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כ"ג </a:t>
              </a:r>
              <a:r>
                <a:rPr b="1" i="0" lang="en-US" u="none" cap="none" strike="noStrike">
                  <a:solidFill>
                    <a:srgbClr val="FFFFFF"/>
                  </a:solidFill>
                  <a:latin typeface="Assistant"/>
                  <a:ea typeface="Assistant"/>
                  <a:cs typeface="Assistant"/>
                  <a:sym typeface="Assistant"/>
                </a:rPr>
                <a:t>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16:00)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5811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700">
                <a:solidFill>
                  <a:schemeClr val="lt1"/>
                </a:solidFill>
                <a:latin typeface="Assistant"/>
                <a:ea typeface="Assistant"/>
                <a:cs typeface="Assistant"/>
                <a:sym typeface="Assistant"/>
              </a:rPr>
              <a:t>השבוע התשיעי למלחמה</a:t>
            </a:r>
            <a:endParaRPr b="1" sz="1200">
              <a:solidFill>
                <a:schemeClr val="dk1"/>
              </a:solidFill>
              <a:latin typeface="Assistant"/>
              <a:ea typeface="Assistant"/>
              <a:cs typeface="Assistant"/>
              <a:sym typeface="Assistant"/>
            </a:endParaRPr>
          </a:p>
          <a:p>
            <a:pPr indent="0" lvl="0" marL="0" marR="1270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marR="1270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״בחלוף 60 ימים מפרוץ המלחמה, צה”ל על כל מפקדיו וחייליו עוסק בהשגת מטרות המלחמה. מי שחשב שצה”ל לא ידע לחדש את הלחימה בתום ההפוגה - טעה, בחמאס מרגישים את זה היטב, לא נעצור עד שנשלים את המשימה!” </a:t>
            </a:r>
            <a:endParaRPr b="1" i="1" sz="1100">
              <a:solidFill>
                <a:schemeClr val="dk1"/>
              </a:solidFill>
              <a:latin typeface="Assistant"/>
              <a:ea typeface="Assistant"/>
              <a:cs typeface="Assistant"/>
              <a:sym typeface="Assistant"/>
            </a:endParaRPr>
          </a:p>
          <a:p>
            <a:pPr indent="0" lvl="0" marL="0" marR="1270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הרמטכ”ל, רא”ל הרצי הלוי</a:t>
            </a:r>
            <a:endParaRPr b="1" sz="800">
              <a:solidFill>
                <a:schemeClr val="dk1"/>
              </a:solidFill>
              <a:latin typeface="Assistant"/>
              <a:ea typeface="Assistant"/>
              <a:cs typeface="Assistant"/>
              <a:sym typeface="Assistant"/>
            </a:endParaRPr>
          </a:p>
          <a:p>
            <a:pPr indent="0" lvl="0" marL="0" marR="12700" rtl="1" algn="r">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הדרום:</a:t>
            </a:r>
            <a:endParaRPr sz="1100">
              <a:solidFill>
                <a:schemeClr val="dk1"/>
              </a:solidFill>
              <a:highlight>
                <a:srgbClr val="FFFF00"/>
              </a:highlight>
              <a:latin typeface="Assistant"/>
              <a:ea typeface="Assistant"/>
              <a:cs typeface="Assistant"/>
              <a:sym typeface="Assistant"/>
            </a:endParaRPr>
          </a:p>
          <a:p>
            <a:pPr indent="-292100" lvl="0" marL="457200" rtl="1" algn="just">
              <a:lnSpc>
                <a:spcPct val="115000"/>
              </a:lnSpc>
              <a:spcBef>
                <a:spcPts val="120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חיל האוויר תקף כ-250 מטרות</a:t>
            </a:r>
            <a:r>
              <a:rPr lang="en-US" sz="1000">
                <a:solidFill>
                  <a:schemeClr val="dk1"/>
                </a:solidFill>
                <a:latin typeface="Assistant"/>
                <a:ea typeface="Assistant"/>
                <a:cs typeface="Assistant"/>
                <a:sym typeface="Assistant"/>
              </a:rPr>
              <a:t> בשטח רצועת עזה ביממה האחרונה. הלוחמים ממשיכים לאתר ולהשמיד אמצעי לחימה, פירים תת קרקעיים, מטעני נפץ ותשתיות טרור נוספות. </a:t>
            </a:r>
            <a:r>
              <a:rPr b="1" lang="en-US" sz="1000">
                <a:solidFill>
                  <a:schemeClr val="dk1"/>
                </a:solidFill>
                <a:latin typeface="Assistant"/>
                <a:ea typeface="Assistant"/>
                <a:cs typeface="Assistant"/>
                <a:sym typeface="Assistant"/>
              </a:rPr>
              <a:t>כוחות צוות הקרב של חטיבה 7</a:t>
            </a:r>
            <a:r>
              <a:rPr lang="en-US" sz="1000">
                <a:solidFill>
                  <a:schemeClr val="dk1"/>
                </a:solidFill>
                <a:latin typeface="Assistant"/>
                <a:ea typeface="Assistant"/>
                <a:cs typeface="Assistant"/>
                <a:sym typeface="Assistant"/>
              </a:rPr>
              <a:t> וסיוע האש החטיבתי הכווינו מטוס קרב שהשמיד את שני המשגרים מהם ביצעו המחבלים אתמול את המטח למרכז הארץ. כמו כן, במסגרת התקיפות חוסלו מחבלים מארגוני הטרור חמאס וגא"פ לצד מספר תשתיות טרור שהושמדו.</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כוחות </a:t>
            </a:r>
            <a:r>
              <a:rPr b="1" lang="en-US" sz="1000">
                <a:solidFill>
                  <a:schemeClr val="dk1"/>
                </a:solidFill>
                <a:latin typeface="Assistant"/>
                <a:ea typeface="Assistant"/>
                <a:cs typeface="Assistant"/>
                <a:sym typeface="Assistant"/>
              </a:rPr>
              <a:t>מחטיבת כפיר חיסלו חוליית מחבלים</a:t>
            </a:r>
            <a:r>
              <a:rPr lang="en-US" sz="1000">
                <a:solidFill>
                  <a:schemeClr val="dk1"/>
                </a:solidFill>
                <a:latin typeface="Assistant"/>
                <a:ea typeface="Assistant"/>
                <a:cs typeface="Assistant"/>
                <a:sym typeface="Assistant"/>
              </a:rPr>
              <a:t> חמושה שפעלה סמוך לבית ספר בצפון הרצועה. לאחר מכן, איתרו הלוחמים והשמידו פיר תת קרקעי ותשתיות טרור נוספות שמוקמו במרחב בית הספר. בבית ספר נוסף בצפון הרצועה נמצאו אמצעי לחימה ותחמושת.</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בפעילות של לוחמים מגדוד 50 הפועלים תחת צק״ח 460 אותר </a:t>
            </a:r>
            <a:r>
              <a:rPr b="1" lang="en-US" sz="1000">
                <a:solidFill>
                  <a:schemeClr val="dk1"/>
                </a:solidFill>
                <a:latin typeface="Assistant"/>
                <a:ea typeface="Assistant"/>
                <a:cs typeface="Assistant"/>
                <a:sym typeface="Assistant"/>
              </a:rPr>
              <a:t>אחד ממצבורי אמצעי הלחימה הגדולים ביותר</a:t>
            </a:r>
            <a:r>
              <a:rPr lang="en-US" sz="1000">
                <a:solidFill>
                  <a:schemeClr val="dk1"/>
                </a:solidFill>
                <a:latin typeface="Assistant"/>
                <a:ea typeface="Assistant"/>
                <a:cs typeface="Assistant"/>
                <a:sym typeface="Assistant"/>
              </a:rPr>
              <a:t>, בקרבת מרפאה ובית ספר בצפון רצועת עזה. המצבור הכיל מאות טילי ומשגרי RPG מסוגים שונים, עשרות טילי נ"ט, עשרות מטעני חבלה, טילים ארוכי טווח שכוונו לירי למרכז מדינת ישראל, עשרות רימונים וכלי טיס בלתי מאוישים.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זוהה טיל קרקע - קרקע</a:t>
            </a:r>
            <a:r>
              <a:rPr lang="en-US" sz="1000">
                <a:solidFill>
                  <a:schemeClr val="dk1"/>
                </a:solidFill>
                <a:latin typeface="Assistant"/>
                <a:ea typeface="Assistant"/>
                <a:cs typeface="Assistant"/>
                <a:sym typeface="Assistant"/>
              </a:rPr>
              <a:t> ששוגר לשטח מדינת ישראל באזור העיר אילת, ויורט בהצלחה במרחב ים סוף על ידי לוחמי ההגנה האווירית, באמצעות מערכת ההגנה לטווח רחוק "חץ". </a:t>
            </a:r>
            <a:endParaRPr sz="1000">
              <a:solidFill>
                <a:schemeClr val="dk1"/>
              </a:solidFill>
              <a:latin typeface="Assistant"/>
              <a:ea typeface="Assistant"/>
              <a:cs typeface="Assistant"/>
              <a:sym typeface="Assistant"/>
            </a:endParaRPr>
          </a:p>
          <a:p>
            <a:pPr indent="0" lvl="0" marL="0" rtl="1" algn="just">
              <a:lnSpc>
                <a:spcPct val="100000"/>
              </a:lnSpc>
              <a:spcBef>
                <a:spcPts val="1200"/>
              </a:spcBef>
              <a:spcAft>
                <a:spcPts val="0"/>
              </a:spcAft>
              <a:buNone/>
            </a:pPr>
            <a:r>
              <a:rPr b="1" lang="en-US" sz="12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298450" lvl="0" marL="457200" rtl="1" algn="just">
              <a:lnSpc>
                <a:spcPct val="115000"/>
              </a:lnSpc>
              <a:spcBef>
                <a:spcPts val="120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כוחות צה"ל תוקפים החל משעות הבוקר באמצעות טנקים וירי ארטילרי מספר מרחבים בשטח לבנון. בנוסף </a:t>
            </a:r>
            <a:r>
              <a:rPr b="1" lang="en-US" sz="1000">
                <a:solidFill>
                  <a:schemeClr val="dk1"/>
                </a:solidFill>
                <a:latin typeface="Assistant"/>
                <a:ea typeface="Assistant"/>
                <a:cs typeface="Assistant"/>
                <a:sym typeface="Assistant"/>
              </a:rPr>
              <a:t>כלי טיס של צה"ל תקפו מפקדה מבצעית ותשתית טרור של חיזבאללה</a:t>
            </a:r>
            <a:r>
              <a:rPr lang="en-US" sz="1000">
                <a:solidFill>
                  <a:schemeClr val="dk1"/>
                </a:solidFill>
                <a:latin typeface="Assistant"/>
                <a:ea typeface="Assistant"/>
                <a:cs typeface="Assistant"/>
                <a:sym typeface="Assistant"/>
              </a:rPr>
              <a:t>. כמו כן, זוהו מספר שיגורים לפני זמן קצר משטח לבנון לעבר מוצבים צבאיים. צה"ל תוקף באש את מקורות הירי.</a:t>
            </a:r>
            <a:endParaRPr sz="1000">
              <a:solidFill>
                <a:schemeClr val="dk1"/>
              </a:solidFill>
              <a:latin typeface="Assistant"/>
              <a:ea typeface="Assistant"/>
              <a:cs typeface="Assistant"/>
              <a:sym typeface="Assistant"/>
            </a:endParaRPr>
          </a:p>
          <a:p>
            <a:pPr indent="0" lvl="0" marL="0" rtl="1" algn="just">
              <a:lnSpc>
                <a:spcPct val="150000"/>
              </a:lnSpc>
              <a:spcBef>
                <a:spcPts val="120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2100" lvl="0" marL="457200" rtl="1" algn="just">
              <a:lnSpc>
                <a:spcPct val="115000"/>
              </a:lnSpc>
              <a:spcBef>
                <a:spcPts val="120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הלילה, הסתיימה פעילות מבצעיתבהכוונת השב"כ בפיקוד חטיבת מנשה. בפעילות השתתפו לוחמי דובדבן במילואים, לוט"ר ומג"ב, ב</a:t>
            </a:r>
            <a:r>
              <a:rPr b="1" lang="en-US" sz="1000">
                <a:solidFill>
                  <a:schemeClr val="dk1"/>
                </a:solidFill>
                <a:latin typeface="Assistant"/>
                <a:ea typeface="Assistant"/>
                <a:cs typeface="Assistant"/>
                <a:sym typeface="Assistant"/>
              </a:rPr>
              <a:t>מחנה הפליטים ג'נין</a:t>
            </a:r>
            <a:r>
              <a:rPr lang="en-US" sz="1000">
                <a:solidFill>
                  <a:schemeClr val="dk1"/>
                </a:solidFill>
                <a:latin typeface="Assistant"/>
                <a:ea typeface="Assistant"/>
                <a:cs typeface="Assistant"/>
                <a:sym typeface="Assistant"/>
              </a:rPr>
              <a:t>. הכוחות עצרו עשרה מבוקשים החשודים במעורבות בפעילות טרור, איתרו והשמידו שני פירים תת-קרקעיים ושלוש מעבדות מטענים שהכילו מטענים רבים.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16 מבוקשים נעצרו הלילה ברחבי יהודה ושומרון, שלושה מהם משויכים לחמאס.</a:t>
            </a:r>
            <a:endParaRPr sz="1250">
              <a:solidFill>
                <a:srgbClr val="30323F"/>
              </a:solidFill>
              <a:highlight>
                <a:srgbClr val="F1F6FB"/>
              </a:highligh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בימים האחרונים </a:t>
            </a:r>
            <a:r>
              <a:rPr b="1" lang="en-US" sz="1000">
                <a:solidFill>
                  <a:schemeClr val="dk1"/>
                </a:solidFill>
                <a:latin typeface="Assistant"/>
                <a:ea typeface="Assistant"/>
                <a:cs typeface="Assistant"/>
                <a:sym typeface="Assistant"/>
              </a:rPr>
              <a:t>התחדשה הלחימה ברצועת עזה</a:t>
            </a:r>
            <a:r>
              <a:rPr lang="en-US" sz="1000">
                <a:solidFill>
                  <a:schemeClr val="dk1"/>
                </a:solidFill>
                <a:latin typeface="Assistant"/>
                <a:ea typeface="Assistant"/>
                <a:cs typeface="Assistant"/>
                <a:sym typeface="Assistant"/>
              </a:rPr>
              <a:t>, וכוחות צה"ל חזרו לתמרן בשיתוף פעולה מלא עם כלי הטיס של חיל האוויר. </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במסגרת העסקה לשחרור החטופים, שוחררו</a:t>
            </a:r>
            <a:r>
              <a:rPr b="1" lang="en-US" sz="1000">
                <a:solidFill>
                  <a:schemeClr val="dk1"/>
                </a:solidFill>
                <a:latin typeface="Assistant"/>
                <a:ea typeface="Assistant"/>
                <a:cs typeface="Assistant"/>
                <a:sym typeface="Assistant"/>
              </a:rPr>
              <a:t>: 38 ילדים, 43 מבוגרים ו-24 עובדים זרים.</a:t>
            </a:r>
            <a:r>
              <a:rPr lang="en-US" sz="1000">
                <a:solidFill>
                  <a:schemeClr val="dk1"/>
                </a:solidFill>
                <a:latin typeface="Assistant"/>
                <a:ea typeface="Assistant"/>
                <a:cs typeface="Assistant"/>
                <a:sym typeface="Assistant"/>
              </a:rPr>
              <a:t> פעולתו הנחושה של צה"ל במסגרת התמרון הקרקעי הפעילה </a:t>
            </a:r>
            <a:r>
              <a:rPr b="1" lang="en-US" sz="1000">
                <a:solidFill>
                  <a:schemeClr val="dk1"/>
                </a:solidFill>
                <a:latin typeface="Assistant"/>
                <a:ea typeface="Assistant"/>
                <a:cs typeface="Assistant"/>
                <a:sym typeface="Assistant"/>
              </a:rPr>
              <a:t>לחץ גדול על חמאס</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ואיפשרה את התנאים לעסקה.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כ-2,150 מבוקשים בגזרה, כ-1,100 מהם משוייכים לארגון הטרור חמאס.</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r">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ממשיך לתקוף מטרות צבאיות של חיזבאללה בשיתוף פעולה עם חיל האוויר והיבשה לאורך הגבול, לסכל חוליות אויב ולהגיב לכל אירוע.</a:t>
            </a:r>
            <a:endParaRPr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