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Lst>
  <p:sldSz cy="9907200" cx="6858000"/>
  <p:notesSz cx="6858000" cy="9144000"/>
  <p:embeddedFontLst>
    <p:embeddedFont>
      <p:font typeface="Assistant"/>
      <p:regular r:id="rId7"/>
      <p:bold r:id="rId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964">
          <p15:clr>
            <a:srgbClr val="747775"/>
          </p15:clr>
        </p15:guide>
      </p15:sldGuideLst>
    </p:ext>
    <p:ext uri="GoogleSlidesCustomDataVersion2">
      <go:slidesCustomData xmlns:go="http://customooxmlschemas.google.com/" r:id="rId9" roundtripDataSignature="AMtx7mjISEefPGLniR/p2L2ReVDYw4Bgm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964" orient="horz"/>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Assistant-regular.fntdata"/><Relationship Id="rId8" Type="http://schemas.openxmlformats.org/officeDocument/2006/relationships/font" Target="fonts/Assistan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3"/>
          <p:cNvSpPr txBox="1"/>
          <p:nvPr>
            <p:ph type="ctrTitle"/>
          </p:nvPr>
        </p:nvSpPr>
        <p:spPr>
          <a:xfrm>
            <a:off x="233781" y="1434170"/>
            <a:ext cx="6390300" cy="39537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3"/>
          <p:cNvSpPr txBox="1"/>
          <p:nvPr>
            <p:ph idx="1" type="subTitle"/>
          </p:nvPr>
        </p:nvSpPr>
        <p:spPr>
          <a:xfrm>
            <a:off x="233775" y="5458976"/>
            <a:ext cx="6390300" cy="15267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3"/>
          <p:cNvSpPr txBox="1"/>
          <p:nvPr>
            <p:ph idx="12" type="sldNum"/>
          </p:nvPr>
        </p:nvSpPr>
        <p:spPr>
          <a:xfrm>
            <a:off x="6354343" y="8982098"/>
            <a:ext cx="411600" cy="7581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2"/>
          <p:cNvSpPr txBox="1"/>
          <p:nvPr>
            <p:ph hasCustomPrompt="1" type="title"/>
          </p:nvPr>
        </p:nvSpPr>
        <p:spPr>
          <a:xfrm>
            <a:off x="233775" y="2130573"/>
            <a:ext cx="6390300" cy="37821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2"/>
          <p:cNvSpPr txBox="1"/>
          <p:nvPr>
            <p:ph idx="1" type="body"/>
          </p:nvPr>
        </p:nvSpPr>
        <p:spPr>
          <a:xfrm>
            <a:off x="233775" y="6071687"/>
            <a:ext cx="6390300" cy="25056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12"/>
          <p:cNvSpPr txBox="1"/>
          <p:nvPr>
            <p:ph idx="12" type="sldNum"/>
          </p:nvPr>
        </p:nvSpPr>
        <p:spPr>
          <a:xfrm>
            <a:off x="6354343" y="8982098"/>
            <a:ext cx="411600" cy="7581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3"/>
          <p:cNvSpPr txBox="1"/>
          <p:nvPr>
            <p:ph idx="12" type="sldNum"/>
          </p:nvPr>
        </p:nvSpPr>
        <p:spPr>
          <a:xfrm>
            <a:off x="6354343" y="8982098"/>
            <a:ext cx="411600" cy="7581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4"/>
          <p:cNvSpPr txBox="1"/>
          <p:nvPr>
            <p:ph type="title"/>
          </p:nvPr>
        </p:nvSpPr>
        <p:spPr>
          <a:xfrm>
            <a:off x="233775" y="4142880"/>
            <a:ext cx="6390300" cy="16215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5" name="Google Shape;15;p4"/>
          <p:cNvSpPr txBox="1"/>
          <p:nvPr>
            <p:ph idx="12" type="sldNum"/>
          </p:nvPr>
        </p:nvSpPr>
        <p:spPr>
          <a:xfrm>
            <a:off x="6354343" y="8982098"/>
            <a:ext cx="411600" cy="7581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5"/>
          <p:cNvSpPr txBox="1"/>
          <p:nvPr>
            <p:ph type="title"/>
          </p:nvPr>
        </p:nvSpPr>
        <p:spPr>
          <a:xfrm>
            <a:off x="233775" y="857189"/>
            <a:ext cx="6390300" cy="1103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p5"/>
          <p:cNvSpPr txBox="1"/>
          <p:nvPr>
            <p:ph idx="1" type="body"/>
          </p:nvPr>
        </p:nvSpPr>
        <p:spPr>
          <a:xfrm>
            <a:off x="233775" y="2219850"/>
            <a:ext cx="6390300" cy="65805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9" name="Google Shape;19;p5"/>
          <p:cNvSpPr txBox="1"/>
          <p:nvPr>
            <p:ph idx="12" type="sldNum"/>
          </p:nvPr>
        </p:nvSpPr>
        <p:spPr>
          <a:xfrm>
            <a:off x="6354343" y="8982098"/>
            <a:ext cx="411600" cy="7581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6"/>
          <p:cNvSpPr txBox="1"/>
          <p:nvPr>
            <p:ph type="title"/>
          </p:nvPr>
        </p:nvSpPr>
        <p:spPr>
          <a:xfrm>
            <a:off x="233775" y="857189"/>
            <a:ext cx="6390300" cy="1103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6"/>
          <p:cNvSpPr txBox="1"/>
          <p:nvPr>
            <p:ph idx="1" type="body"/>
          </p:nvPr>
        </p:nvSpPr>
        <p:spPr>
          <a:xfrm>
            <a:off x="233775" y="2219850"/>
            <a:ext cx="3000000" cy="65805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6"/>
          <p:cNvSpPr txBox="1"/>
          <p:nvPr>
            <p:ph idx="2" type="body"/>
          </p:nvPr>
        </p:nvSpPr>
        <p:spPr>
          <a:xfrm>
            <a:off x="3624300" y="2219850"/>
            <a:ext cx="3000000" cy="65805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6"/>
          <p:cNvSpPr txBox="1"/>
          <p:nvPr>
            <p:ph idx="12" type="sldNum"/>
          </p:nvPr>
        </p:nvSpPr>
        <p:spPr>
          <a:xfrm>
            <a:off x="6354343" y="8982098"/>
            <a:ext cx="411600" cy="7581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7"/>
          <p:cNvSpPr txBox="1"/>
          <p:nvPr>
            <p:ph type="title"/>
          </p:nvPr>
        </p:nvSpPr>
        <p:spPr>
          <a:xfrm>
            <a:off x="233775" y="857189"/>
            <a:ext cx="6390300" cy="1103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7"/>
          <p:cNvSpPr txBox="1"/>
          <p:nvPr>
            <p:ph idx="12" type="sldNum"/>
          </p:nvPr>
        </p:nvSpPr>
        <p:spPr>
          <a:xfrm>
            <a:off x="6354343" y="8982098"/>
            <a:ext cx="411600" cy="7581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8"/>
          <p:cNvSpPr txBox="1"/>
          <p:nvPr>
            <p:ph type="title"/>
          </p:nvPr>
        </p:nvSpPr>
        <p:spPr>
          <a:xfrm>
            <a:off x="233775" y="1070174"/>
            <a:ext cx="2106000" cy="14556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8"/>
          <p:cNvSpPr txBox="1"/>
          <p:nvPr>
            <p:ph idx="1" type="body"/>
          </p:nvPr>
        </p:nvSpPr>
        <p:spPr>
          <a:xfrm>
            <a:off x="233775" y="2676591"/>
            <a:ext cx="2106000" cy="61239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8"/>
          <p:cNvSpPr txBox="1"/>
          <p:nvPr>
            <p:ph idx="12" type="sldNum"/>
          </p:nvPr>
        </p:nvSpPr>
        <p:spPr>
          <a:xfrm>
            <a:off x="6354343" y="8982098"/>
            <a:ext cx="411600" cy="7581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9"/>
          <p:cNvSpPr txBox="1"/>
          <p:nvPr>
            <p:ph type="title"/>
          </p:nvPr>
        </p:nvSpPr>
        <p:spPr>
          <a:xfrm>
            <a:off x="367688" y="867061"/>
            <a:ext cx="4776000" cy="78795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9"/>
          <p:cNvSpPr txBox="1"/>
          <p:nvPr>
            <p:ph idx="12" type="sldNum"/>
          </p:nvPr>
        </p:nvSpPr>
        <p:spPr>
          <a:xfrm>
            <a:off x="6354343" y="8982098"/>
            <a:ext cx="411600" cy="7581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0"/>
          <p:cNvSpPr/>
          <p:nvPr/>
        </p:nvSpPr>
        <p:spPr>
          <a:xfrm>
            <a:off x="3429000" y="-241"/>
            <a:ext cx="3429000" cy="99072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0"/>
          <p:cNvSpPr txBox="1"/>
          <p:nvPr>
            <p:ph type="title"/>
          </p:nvPr>
        </p:nvSpPr>
        <p:spPr>
          <a:xfrm>
            <a:off x="199125" y="2375291"/>
            <a:ext cx="3033900" cy="28551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10"/>
          <p:cNvSpPr txBox="1"/>
          <p:nvPr>
            <p:ph idx="1" type="subTitle"/>
          </p:nvPr>
        </p:nvSpPr>
        <p:spPr>
          <a:xfrm>
            <a:off x="199125" y="5399169"/>
            <a:ext cx="3033900" cy="23790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10"/>
          <p:cNvSpPr txBox="1"/>
          <p:nvPr>
            <p:ph idx="2" type="body"/>
          </p:nvPr>
        </p:nvSpPr>
        <p:spPr>
          <a:xfrm>
            <a:off x="3704625" y="1394684"/>
            <a:ext cx="2877900" cy="71175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10"/>
          <p:cNvSpPr txBox="1"/>
          <p:nvPr>
            <p:ph idx="12" type="sldNum"/>
          </p:nvPr>
        </p:nvSpPr>
        <p:spPr>
          <a:xfrm>
            <a:off x="6354343" y="8982098"/>
            <a:ext cx="411600" cy="7581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1"/>
          <p:cNvSpPr txBox="1"/>
          <p:nvPr>
            <p:ph idx="1" type="body"/>
          </p:nvPr>
        </p:nvSpPr>
        <p:spPr>
          <a:xfrm>
            <a:off x="233775" y="8148761"/>
            <a:ext cx="4499100" cy="11655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11"/>
          <p:cNvSpPr txBox="1"/>
          <p:nvPr>
            <p:ph idx="12" type="sldNum"/>
          </p:nvPr>
        </p:nvSpPr>
        <p:spPr>
          <a:xfrm>
            <a:off x="6354343" y="8982098"/>
            <a:ext cx="411600" cy="7581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233775" y="857189"/>
            <a:ext cx="6390300" cy="11031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
          <p:cNvSpPr txBox="1"/>
          <p:nvPr>
            <p:ph idx="1" type="body"/>
          </p:nvPr>
        </p:nvSpPr>
        <p:spPr>
          <a:xfrm>
            <a:off x="233775" y="2219850"/>
            <a:ext cx="6390300" cy="65805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2"/>
          <p:cNvSpPr txBox="1"/>
          <p:nvPr>
            <p:ph idx="12" type="sldNum"/>
          </p:nvPr>
        </p:nvSpPr>
        <p:spPr>
          <a:xfrm>
            <a:off x="6354343" y="8982098"/>
            <a:ext cx="411600" cy="7581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
          <p:cNvSpPr txBox="1"/>
          <p:nvPr/>
        </p:nvSpPr>
        <p:spPr>
          <a:xfrm>
            <a:off x="378800" y="2291700"/>
            <a:ext cx="6027000" cy="7241700"/>
          </a:xfrm>
          <a:prstGeom prst="rect">
            <a:avLst/>
          </a:prstGeom>
          <a:noFill/>
          <a:ln>
            <a:noFill/>
          </a:ln>
        </p:spPr>
        <p:txBody>
          <a:bodyPr anchorCtr="0" anchor="ctr" bIns="91425" lIns="91425" spcFirstLastPara="1" rIns="91425" wrap="square" tIns="91425">
            <a:noAutofit/>
          </a:bodyPr>
          <a:lstStyle/>
          <a:p>
            <a:pPr indent="0" lvl="0" marL="0" marR="0" rtl="1" algn="r">
              <a:lnSpc>
                <a:spcPct val="115000"/>
              </a:lnSpc>
              <a:spcBef>
                <a:spcPts val="0"/>
              </a:spcBef>
              <a:spcAft>
                <a:spcPts val="0"/>
              </a:spcAft>
              <a:buClr>
                <a:srgbClr val="000000"/>
              </a:buClr>
              <a:buSzPts val="1100"/>
              <a:buFont typeface="Arial"/>
              <a:buNone/>
            </a:pPr>
            <a:r>
              <a:rPr b="1" i="0" lang="en-GB" sz="1100" u="sng" cap="none" strike="noStrike">
                <a:solidFill>
                  <a:schemeClr val="dk1"/>
                </a:solidFill>
                <a:latin typeface="Assistant"/>
                <a:ea typeface="Assistant"/>
                <a:cs typeface="Assistant"/>
                <a:sym typeface="Assistant"/>
              </a:rPr>
              <a:t>יום </a:t>
            </a:r>
            <a:r>
              <a:rPr b="1" lang="en-GB" sz="1100" u="sng">
                <a:solidFill>
                  <a:schemeClr val="dk1"/>
                </a:solidFill>
                <a:latin typeface="Assistant"/>
                <a:ea typeface="Assistant"/>
                <a:cs typeface="Assistant"/>
                <a:sym typeface="Assistant"/>
              </a:rPr>
              <a:t>חמישי</a:t>
            </a:r>
            <a:r>
              <a:rPr b="1" i="0" lang="en-GB" sz="1100" u="sng" cap="none" strike="noStrike">
                <a:solidFill>
                  <a:schemeClr val="dk1"/>
                </a:solidFill>
                <a:latin typeface="Assistant"/>
                <a:ea typeface="Assistant"/>
                <a:cs typeface="Assistant"/>
                <a:sym typeface="Assistant"/>
              </a:rPr>
              <a:t>, </a:t>
            </a:r>
            <a:r>
              <a:rPr b="1" lang="en-GB" sz="1100" u="sng">
                <a:solidFill>
                  <a:schemeClr val="dk1"/>
                </a:solidFill>
                <a:latin typeface="Assistant"/>
                <a:ea typeface="Assistant"/>
                <a:cs typeface="Assistant"/>
                <a:sym typeface="Assistant"/>
              </a:rPr>
              <a:t>2</a:t>
            </a:r>
            <a:r>
              <a:rPr b="1" i="0" lang="en-GB" sz="1100" u="sng" cap="none" strike="noStrike">
                <a:solidFill>
                  <a:schemeClr val="dk1"/>
                </a:solidFill>
                <a:latin typeface="Assistant"/>
                <a:ea typeface="Assistant"/>
                <a:cs typeface="Assistant"/>
                <a:sym typeface="Assistant"/>
              </a:rPr>
              <a:t>  בנובמבר, י"</a:t>
            </a:r>
            <a:r>
              <a:rPr b="1" lang="en-GB" sz="1100" u="sng">
                <a:solidFill>
                  <a:schemeClr val="dk1"/>
                </a:solidFill>
                <a:latin typeface="Assistant"/>
                <a:ea typeface="Assistant"/>
                <a:cs typeface="Assistant"/>
                <a:sym typeface="Assistant"/>
              </a:rPr>
              <a:t>ח</a:t>
            </a:r>
            <a:r>
              <a:rPr b="1" i="0" lang="en-GB" sz="1100" u="sng" cap="none" strike="noStrike">
                <a:solidFill>
                  <a:schemeClr val="dk1"/>
                </a:solidFill>
                <a:latin typeface="Assistant"/>
                <a:ea typeface="Assistant"/>
                <a:cs typeface="Assistant"/>
                <a:sym typeface="Assistant"/>
              </a:rPr>
              <a:t> בחשוון התשפ״ד (מעודכן לשעה 1</a:t>
            </a:r>
            <a:r>
              <a:rPr b="1" lang="en-GB" sz="1100" u="sng">
                <a:solidFill>
                  <a:schemeClr val="dk1"/>
                </a:solidFill>
                <a:latin typeface="Assistant"/>
                <a:ea typeface="Assistant"/>
                <a:cs typeface="Assistant"/>
                <a:sym typeface="Assistant"/>
              </a:rPr>
              <a:t>7</a:t>
            </a:r>
            <a:r>
              <a:rPr b="1" i="0" lang="en-GB" sz="1100" u="sng" cap="none" strike="noStrike">
                <a:solidFill>
                  <a:schemeClr val="dk1"/>
                </a:solidFill>
                <a:latin typeface="Assistant"/>
                <a:ea typeface="Assistant"/>
                <a:cs typeface="Assistant"/>
                <a:sym typeface="Assistant"/>
              </a:rPr>
              <a:t>:</a:t>
            </a:r>
            <a:r>
              <a:rPr b="1" lang="en-GB" sz="1100" u="sng">
                <a:solidFill>
                  <a:schemeClr val="dk1"/>
                </a:solidFill>
                <a:latin typeface="Assistant"/>
                <a:ea typeface="Assistant"/>
                <a:cs typeface="Assistant"/>
                <a:sym typeface="Assistant"/>
              </a:rPr>
              <a:t>0</a:t>
            </a:r>
            <a:r>
              <a:rPr b="1" i="0" lang="en-GB" sz="1100" u="sng" cap="none" strike="noStrike">
                <a:solidFill>
                  <a:schemeClr val="dk1"/>
                </a:solidFill>
                <a:latin typeface="Assistant"/>
                <a:ea typeface="Assistant"/>
                <a:cs typeface="Assistant"/>
                <a:sym typeface="Assistant"/>
              </a:rPr>
              <a:t>0)</a:t>
            </a:r>
            <a:endParaRPr b="0" i="0" sz="1100" u="none" cap="none" strike="noStrike">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Clr>
                <a:srgbClr val="000000"/>
              </a:buClr>
              <a:buSzPts val="1000"/>
              <a:buFont typeface="Arial"/>
              <a:buNone/>
            </a:pPr>
            <a:r>
              <a:rPr b="1" i="0" lang="en-GB" sz="1000" u="none" cap="none" strike="noStrike">
                <a:solidFill>
                  <a:schemeClr val="dk1"/>
                </a:solidFill>
                <a:latin typeface="Assistant"/>
                <a:ea typeface="Assistant"/>
                <a:cs typeface="Assistant"/>
                <a:sym typeface="Assistant"/>
              </a:rPr>
              <a:t>בגזרת הדרום:</a:t>
            </a:r>
            <a:endParaRPr b="1" i="0" sz="1000" u="none" cap="none" strike="noStrike">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chemeClr val="dk1"/>
              </a:buClr>
              <a:buSzPts val="1000"/>
              <a:buFont typeface="Assistant"/>
              <a:buChar char="●"/>
            </a:pPr>
            <a:r>
              <a:rPr lang="en-GB" sz="1000">
                <a:solidFill>
                  <a:schemeClr val="dk1"/>
                </a:solidFill>
                <a:latin typeface="Assistant"/>
                <a:ea typeface="Assistant"/>
                <a:cs typeface="Assistant"/>
                <a:sym typeface="Assistant"/>
              </a:rPr>
              <a:t>הבוקר, לוחמי מילואים פעלו בשיתוף פעולה עם כוחות אוויריים, תוך חיפוי באש על ידי כוחות זרוע הים, לתקיפת חוליית נ"ט שתכננה לבצע ירי לעבר כוחותינו. </a:t>
            </a:r>
            <a:endParaRPr sz="1000">
              <a:solidFill>
                <a:schemeClr val="dk1"/>
              </a:solidFill>
              <a:latin typeface="Assistant"/>
              <a:ea typeface="Assistant"/>
              <a:cs typeface="Assistant"/>
              <a:sym typeface="Assistant"/>
            </a:endParaRPr>
          </a:p>
          <a:p>
            <a:pPr indent="-292100" lvl="0" marL="457200" marR="0" rtl="1" algn="just">
              <a:lnSpc>
                <a:spcPct val="115000"/>
              </a:lnSpc>
              <a:spcBef>
                <a:spcPts val="0"/>
              </a:spcBef>
              <a:spcAft>
                <a:spcPts val="0"/>
              </a:spcAft>
              <a:buClr>
                <a:schemeClr val="dk1"/>
              </a:buClr>
              <a:buSzPts val="1000"/>
              <a:buFont typeface="Assistant"/>
              <a:buChar char="●"/>
            </a:pPr>
            <a:r>
              <a:rPr lang="en-GB" sz="1000">
                <a:solidFill>
                  <a:schemeClr val="dk1"/>
                </a:solidFill>
                <a:latin typeface="Assistant"/>
                <a:ea typeface="Assistant"/>
                <a:cs typeface="Assistant"/>
                <a:sym typeface="Assistant"/>
              </a:rPr>
              <a:t>במהלך הלילה, ניהלו לוחמי גולני ושריון קרבות ממושכים עם מחבלים בשטח הרצועה. בסיוע אש ארטילרית, תוך הכוונה של כלי טיס  וספינת טילים, כוחותנו חיסלו עשרות מחבלים. במקביל, נתקלו לוחמי חטיבת הנח"ל בחוליית מחבלים שחוסלה גם היא בעזרת סיוע אווירי.</a:t>
            </a:r>
            <a:endParaRPr sz="1000">
              <a:solidFill>
                <a:schemeClr val="dk1"/>
              </a:solidFill>
              <a:latin typeface="Assistant"/>
              <a:ea typeface="Assistant"/>
              <a:cs typeface="Assistant"/>
              <a:sym typeface="Assistant"/>
            </a:endParaRPr>
          </a:p>
          <a:p>
            <a:pPr indent="-292100" lvl="0" marL="457200" marR="0" rtl="1" algn="just">
              <a:lnSpc>
                <a:spcPct val="115000"/>
              </a:lnSpc>
              <a:spcBef>
                <a:spcPts val="0"/>
              </a:spcBef>
              <a:spcAft>
                <a:spcPts val="0"/>
              </a:spcAft>
              <a:buClr>
                <a:schemeClr val="dk1"/>
              </a:buClr>
              <a:buSzPts val="1000"/>
              <a:buFont typeface="Assistant"/>
              <a:buChar char="●"/>
            </a:pPr>
            <a:r>
              <a:rPr lang="en-GB" sz="1000">
                <a:solidFill>
                  <a:schemeClr val="dk1"/>
                </a:solidFill>
                <a:latin typeface="Assistant"/>
                <a:ea typeface="Assistant"/>
                <a:cs typeface="Assistant"/>
                <a:sym typeface="Assistant"/>
              </a:rPr>
              <a:t>אמש, חוסל באמצעות חיל אוויר והכוונה מודיעינית של אמ"ן והשב"כ ראש מערך הנ"ט של ארגון הטרור חמאס, שניהל את הכוח בשגרה וסייע בהפעלתו בחירום.</a:t>
            </a:r>
            <a:endParaRPr sz="10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chemeClr val="dk1"/>
              </a:buClr>
              <a:buSzPts val="1000"/>
              <a:buFont typeface="Assistant"/>
              <a:buChar char="●"/>
            </a:pPr>
            <a:r>
              <a:rPr lang="en-GB" sz="1000">
                <a:solidFill>
                  <a:schemeClr val="dk1"/>
                </a:solidFill>
                <a:latin typeface="Assistant"/>
                <a:ea typeface="Assistant"/>
                <a:cs typeface="Assistant"/>
                <a:sym typeface="Assistant"/>
              </a:rPr>
              <a:t>דובר צה"ל: "הלוחמים ממשיכים למוטט את קווי ההגנה של החמאס בצפון הרצועה וּלהשתלט על שטחים מרכזיים במרחב. אנחנו ממשיכים להעצים את הפעילות ולהתקדם על פי התוכנית והיעדים שהצבנו לעצמנו".</a:t>
            </a:r>
            <a:endParaRPr sz="1000">
              <a:solidFill>
                <a:schemeClr val="dk1"/>
              </a:solidFill>
              <a:latin typeface="Assistant"/>
              <a:ea typeface="Assistant"/>
              <a:cs typeface="Assistant"/>
              <a:sym typeface="Assistant"/>
            </a:endParaRPr>
          </a:p>
          <a:p>
            <a:pPr indent="0" lvl="0" marL="457200" marR="0" rtl="1" algn="just">
              <a:lnSpc>
                <a:spcPct val="115000"/>
              </a:lnSpc>
              <a:spcBef>
                <a:spcPts val="0"/>
              </a:spcBef>
              <a:spcAft>
                <a:spcPts val="0"/>
              </a:spcAft>
              <a:buNone/>
            </a:pPr>
            <a:r>
              <a:t/>
            </a:r>
            <a:endParaRPr sz="1000">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Clr>
                <a:srgbClr val="000000"/>
              </a:buClr>
              <a:buSzPts val="1000"/>
              <a:buFont typeface="Arial"/>
              <a:buNone/>
            </a:pPr>
            <a:r>
              <a:rPr b="1" i="0" lang="en-GB" sz="1000" u="none" cap="none" strike="noStrike">
                <a:solidFill>
                  <a:schemeClr val="dk1"/>
                </a:solidFill>
                <a:latin typeface="Assistant"/>
                <a:ea typeface="Assistant"/>
                <a:cs typeface="Assistant"/>
                <a:sym typeface="Assistant"/>
              </a:rPr>
              <a:t>בגזרת הצפון:</a:t>
            </a:r>
            <a:endParaRPr b="1" i="0" sz="1000" u="none" cap="none" strike="noStrike">
              <a:solidFill>
                <a:schemeClr val="dk1"/>
              </a:solidFill>
              <a:latin typeface="Assistant"/>
              <a:ea typeface="Assistant"/>
              <a:cs typeface="Assistant"/>
              <a:sym typeface="Assistant"/>
            </a:endParaRPr>
          </a:p>
          <a:p>
            <a:pPr indent="-292100" lvl="0" marL="457200" marR="0" rtl="1" algn="r">
              <a:lnSpc>
                <a:spcPct val="115000"/>
              </a:lnSpc>
              <a:spcBef>
                <a:spcPts val="0"/>
              </a:spcBef>
              <a:spcAft>
                <a:spcPts val="0"/>
              </a:spcAft>
              <a:buClr>
                <a:schemeClr val="dk1"/>
              </a:buClr>
              <a:buSzPts val="1000"/>
              <a:buFont typeface="Assistant"/>
              <a:buChar char="●"/>
            </a:pPr>
            <a:r>
              <a:rPr lang="en-GB" sz="1000">
                <a:solidFill>
                  <a:schemeClr val="dk1"/>
                </a:solidFill>
                <a:latin typeface="Assistant"/>
                <a:ea typeface="Assistant"/>
                <a:cs typeface="Assistant"/>
                <a:sym typeface="Assistant"/>
              </a:rPr>
              <a:t>במהלך היום, כוחות צה"ל תקפו חוליות מחבלים שניסו לשגר טילי נ"ט משטח לבנון לעבר שטח ישראל במרחב ליבנה ולעבר מוצב צה"ל במרחב מנרה, אין נפגעים לכוחותינו.</a:t>
            </a:r>
            <a:endParaRPr sz="1000">
              <a:solidFill>
                <a:schemeClr val="dk1"/>
              </a:solidFill>
              <a:latin typeface="Assistant"/>
              <a:ea typeface="Assistant"/>
              <a:cs typeface="Assistant"/>
              <a:sym typeface="Assistant"/>
            </a:endParaRPr>
          </a:p>
          <a:p>
            <a:pPr indent="-292100" lvl="0" marL="457200" rtl="1" algn="r">
              <a:lnSpc>
                <a:spcPct val="115000"/>
              </a:lnSpc>
              <a:spcBef>
                <a:spcPts val="0"/>
              </a:spcBef>
              <a:spcAft>
                <a:spcPts val="0"/>
              </a:spcAft>
              <a:buClr>
                <a:schemeClr val="dk1"/>
              </a:buClr>
              <a:buSzPts val="1000"/>
              <a:buFont typeface="Assistant"/>
              <a:buChar char="●"/>
            </a:pPr>
            <a:r>
              <a:rPr lang="en-GB" sz="1000">
                <a:solidFill>
                  <a:schemeClr val="dk1"/>
                </a:solidFill>
                <a:latin typeface="Assistant"/>
                <a:ea typeface="Assistant"/>
                <a:cs typeface="Assistant"/>
                <a:sym typeface="Assistant"/>
              </a:rPr>
              <a:t>לפנות בוקר זוהו שיגורים לעבר מרחב הר דב והחרמון, שנפלו בשטחים פתוחים. צה"ל השיב בירי ארטילרי לעבר מקור האיום.</a:t>
            </a:r>
            <a:endParaRPr sz="1000">
              <a:solidFill>
                <a:schemeClr val="dk1"/>
              </a:solidFill>
              <a:latin typeface="Assistant"/>
              <a:ea typeface="Assistant"/>
              <a:cs typeface="Assistant"/>
              <a:sym typeface="Assistant"/>
            </a:endParaRPr>
          </a:p>
          <a:p>
            <a:pPr indent="-292100" lvl="0" marL="457200" rtl="1" algn="r">
              <a:lnSpc>
                <a:spcPct val="115000"/>
              </a:lnSpc>
              <a:spcBef>
                <a:spcPts val="0"/>
              </a:spcBef>
              <a:spcAft>
                <a:spcPts val="0"/>
              </a:spcAft>
              <a:buClr>
                <a:schemeClr val="dk1"/>
              </a:buClr>
              <a:buSzPts val="1000"/>
              <a:buFont typeface="Assistant"/>
              <a:buChar char="●"/>
            </a:pPr>
            <a:r>
              <a:rPr lang="en-GB" sz="1000">
                <a:solidFill>
                  <a:schemeClr val="dk1"/>
                </a:solidFill>
                <a:latin typeface="Assistant"/>
                <a:ea typeface="Assistant"/>
                <a:cs typeface="Assistant"/>
                <a:sym typeface="Assistant"/>
              </a:rPr>
              <a:t>הלילה, נורה טיל קרקע-אוויר משטח לבנון לכלי טיס מאויש מרחוק של צה"ל, כלי הטיס לא נפגע. כוחות צה"ל תקפו בתגובה את חוליית המחבלים שביצעה את הירי ואת אתר השיגור.</a:t>
            </a:r>
            <a:endParaRPr sz="1000">
              <a:solidFill>
                <a:schemeClr val="dk1"/>
              </a:solidFill>
              <a:latin typeface="Assistant"/>
              <a:ea typeface="Assistant"/>
              <a:cs typeface="Assistant"/>
              <a:sym typeface="Assistant"/>
            </a:endParaRPr>
          </a:p>
          <a:p>
            <a:pPr indent="-292100" lvl="0" marL="457200" marR="0" rtl="1" algn="r">
              <a:lnSpc>
                <a:spcPct val="115000"/>
              </a:lnSpc>
              <a:spcBef>
                <a:spcPts val="0"/>
              </a:spcBef>
              <a:spcAft>
                <a:spcPts val="0"/>
              </a:spcAft>
              <a:buClr>
                <a:schemeClr val="dk1"/>
              </a:buClr>
              <a:buSzPts val="1000"/>
              <a:buFont typeface="Assistant"/>
              <a:buChar char="●"/>
            </a:pPr>
            <a:r>
              <a:rPr lang="en-GB" sz="1000">
                <a:solidFill>
                  <a:schemeClr val="dk1"/>
                </a:solidFill>
                <a:latin typeface="Assistant"/>
                <a:ea typeface="Assistant"/>
                <a:cs typeface="Assistant"/>
                <a:sym typeface="Assistant"/>
              </a:rPr>
              <a:t>אמש, תקפו כוחות צה"ל שתי חוליות מחבלים בדרום לבנון, עמדות שיגור נ"ט של חיזבאללה ותשתיות צבאיות של הארגון.</a:t>
            </a:r>
            <a:endParaRPr sz="1000">
              <a:solidFill>
                <a:schemeClr val="dk1"/>
              </a:solidFill>
              <a:latin typeface="Assistant"/>
              <a:ea typeface="Assistant"/>
              <a:cs typeface="Assistant"/>
              <a:sym typeface="Assistant"/>
            </a:endParaRPr>
          </a:p>
          <a:p>
            <a:pPr indent="0" lvl="0" marL="0" marR="0" rtl="1" algn="r">
              <a:lnSpc>
                <a:spcPct val="115000"/>
              </a:lnSpc>
              <a:spcBef>
                <a:spcPts val="0"/>
              </a:spcBef>
              <a:spcAft>
                <a:spcPts val="0"/>
              </a:spcAft>
              <a:buClr>
                <a:srgbClr val="000000"/>
              </a:buClr>
              <a:buSzPts val="1000"/>
              <a:buFont typeface="Arial"/>
              <a:buNone/>
            </a:pPr>
            <a:r>
              <a:rPr b="1" i="0" lang="en-GB" sz="1000" u="none" cap="none" strike="noStrike">
                <a:solidFill>
                  <a:schemeClr val="dk1"/>
                </a:solidFill>
                <a:latin typeface="Assistant"/>
                <a:ea typeface="Assistant"/>
                <a:cs typeface="Assistant"/>
                <a:sym typeface="Assistant"/>
              </a:rPr>
              <a:t>בגזרת יהודה ושומרון:</a:t>
            </a:r>
            <a:endParaRPr b="1" i="0" sz="1000" u="none" cap="none" strike="noStrike">
              <a:solidFill>
                <a:schemeClr val="dk1"/>
              </a:solidFill>
              <a:latin typeface="Assistant"/>
              <a:ea typeface="Assistant"/>
              <a:cs typeface="Assistant"/>
              <a:sym typeface="Assistant"/>
            </a:endParaRPr>
          </a:p>
          <a:p>
            <a:pPr indent="-292100" lvl="0" marL="457200" marR="0" rtl="1" algn="r">
              <a:lnSpc>
                <a:spcPct val="115000"/>
              </a:lnSpc>
              <a:spcBef>
                <a:spcPts val="0"/>
              </a:spcBef>
              <a:spcAft>
                <a:spcPts val="0"/>
              </a:spcAft>
              <a:buClr>
                <a:schemeClr val="dk1"/>
              </a:buClr>
              <a:buSzPts val="1000"/>
              <a:buFont typeface="Assistant"/>
              <a:buChar char="●"/>
            </a:pPr>
            <a:r>
              <a:rPr b="0" i="0" lang="en-GB" sz="1000" u="none" cap="none" strike="noStrike">
                <a:solidFill>
                  <a:schemeClr val="dk1"/>
                </a:solidFill>
                <a:latin typeface="Assistant"/>
                <a:ea typeface="Assistant"/>
                <a:cs typeface="Assistant"/>
                <a:sym typeface="Assistant"/>
              </a:rPr>
              <a:t>כוחות צה"ל, שב"כ ומג"ב </a:t>
            </a:r>
            <a:r>
              <a:rPr lang="en-GB" sz="1000">
                <a:solidFill>
                  <a:schemeClr val="dk1"/>
                </a:solidFill>
                <a:latin typeface="Assistant"/>
                <a:ea typeface="Assistant"/>
                <a:cs typeface="Assistant"/>
                <a:sym typeface="Assistant"/>
              </a:rPr>
              <a:t>פעלו במספר מוקדים שונים ברחבי אוגדת איו"ש וחטיבת הבקעה והעמקים. הכוחות עצרו 49 מבוקשים, 21 מהם שייכים לארגון הטרור חמאס.</a:t>
            </a:r>
            <a:endParaRPr sz="1000">
              <a:solidFill>
                <a:schemeClr val="dk1"/>
              </a:solidFill>
              <a:latin typeface="Assistant"/>
              <a:ea typeface="Assistant"/>
              <a:cs typeface="Assistant"/>
              <a:sym typeface="Assistant"/>
            </a:endParaRPr>
          </a:p>
          <a:p>
            <a:pPr indent="-292100" lvl="0" marL="457200" marR="0" rtl="1" algn="r">
              <a:lnSpc>
                <a:spcPct val="115000"/>
              </a:lnSpc>
              <a:spcBef>
                <a:spcPts val="0"/>
              </a:spcBef>
              <a:spcAft>
                <a:spcPts val="0"/>
              </a:spcAft>
              <a:buClr>
                <a:schemeClr val="dk1"/>
              </a:buClr>
              <a:buSzPts val="1000"/>
              <a:buFont typeface="Assistant"/>
              <a:buChar char="●"/>
            </a:pPr>
            <a:r>
              <a:rPr lang="en-GB" sz="1000">
                <a:solidFill>
                  <a:schemeClr val="dk1"/>
                </a:solidFill>
                <a:latin typeface="Assistant"/>
                <a:ea typeface="Assistant"/>
                <a:cs typeface="Assistant"/>
                <a:sym typeface="Assistant"/>
              </a:rPr>
              <a:t>במקביל, במהלך מבצע למעצר סוחרי אמל"ח, נעצרו 12 מבוקשים ואותרו כלי נשק ותחמושת רבים.</a:t>
            </a:r>
            <a:endParaRPr sz="1000">
              <a:solidFill>
                <a:schemeClr val="dk1"/>
              </a:solidFill>
              <a:latin typeface="Assistant"/>
              <a:ea typeface="Assistant"/>
              <a:cs typeface="Assistant"/>
              <a:sym typeface="Assistant"/>
            </a:endParaRPr>
          </a:p>
          <a:p>
            <a:pPr indent="0" lvl="0" marL="0" marR="0" rtl="1" algn="just">
              <a:lnSpc>
                <a:spcPct val="115000"/>
              </a:lnSpc>
              <a:spcBef>
                <a:spcPts val="800"/>
              </a:spcBef>
              <a:spcAft>
                <a:spcPts val="0"/>
              </a:spcAft>
              <a:buClr>
                <a:schemeClr val="dk1"/>
              </a:buClr>
              <a:buSzPts val="1100"/>
              <a:buFont typeface="Arial"/>
              <a:buNone/>
            </a:pPr>
            <a:r>
              <a:rPr b="1" i="0" lang="en-GB" sz="1000" u="sng" cap="none" strike="noStrike">
                <a:solidFill>
                  <a:schemeClr val="dk1"/>
                </a:solidFill>
                <a:latin typeface="Assistant"/>
                <a:ea typeface="Assistant"/>
                <a:cs typeface="Assistant"/>
                <a:sym typeface="Assistant"/>
              </a:rPr>
              <a:t>סיכום המלחמה עד כה:</a:t>
            </a:r>
            <a:endParaRPr b="1" i="0" sz="1000" u="sng" cap="none" strike="noStrike">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Clr>
                <a:schemeClr val="dk1"/>
              </a:buClr>
              <a:buSzPts val="1100"/>
              <a:buFont typeface="Arial"/>
              <a:buNone/>
            </a:pPr>
            <a:r>
              <a:rPr b="1" i="0" lang="en-GB" sz="1000" u="none" cap="none" strike="noStrike">
                <a:solidFill>
                  <a:schemeClr val="dk1"/>
                </a:solidFill>
                <a:latin typeface="Assistant"/>
                <a:ea typeface="Assistant"/>
                <a:cs typeface="Assistant"/>
                <a:sym typeface="Assistant"/>
              </a:rPr>
              <a:t>בגזרת הדרום:</a:t>
            </a:r>
            <a:endParaRPr b="1" i="0" sz="1000" u="none" cap="none" strike="noStrike">
              <a:solidFill>
                <a:schemeClr val="dk1"/>
              </a:solidFill>
              <a:latin typeface="Assistant"/>
              <a:ea typeface="Assistant"/>
              <a:cs typeface="Assistant"/>
              <a:sym typeface="Assistant"/>
            </a:endParaRPr>
          </a:p>
          <a:p>
            <a:pPr indent="-292100" lvl="0" marL="457200" marR="0" rtl="1" algn="just">
              <a:lnSpc>
                <a:spcPct val="115000"/>
              </a:lnSpc>
              <a:spcBef>
                <a:spcPts val="0"/>
              </a:spcBef>
              <a:spcAft>
                <a:spcPts val="0"/>
              </a:spcAft>
              <a:buClr>
                <a:schemeClr val="dk1"/>
              </a:buClr>
              <a:buSzPts val="1000"/>
              <a:buFont typeface="Assistant"/>
              <a:buChar char="●"/>
            </a:pPr>
            <a:r>
              <a:rPr b="0" i="0" lang="en-GB" sz="1000" u="none" cap="none" strike="noStrike">
                <a:solidFill>
                  <a:schemeClr val="dk1"/>
                </a:solidFill>
                <a:latin typeface="Assistant"/>
                <a:ea typeface="Assistant"/>
                <a:cs typeface="Assistant"/>
                <a:sym typeface="Assistant"/>
              </a:rPr>
              <a:t>כוחות צה"ל פועלים</a:t>
            </a:r>
            <a:r>
              <a:rPr b="1" i="0" lang="en-GB" sz="1000" u="none" cap="none" strike="noStrike">
                <a:solidFill>
                  <a:schemeClr val="dk1"/>
                </a:solidFill>
                <a:latin typeface="Assistant"/>
                <a:ea typeface="Assistant"/>
                <a:cs typeface="Assistant"/>
                <a:sym typeface="Assistant"/>
              </a:rPr>
              <a:t> בשטח צפון רצועת עזה</a:t>
            </a:r>
            <a:r>
              <a:rPr b="0" i="0" lang="en-GB" sz="1000" u="none" cap="none" strike="noStrike">
                <a:solidFill>
                  <a:schemeClr val="dk1"/>
                </a:solidFill>
                <a:latin typeface="Assistant"/>
                <a:ea typeface="Assistant"/>
                <a:cs typeface="Assistant"/>
                <a:sym typeface="Assistant"/>
              </a:rPr>
              <a:t> ומרחיבים בהדרגה את הפעילות הקרקעית בה לוקחים חלק כוחות חי"ר, שריון, הנדסה ותותחנים בשילוב זרועות עם חיל האוויר וחיל הים. </a:t>
            </a:r>
            <a:r>
              <a:rPr b="1" i="0" lang="en-GB" sz="1000" u="none" cap="none" strike="noStrike">
                <a:solidFill>
                  <a:schemeClr val="dk1"/>
                </a:solidFill>
                <a:latin typeface="Assistant"/>
                <a:ea typeface="Assistant"/>
                <a:cs typeface="Assistant"/>
                <a:sym typeface="Assistant"/>
              </a:rPr>
              <a:t>הרחבת הפעילות</a:t>
            </a:r>
            <a:r>
              <a:rPr b="0" i="0" lang="en-GB" sz="1000" u="none" cap="none" strike="noStrike">
                <a:solidFill>
                  <a:schemeClr val="dk1"/>
                </a:solidFill>
                <a:latin typeface="Assistant"/>
                <a:ea typeface="Assistant"/>
                <a:cs typeface="Assistant"/>
                <a:sym typeface="Assistant"/>
              </a:rPr>
              <a:t> נועדה להשיג את מטרות המלחמה: לפגוע בשלטון חמאס, לסכל תשתיות טרור ולסייע בשחרור החטופים.</a:t>
            </a:r>
            <a:endParaRPr b="0" i="0" sz="1000" u="none" cap="none" strike="noStrike">
              <a:solidFill>
                <a:schemeClr val="dk1"/>
              </a:solidFill>
              <a:latin typeface="Assistant"/>
              <a:ea typeface="Assistant"/>
              <a:cs typeface="Assistant"/>
              <a:sym typeface="Assistant"/>
            </a:endParaRPr>
          </a:p>
          <a:p>
            <a:pPr indent="-292100" lvl="0" marL="457200" marR="0" rtl="1" algn="just">
              <a:lnSpc>
                <a:spcPct val="115000"/>
              </a:lnSpc>
              <a:spcBef>
                <a:spcPts val="0"/>
              </a:spcBef>
              <a:spcAft>
                <a:spcPts val="0"/>
              </a:spcAft>
              <a:buClr>
                <a:schemeClr val="dk1"/>
              </a:buClr>
              <a:buSzPts val="1000"/>
              <a:buFont typeface="Assistant"/>
              <a:buChar char="●"/>
            </a:pPr>
            <a:r>
              <a:rPr b="0" i="0" lang="en-GB" sz="1000" u="none" cap="none" strike="noStrike">
                <a:solidFill>
                  <a:schemeClr val="dk1"/>
                </a:solidFill>
                <a:latin typeface="Assistant"/>
                <a:ea typeface="Assistant"/>
                <a:cs typeface="Assistant"/>
                <a:sym typeface="Assistant"/>
              </a:rPr>
              <a:t>צה"ל תוקף בעוצמה </a:t>
            </a:r>
            <a:r>
              <a:rPr b="1" i="0" lang="en-GB" sz="1000" u="none" cap="none" strike="noStrike">
                <a:solidFill>
                  <a:schemeClr val="dk1"/>
                </a:solidFill>
                <a:latin typeface="Assistant"/>
                <a:ea typeface="Assistant"/>
                <a:cs typeface="Assistant"/>
                <a:sym typeface="Assistant"/>
              </a:rPr>
              <a:t>ברצועת עזה,</a:t>
            </a:r>
            <a:r>
              <a:rPr b="0" i="0" lang="en-GB" sz="1000" u="none" cap="none" strike="noStrike">
                <a:solidFill>
                  <a:schemeClr val="dk1"/>
                </a:solidFill>
                <a:latin typeface="Assistant"/>
                <a:ea typeface="Assistant"/>
                <a:cs typeface="Assistant"/>
                <a:sym typeface="Assistant"/>
              </a:rPr>
              <a:t> </a:t>
            </a:r>
            <a:r>
              <a:rPr b="1" i="0" lang="en-GB" sz="1000" u="none" cap="none" strike="noStrike">
                <a:solidFill>
                  <a:schemeClr val="dk1"/>
                </a:solidFill>
                <a:latin typeface="Assistant"/>
                <a:ea typeface="Assistant"/>
                <a:cs typeface="Assistant"/>
                <a:sym typeface="Assistant"/>
              </a:rPr>
              <a:t>פוגע בשלטון חמאס</a:t>
            </a:r>
            <a:r>
              <a:rPr b="0" i="0" lang="en-GB" sz="1000" u="none" cap="none" strike="noStrike">
                <a:solidFill>
                  <a:schemeClr val="dk1"/>
                </a:solidFill>
                <a:latin typeface="Assistant"/>
                <a:ea typeface="Assistant"/>
                <a:cs typeface="Assistant"/>
                <a:sym typeface="Assistant"/>
              </a:rPr>
              <a:t> ובתשתיות הטרור שבנה, ומחסל מחבלים בכירים בארגון. בנוסף, הכוחות מבצעים סריקות ואוספים מידע ביחס </a:t>
            </a:r>
            <a:r>
              <a:rPr b="1" i="0" lang="en-GB" sz="1000" u="none" cap="none" strike="noStrike">
                <a:solidFill>
                  <a:schemeClr val="dk1"/>
                </a:solidFill>
                <a:latin typeface="Assistant"/>
                <a:ea typeface="Assistant"/>
                <a:cs typeface="Assistant"/>
                <a:sym typeface="Assistant"/>
              </a:rPr>
              <a:t>לחטופים הנעדרים</a:t>
            </a:r>
            <a:r>
              <a:rPr b="0" i="0" lang="en-GB" sz="1000" u="none" cap="none" strike="noStrike">
                <a:solidFill>
                  <a:schemeClr val="dk1"/>
                </a:solidFill>
                <a:latin typeface="Assistant"/>
                <a:ea typeface="Assistant"/>
                <a:cs typeface="Assistant"/>
                <a:sym typeface="Assistant"/>
              </a:rPr>
              <a:t> ואף הביאו לשחרורה של אחת החטופות בפעולה מבצעית.</a:t>
            </a:r>
            <a:endParaRPr b="0" i="0" sz="1000" u="none" cap="none" strike="noStrike">
              <a:solidFill>
                <a:schemeClr val="dk1"/>
              </a:solidFill>
              <a:latin typeface="Assistant"/>
              <a:ea typeface="Assistant"/>
              <a:cs typeface="Assistant"/>
              <a:sym typeface="Assistant"/>
            </a:endParaRPr>
          </a:p>
          <a:p>
            <a:pPr indent="-292100" lvl="0" marL="457200" marR="0" rtl="1" algn="just">
              <a:lnSpc>
                <a:spcPct val="115000"/>
              </a:lnSpc>
              <a:spcBef>
                <a:spcPts val="0"/>
              </a:spcBef>
              <a:spcAft>
                <a:spcPts val="0"/>
              </a:spcAft>
              <a:buClr>
                <a:schemeClr val="dk1"/>
              </a:buClr>
              <a:buSzPts val="1000"/>
              <a:buFont typeface="Assistant"/>
              <a:buChar char="●"/>
            </a:pPr>
            <a:r>
              <a:rPr b="0" i="0" lang="en-GB" sz="1000" u="none" cap="none" strike="noStrike">
                <a:solidFill>
                  <a:schemeClr val="dk1"/>
                </a:solidFill>
                <a:latin typeface="Assistant"/>
                <a:ea typeface="Assistant"/>
                <a:cs typeface="Assistant"/>
                <a:sym typeface="Assistant"/>
              </a:rPr>
              <a:t>צה"ל קורא לתושבי צפון הרצועה והעיר עזה </a:t>
            </a:r>
            <a:r>
              <a:rPr b="1" i="0" lang="en-GB" sz="1000" u="none" cap="none" strike="noStrike">
                <a:solidFill>
                  <a:schemeClr val="dk1"/>
                </a:solidFill>
                <a:latin typeface="Assistant"/>
                <a:ea typeface="Assistant"/>
                <a:cs typeface="Assistant"/>
                <a:sym typeface="Assistant"/>
              </a:rPr>
              <a:t>לנוע לדרום הרצועה</a:t>
            </a:r>
            <a:r>
              <a:rPr b="0" i="0" lang="en-GB" sz="1000" u="none" cap="none" strike="noStrike">
                <a:solidFill>
                  <a:schemeClr val="dk1"/>
                </a:solidFill>
                <a:latin typeface="Assistant"/>
                <a:ea typeface="Assistant"/>
                <a:cs typeface="Assistant"/>
                <a:sym typeface="Assistant"/>
              </a:rPr>
              <a:t> כדי למנוע פגיעה אפשרית בהם כחלק מהתמרון.</a:t>
            </a:r>
            <a:endParaRPr b="0" i="0" sz="1000" u="none" cap="none" strike="noStrike">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Clr>
                <a:schemeClr val="dk1"/>
              </a:buClr>
              <a:buSzPts val="1100"/>
              <a:buFont typeface="Arial"/>
              <a:buNone/>
            </a:pPr>
            <a:r>
              <a:rPr b="1" i="0" lang="en-GB" sz="1000" u="none" cap="none" strike="noStrike">
                <a:solidFill>
                  <a:schemeClr val="dk1"/>
                </a:solidFill>
                <a:latin typeface="Assistant"/>
                <a:ea typeface="Assistant"/>
                <a:cs typeface="Assistant"/>
                <a:sym typeface="Assistant"/>
              </a:rPr>
              <a:t>בגזרת הצפון:</a:t>
            </a:r>
            <a:endParaRPr b="0" i="0" sz="1000" u="none" cap="none" strike="noStrike">
              <a:solidFill>
                <a:schemeClr val="dk1"/>
              </a:solidFill>
              <a:latin typeface="Assistant"/>
              <a:ea typeface="Assistant"/>
              <a:cs typeface="Assistant"/>
              <a:sym typeface="Assistant"/>
            </a:endParaRPr>
          </a:p>
          <a:p>
            <a:pPr indent="-292100" lvl="0" marL="457200" marR="0" rtl="1" algn="just">
              <a:lnSpc>
                <a:spcPct val="115000"/>
              </a:lnSpc>
              <a:spcBef>
                <a:spcPts val="0"/>
              </a:spcBef>
              <a:spcAft>
                <a:spcPts val="0"/>
              </a:spcAft>
              <a:buClr>
                <a:schemeClr val="dk1"/>
              </a:buClr>
              <a:buSzPts val="1000"/>
              <a:buFont typeface="Assistant"/>
              <a:buChar char="●"/>
            </a:pPr>
            <a:r>
              <a:rPr b="0" i="0" lang="en-GB" sz="1000" u="none" cap="none" strike="noStrike">
                <a:solidFill>
                  <a:schemeClr val="dk1"/>
                </a:solidFill>
                <a:latin typeface="Assistant"/>
                <a:ea typeface="Assistant"/>
                <a:cs typeface="Assistant"/>
                <a:sym typeface="Assistant"/>
              </a:rPr>
              <a:t>כוחות צה"ל עומדים דרוכים לאורך גבול הצפון ומגיבים בעוצמה על כל ניסיון לפגוע בריבונות ישראל.</a:t>
            </a:r>
            <a:endParaRPr b="0" i="0" sz="1000" u="none" cap="none" strike="noStrike">
              <a:solidFill>
                <a:schemeClr val="dk1"/>
              </a:solidFill>
              <a:latin typeface="Assistant"/>
              <a:ea typeface="Assistant"/>
              <a:cs typeface="Assistant"/>
              <a:sym typeface="Assistant"/>
            </a:endParaRPr>
          </a:p>
          <a:p>
            <a:pPr indent="-292100" lvl="0" marL="457200" marR="0" rtl="1" algn="just">
              <a:lnSpc>
                <a:spcPct val="115000"/>
              </a:lnSpc>
              <a:spcBef>
                <a:spcPts val="0"/>
              </a:spcBef>
              <a:spcAft>
                <a:spcPts val="0"/>
              </a:spcAft>
              <a:buClr>
                <a:schemeClr val="dk1"/>
              </a:buClr>
              <a:buSzPts val="1000"/>
              <a:buFont typeface="Assistant"/>
              <a:buChar char="●"/>
            </a:pPr>
            <a:r>
              <a:rPr b="0" i="0" lang="en-GB" sz="1000" u="none" cap="none" strike="noStrike">
                <a:solidFill>
                  <a:schemeClr val="dk1"/>
                </a:solidFill>
                <a:latin typeface="Assistant"/>
                <a:ea typeface="Assistant"/>
                <a:cs typeface="Assistant"/>
                <a:sym typeface="Assistant"/>
              </a:rPr>
              <a:t>צה"ל מסכל ניסיונות חדירה וירי של חוליות מחבלים, ו</a:t>
            </a:r>
            <a:r>
              <a:rPr b="1" i="0" lang="en-GB" sz="1000" u="none" cap="none" strike="noStrike">
                <a:solidFill>
                  <a:schemeClr val="dk1"/>
                </a:solidFill>
                <a:latin typeface="Assistant"/>
                <a:ea typeface="Assistant"/>
                <a:cs typeface="Assistant"/>
                <a:sym typeface="Assistant"/>
              </a:rPr>
              <a:t>תוקף תשתיות טרור של חיזבאללה בדרום לבנון. </a:t>
            </a:r>
            <a:endParaRPr b="1" i="0" sz="1000" u="none" cap="none" strike="noStrike">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Clr>
                <a:schemeClr val="dk1"/>
              </a:buClr>
              <a:buSzPts val="1100"/>
              <a:buFont typeface="Arial"/>
              <a:buNone/>
            </a:pPr>
            <a:r>
              <a:rPr b="1" i="0" lang="en-GB" sz="1000" u="none" cap="none" strike="noStrike">
                <a:solidFill>
                  <a:schemeClr val="dk1"/>
                </a:solidFill>
                <a:latin typeface="Assistant"/>
                <a:ea typeface="Assistant"/>
                <a:cs typeface="Assistant"/>
                <a:sym typeface="Assistant"/>
              </a:rPr>
              <a:t>בגזרת יהודה ושומרון:</a:t>
            </a:r>
            <a:endParaRPr b="1" i="0" sz="1000" u="none" cap="none" strike="noStrike">
              <a:solidFill>
                <a:schemeClr val="dk1"/>
              </a:solidFill>
              <a:latin typeface="Assistant"/>
              <a:ea typeface="Assistant"/>
              <a:cs typeface="Assistant"/>
              <a:sym typeface="Assistant"/>
            </a:endParaRPr>
          </a:p>
          <a:p>
            <a:pPr indent="-292100" lvl="0" marL="457200" marR="0" rtl="1" algn="just">
              <a:lnSpc>
                <a:spcPct val="115000"/>
              </a:lnSpc>
              <a:spcBef>
                <a:spcPts val="0"/>
              </a:spcBef>
              <a:spcAft>
                <a:spcPts val="0"/>
              </a:spcAft>
              <a:buClr>
                <a:schemeClr val="dk1"/>
              </a:buClr>
              <a:buSzPts val="1000"/>
              <a:buFont typeface="Assistant"/>
              <a:buChar char="●"/>
            </a:pPr>
            <a:r>
              <a:rPr b="0" i="0" lang="en-GB" sz="1000" u="none" cap="none" strike="noStrike">
                <a:solidFill>
                  <a:schemeClr val="dk1"/>
                </a:solidFill>
                <a:latin typeface="Assistant"/>
                <a:ea typeface="Assistant"/>
                <a:cs typeface="Assistant"/>
                <a:sym typeface="Assistant"/>
              </a:rPr>
              <a:t>כוחות צה"ל ממשיכים במאמץ ההגנה, </a:t>
            </a:r>
            <a:r>
              <a:rPr lang="en-GB" sz="1000">
                <a:solidFill>
                  <a:schemeClr val="dk1"/>
                </a:solidFill>
                <a:latin typeface="Assistant"/>
                <a:ea typeface="Assistant"/>
                <a:cs typeface="Assistant"/>
                <a:sym typeface="Assistant"/>
              </a:rPr>
              <a:t>עד כה נעצרו מתחילת המלחמה כ-1180 מבוקשים ברחבי אוגדת יהודה ושומרון וחטיבת הבקעה והעמקים, כ-740 משוייכים לארגון הטרור חמאס.</a:t>
            </a:r>
            <a:endParaRPr sz="1000">
              <a:solidFill>
                <a:schemeClr val="dk1"/>
              </a:solidFill>
              <a:latin typeface="Assistant"/>
              <a:ea typeface="Assistant"/>
              <a:cs typeface="Assistant"/>
              <a:sym typeface="Assistant"/>
            </a:endParaRPr>
          </a:p>
        </p:txBody>
      </p:sp>
      <p:sp>
        <p:nvSpPr>
          <p:cNvPr id="55" name="Google Shape;55;p1"/>
          <p:cNvSpPr txBox="1"/>
          <p:nvPr/>
        </p:nvSpPr>
        <p:spPr>
          <a:xfrm>
            <a:off x="281150" y="1619875"/>
            <a:ext cx="6222300" cy="877200"/>
          </a:xfrm>
          <a:prstGeom prst="rect">
            <a:avLst/>
          </a:prstGeom>
          <a:noFill/>
          <a:ln>
            <a:noFill/>
          </a:ln>
        </p:spPr>
        <p:txBody>
          <a:bodyPr anchorCtr="0" anchor="t" bIns="91425" lIns="91425" spcFirstLastPara="1" rIns="91425" wrap="square" tIns="91425">
            <a:spAutoFit/>
          </a:bodyPr>
          <a:lstStyle/>
          <a:p>
            <a:pPr indent="0" lvl="0" marL="74295" marR="0" rtl="1" algn="r">
              <a:lnSpc>
                <a:spcPct val="100000"/>
              </a:lnSpc>
              <a:spcBef>
                <a:spcPts val="0"/>
              </a:spcBef>
              <a:spcAft>
                <a:spcPts val="0"/>
              </a:spcAft>
              <a:buClr>
                <a:srgbClr val="000000"/>
              </a:buClr>
              <a:buSzPts val="1200"/>
              <a:buFont typeface="Arial"/>
              <a:buNone/>
            </a:pPr>
            <a:r>
              <a:rPr b="1" i="0" lang="en-GB" sz="1200" u="none" cap="none" strike="noStrike">
                <a:solidFill>
                  <a:srgbClr val="2F313E"/>
                </a:solidFill>
                <a:latin typeface="Assistant"/>
                <a:ea typeface="Assistant"/>
                <a:cs typeface="Assistant"/>
                <a:sym typeface="Assistant"/>
              </a:rPr>
              <a:t>המפקד/ת,</a:t>
            </a:r>
            <a:endParaRPr b="0" i="0" sz="1200" u="none" cap="none" strike="noStrike">
              <a:solidFill>
                <a:schemeClr val="dk1"/>
              </a:solidFill>
              <a:latin typeface="Assistant"/>
              <a:ea typeface="Assistant"/>
              <a:cs typeface="Assistant"/>
              <a:sym typeface="Assistant"/>
            </a:endParaRPr>
          </a:p>
          <a:p>
            <a:pPr indent="0" lvl="0" marL="74295" marR="0" rtl="1" algn="just">
              <a:lnSpc>
                <a:spcPct val="115000"/>
              </a:lnSpc>
              <a:spcBef>
                <a:spcPts val="0"/>
              </a:spcBef>
              <a:spcAft>
                <a:spcPts val="0"/>
              </a:spcAft>
              <a:buClr>
                <a:srgbClr val="000000"/>
              </a:buClr>
              <a:buSzPts val="1000"/>
              <a:buFont typeface="Arial"/>
              <a:buNone/>
            </a:pPr>
            <a:r>
              <a:rPr b="0" i="0" lang="en-GB" sz="1000" u="none" cap="none" strike="noStrike">
                <a:solidFill>
                  <a:schemeClr val="dk1"/>
                </a:solidFill>
                <a:latin typeface="Assistant"/>
                <a:ea typeface="Assistant"/>
                <a:cs typeface="Assistant"/>
                <a:sym typeface="Assistant"/>
              </a:rPr>
              <a:t>לפניך רצף האירועים המרכזיים עד כה, בתחילתו של השבוע הרביעי למלחמה, במטרה לסייע לך לעדכן את פקודיך בהתרחשויות ולהעמיק את תובנת המשימה שלהם. לשיח הפיקודי חשיבות רבה והשפעה עמוקה על חוסנה של המסגרת וחוזקה, על רוח הלחימה, ועל שימור תחושת המסוגלות לאורך זמן.</a:t>
            </a:r>
            <a:endParaRPr b="0" i="0" sz="1000" u="none" cap="none" strike="noStrike">
              <a:solidFill>
                <a:schemeClr val="dk1"/>
              </a:solidFill>
              <a:latin typeface="Assistant"/>
              <a:ea typeface="Assistant"/>
              <a:cs typeface="Assistant"/>
              <a:sym typeface="Assistant"/>
            </a:endParaRPr>
          </a:p>
        </p:txBody>
      </p:sp>
      <p:sp>
        <p:nvSpPr>
          <p:cNvPr id="56" name="Google Shape;56;p1"/>
          <p:cNvSpPr txBox="1"/>
          <p:nvPr/>
        </p:nvSpPr>
        <p:spPr>
          <a:xfrm>
            <a:off x="1307600" y="491725"/>
            <a:ext cx="4425600" cy="415500"/>
          </a:xfrm>
          <a:prstGeom prst="rect">
            <a:avLst/>
          </a:prstGeom>
          <a:noFill/>
          <a:ln>
            <a:noFill/>
          </a:ln>
        </p:spPr>
        <p:txBody>
          <a:bodyPr anchorCtr="0" anchor="t" bIns="91425" lIns="91425" spcFirstLastPara="1" rIns="91425" wrap="square" tIns="91425">
            <a:spAutoFit/>
          </a:bodyPr>
          <a:lstStyle/>
          <a:p>
            <a:pPr indent="0" lvl="0" marL="0" marR="0" rtl="1"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highlight>
                <a:srgbClr val="84A59A"/>
              </a:highlight>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