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D7%90%D7%AA%D7%A8%D7%99-%D7%99%D7%97%D7%99%D7%93%D7%95%D7%AA/%D7%99%D7%95%D7%9E%D7%9F-%D7%94%D7%9E%D7%9C%D7%97%D7%9E%D7%94/%D7%9B%D7%9C-%D7%94%D7%9B%D7%AA%D7%91%D7%95%D7%AA/%D7%94%D7%A4%D7%A6%D7%95%D7%AA/%D7%90%D7%99%D7%A8%D7%90%D7%9F-%D7%A0%D7%A9%D7%A7-%D7%9E%D7%9C%D7%97%D7%9E%D7%94-%D7%A2%D7%96%D7%94-7-%D7%91%D7%90%D7%95%D7%A7%D7%98%D7%95%D7%91%D7%A8-%D7%A6%D7%95%D7%95%D7%AA-%D7%A7%D7%A8%D7%91-%D7%97%D7%98%D7%99%D7%91%D7%AA-%D7%94%D7%A0%D7%97-%D7%9C-%D7%90%D7%9E-%D7%9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ה-93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7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כ"ו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17:30)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הארבע עשר למלחמה</a:t>
            </a:r>
            <a:endParaRPr i="1" sz="12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br>
              <a:rPr b="1" i="1" lang="en-US" sz="1300">
                <a:solidFill>
                  <a:schemeClr val="dk1"/>
                </a:solidFill>
                <a:latin typeface="Assistant"/>
                <a:ea typeface="Assistant"/>
                <a:cs typeface="Assistant"/>
                <a:sym typeface="Assistant"/>
              </a:rPr>
            </a:br>
            <a:r>
              <a:rPr b="1" i="1" lang="en-US" sz="1200">
                <a:solidFill>
                  <a:schemeClr val="dk1"/>
                </a:solidFill>
                <a:latin typeface="Assistant"/>
                <a:ea typeface="Assistant"/>
                <a:cs typeface="Assistant"/>
                <a:sym typeface="Assistant"/>
              </a:rPr>
              <a:t>"עם שחר, פעל  הצק"ח במרחב בית לאהיה בו  איתרו את מרחב השיגור ובתוכו מספר רב של משגרים גם לטווח הקרוב וגם לטווח הארוך. הצק"ח פעל בנחישות, במקצועיות ובאומץ רב, איתר את נקודות השיגור והשמיד אותן"</a:t>
            </a:r>
            <a:endParaRPr b="1" i="1" sz="12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מפקד חטיבת הנח"ל, אלוף משנה יאיר צוקרמן</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sz="1100">
              <a:solidFill>
                <a:schemeClr val="dk1"/>
              </a:solidFill>
              <a:latin typeface="Assistant"/>
              <a:ea typeface="Assistant"/>
              <a:cs typeface="Assistant"/>
              <a:sym typeface="Assistant"/>
            </a:endParaRPr>
          </a:p>
          <a:p>
            <a:pPr indent="-304800" lvl="0" marL="457200" rtl="1" algn="r">
              <a:spcBef>
                <a:spcPts val="360"/>
              </a:spcBef>
              <a:spcAft>
                <a:spcPts val="0"/>
              </a:spcAft>
              <a:buClr>
                <a:srgbClr val="30323F"/>
              </a:buClr>
              <a:buSzPts val="1200"/>
              <a:buChar char="●"/>
            </a:pPr>
            <a:r>
              <a:rPr b="1" lang="en-US" sz="1200">
                <a:solidFill>
                  <a:schemeClr val="dk1"/>
                </a:solidFill>
                <a:latin typeface="Assistant"/>
                <a:ea typeface="Assistant"/>
                <a:cs typeface="Assistant"/>
                <a:sym typeface="Assistant"/>
              </a:rPr>
              <a:t>אסמעיל סראג' ואחמד והבה בכירי החמאס, חוסלו הלילה (שבת)</a:t>
            </a:r>
            <a:r>
              <a:rPr lang="en-US" sz="1200">
                <a:solidFill>
                  <a:schemeClr val="dk1"/>
                </a:solidFill>
                <a:latin typeface="Assistant"/>
                <a:ea typeface="Assistant"/>
                <a:cs typeface="Assistant"/>
                <a:sym typeface="Assistant"/>
              </a:rPr>
              <a:t> בתקיפה של חיל האוויר, בהובלת פיקוד הדרום ובהכוונה של אגף המודיעין ושב"כ.</a:t>
            </a:r>
            <a:endParaRPr sz="1200">
              <a:solidFill>
                <a:schemeClr val="dk1"/>
              </a:solidFill>
              <a:latin typeface="Assistant"/>
              <a:ea typeface="Assistant"/>
              <a:cs typeface="Assistant"/>
              <a:sym typeface="Assistant"/>
            </a:endParaRPr>
          </a:p>
          <a:p>
            <a:pPr indent="-304800" lvl="0" marL="457200" rtl="1" algn="r">
              <a:spcBef>
                <a:spcPts val="360"/>
              </a:spcBef>
              <a:spcAft>
                <a:spcPts val="0"/>
              </a:spcAft>
              <a:buClr>
                <a:srgbClr val="30323F"/>
              </a:buClr>
              <a:buSzPts val="1200"/>
              <a:buChar char="●"/>
            </a:pPr>
            <a:r>
              <a:rPr lang="en-US" sz="1200">
                <a:solidFill>
                  <a:schemeClr val="dk1"/>
                </a:solidFill>
                <a:latin typeface="Assistant"/>
                <a:ea typeface="Assistant"/>
                <a:cs typeface="Assistant"/>
                <a:sym typeface="Assistant"/>
              </a:rPr>
              <a:t>במסגרת פעילותם של לוחמי </a:t>
            </a:r>
            <a:r>
              <a:rPr b="1" lang="en-US" sz="1200">
                <a:solidFill>
                  <a:schemeClr val="dk1"/>
                </a:solidFill>
                <a:latin typeface="Assistant"/>
                <a:ea typeface="Assistant"/>
                <a:cs typeface="Assistant"/>
                <a:sym typeface="Assistant"/>
              </a:rPr>
              <a:t>צוות הקרב של חטיבת כפיר בחאן יונס חוסלו עשרות מחבלים והושמדו מעל מאה מטרות טרור </a:t>
            </a:r>
            <a:r>
              <a:rPr lang="en-US" sz="1200">
                <a:solidFill>
                  <a:schemeClr val="dk1"/>
                </a:solidFill>
                <a:latin typeface="Assistant"/>
                <a:ea typeface="Assistant"/>
                <a:cs typeface="Assistant"/>
                <a:sym typeface="Assistant"/>
              </a:rPr>
              <a:t>ביניהם; תשתיות טרור, עמדות תצפיות ועמדות נ"ט. בנוסף, </a:t>
            </a:r>
            <a:r>
              <a:rPr b="1" lang="en-US" sz="1200">
                <a:solidFill>
                  <a:schemeClr val="dk1"/>
                </a:solidFill>
                <a:latin typeface="Assistant"/>
                <a:ea typeface="Assistant"/>
                <a:cs typeface="Assistant"/>
                <a:sym typeface="Assistant"/>
              </a:rPr>
              <a:t>השמידו הכוחות מספר פירים בתת הקרקע ומנהרות במרחב.</a:t>
            </a:r>
            <a:endParaRPr b="1" sz="1200">
              <a:solidFill>
                <a:schemeClr val="dk1"/>
              </a:solidFill>
              <a:latin typeface="Assistant"/>
              <a:ea typeface="Assistant"/>
              <a:cs typeface="Assistant"/>
              <a:sym typeface="Assistant"/>
            </a:endParaRPr>
          </a:p>
          <a:p>
            <a:pPr indent="-304800" lvl="0" marL="457200" rtl="1" algn="r">
              <a:spcBef>
                <a:spcPts val="360"/>
              </a:spcBef>
              <a:spcAft>
                <a:spcPts val="0"/>
              </a:spcAft>
              <a:buClr>
                <a:srgbClr val="30323F"/>
              </a:buClr>
              <a:buSzPts val="1200"/>
              <a:buChar char="●"/>
            </a:pPr>
            <a:r>
              <a:rPr lang="en-US" sz="1200">
                <a:solidFill>
                  <a:schemeClr val="dk1"/>
                </a:solidFill>
                <a:latin typeface="Assistant"/>
                <a:ea typeface="Assistant"/>
                <a:cs typeface="Assistant"/>
                <a:sym typeface="Assistant"/>
              </a:rPr>
              <a:t>במרכז רצועת עזה בפעילות של </a:t>
            </a:r>
            <a:r>
              <a:rPr b="1" lang="en-US" sz="1200">
                <a:solidFill>
                  <a:schemeClr val="dk1"/>
                </a:solidFill>
                <a:latin typeface="Assistant"/>
                <a:ea typeface="Assistant"/>
                <a:cs typeface="Assistant"/>
                <a:sym typeface="Assistant"/>
              </a:rPr>
              <a:t>צוות הקרב החטיבתי 646 איתר מפעל מחרטות לנשק</a:t>
            </a:r>
            <a:r>
              <a:rPr lang="en-US" sz="1200">
                <a:solidFill>
                  <a:schemeClr val="dk1"/>
                </a:solidFill>
                <a:latin typeface="Assistant"/>
                <a:ea typeface="Assistant"/>
                <a:cs typeface="Assistant"/>
                <a:sym typeface="Assistant"/>
              </a:rPr>
              <a:t>- ובו נחשפו שני </a:t>
            </a:r>
            <a:r>
              <a:rPr b="1" lang="en-US" sz="1200">
                <a:solidFill>
                  <a:schemeClr val="dk1"/>
                </a:solidFill>
                <a:latin typeface="Assistant"/>
                <a:ea typeface="Assistant"/>
                <a:cs typeface="Assistant"/>
                <a:sym typeface="Assistant"/>
              </a:rPr>
              <a:t>פירים אשר הושמדו ע"י לוחמי הנדסה.</a:t>
            </a:r>
            <a:r>
              <a:rPr lang="en-US" sz="1200">
                <a:solidFill>
                  <a:schemeClr val="dk1"/>
                </a:solidFill>
                <a:latin typeface="Assistant"/>
                <a:ea typeface="Assistant"/>
                <a:cs typeface="Assistant"/>
                <a:sym typeface="Assistant"/>
              </a:rPr>
              <a:t> במהלך פעילות זו הכוחות במרחב זוהו וחוסלו מספר מחבלים.</a:t>
            </a:r>
            <a:endParaRPr sz="1200">
              <a:solidFill>
                <a:schemeClr val="dk1"/>
              </a:solidFill>
              <a:latin typeface="Assistant"/>
              <a:ea typeface="Assistant"/>
              <a:cs typeface="Assistant"/>
              <a:sym typeface="Assistant"/>
            </a:endParaRPr>
          </a:p>
          <a:p>
            <a:pPr indent="-304800" lvl="0" marL="457200" rtl="1" algn="r">
              <a:spcBef>
                <a:spcPts val="360"/>
              </a:spcBef>
              <a:spcAft>
                <a:spcPts val="0"/>
              </a:spcAft>
              <a:buClr>
                <a:srgbClr val="30323F"/>
              </a:buClr>
              <a:buSzPts val="1200"/>
              <a:buChar char="●"/>
            </a:pPr>
            <a:r>
              <a:rPr b="1" lang="en-US" sz="1200">
                <a:solidFill>
                  <a:schemeClr val="dk1"/>
                </a:solidFill>
                <a:latin typeface="Assistant"/>
                <a:ea typeface="Assistant"/>
                <a:cs typeface="Assistant"/>
                <a:sym typeface="Assistant"/>
              </a:rPr>
              <a:t>במחנה אל מעאזי איתרו לוחמי צה"ל מחטיבת גולני פיר</a:t>
            </a:r>
            <a:r>
              <a:rPr lang="en-US" sz="1200">
                <a:solidFill>
                  <a:schemeClr val="dk1"/>
                </a:solidFill>
                <a:latin typeface="Assistant"/>
                <a:ea typeface="Assistant"/>
                <a:cs typeface="Assistant"/>
                <a:sym typeface="Assistant"/>
              </a:rPr>
              <a:t> ובו אמצעי לחימה רבים. בנוסף, </a:t>
            </a:r>
            <a:r>
              <a:rPr b="1" lang="en-US" sz="1200">
                <a:solidFill>
                  <a:schemeClr val="dk1"/>
                </a:solidFill>
                <a:latin typeface="Assistant"/>
                <a:ea typeface="Assistant"/>
                <a:cs typeface="Assistant"/>
                <a:sym typeface="Assistant"/>
              </a:rPr>
              <a:t>מחבל חמוש חוסל על ידי לוחמי חטיבת גולני </a:t>
            </a:r>
            <a:r>
              <a:rPr lang="en-US" sz="1200">
                <a:solidFill>
                  <a:schemeClr val="dk1"/>
                </a:solidFill>
                <a:latin typeface="Assistant"/>
                <a:ea typeface="Assistant"/>
                <a:cs typeface="Assistant"/>
                <a:sym typeface="Assistant"/>
              </a:rPr>
              <a:t>עקב התקדמותו לעבר הכוחות שהיו במרחב.</a:t>
            </a:r>
            <a:endParaRPr sz="1200">
              <a:solidFill>
                <a:schemeClr val="dk1"/>
              </a:solidFill>
              <a:latin typeface="Assistant"/>
              <a:ea typeface="Assistant"/>
              <a:cs typeface="Assistant"/>
              <a:sym typeface="Assistant"/>
            </a:endParaRPr>
          </a:p>
          <a:p>
            <a:pPr indent="-304800" lvl="0" marL="457200" rtl="1" algn="r">
              <a:spcBef>
                <a:spcPts val="360"/>
              </a:spcBef>
              <a:spcAft>
                <a:spcPts val="0"/>
              </a:spcAft>
              <a:buClr>
                <a:srgbClr val="30323F"/>
              </a:buClr>
              <a:buSzPts val="1200"/>
              <a:buChar char="●"/>
            </a:pPr>
            <a:r>
              <a:rPr b="1" lang="en-US" sz="1200">
                <a:solidFill>
                  <a:schemeClr val="dk1"/>
                </a:solidFill>
                <a:latin typeface="Assistant"/>
                <a:ea typeface="Assistant"/>
                <a:cs typeface="Assistant"/>
                <a:sym typeface="Assistant"/>
              </a:rPr>
              <a:t>באל בורייג' תא התקיפה של צוות הקרב החטיבתי של גולני</a:t>
            </a:r>
            <a:r>
              <a:rPr lang="en-US" sz="1200">
                <a:solidFill>
                  <a:schemeClr val="dk1"/>
                </a:solidFill>
                <a:latin typeface="Assistant"/>
                <a:ea typeface="Assistant"/>
                <a:cs typeface="Assistant"/>
                <a:sym typeface="Assistant"/>
              </a:rPr>
              <a:t> זיהו ארבעה מחבלי נוח'בה מכניסים אמצעי לחימה לרכב, כלי טיס מאויש מרחוק זיהה את החוליה נכנסת לרכב, תקף את המחבלים והשמיד את אמצעי הלחימה.</a:t>
            </a:r>
            <a:endParaRPr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b="1" lang="en-US" sz="1200">
                <a:solidFill>
                  <a:schemeClr val="dk1"/>
                </a:solidFill>
                <a:uFill>
                  <a:noFill/>
                </a:uFill>
                <a:latin typeface="Assistant"/>
                <a:ea typeface="Assistant"/>
                <a:cs typeface="Assistant"/>
                <a:sym typeface="Assistant"/>
                <a:hlinkClick r:id="rId4">
                  <a:extLst>
                    <a:ext uri="{A12FA001-AC4F-418D-AE19-62706E023703}">
                      <ahyp:hlinkClr val="tx"/>
                    </a:ext>
                  </a:extLst>
                </a:hlinkClick>
              </a:rPr>
              <a:t>צוות הקרב של חטיבת הנח"ל</a:t>
            </a:r>
            <a:r>
              <a:rPr b="1" lang="en-US" sz="1200">
                <a:solidFill>
                  <a:schemeClr val="dk1"/>
                </a:solidFill>
                <a:latin typeface="Assistant"/>
                <a:ea typeface="Assistant"/>
                <a:cs typeface="Assistant"/>
                <a:sym typeface="Assistant"/>
              </a:rPr>
              <a:t> איתר פיר אסטרטגי של חמאס באזור דרג׳ תופאח</a:t>
            </a:r>
            <a:r>
              <a:rPr lang="en-US" sz="1200">
                <a:solidFill>
                  <a:schemeClr val="dk1"/>
                </a:solidFill>
                <a:latin typeface="Assistant"/>
                <a:ea typeface="Assistant"/>
                <a:cs typeface="Assistant"/>
                <a:sym typeface="Assistant"/>
              </a:rPr>
              <a:t>, המוביל אל מנהרה באורך 100 מטרים ובה אתר לייצור אמצעי לחימה. בנוסף, </a:t>
            </a:r>
            <a:r>
              <a:rPr b="1" lang="en-US" sz="1200">
                <a:solidFill>
                  <a:schemeClr val="dk1"/>
                </a:solidFill>
                <a:latin typeface="Assistant"/>
                <a:ea typeface="Assistant"/>
                <a:cs typeface="Assistant"/>
                <a:sym typeface="Assistant"/>
              </a:rPr>
              <a:t>הצוות</a:t>
            </a:r>
            <a:r>
              <a:rPr lang="en-US" sz="1200">
                <a:solidFill>
                  <a:schemeClr val="dk1"/>
                </a:solidFill>
                <a:latin typeface="Assistant"/>
                <a:ea typeface="Assistant"/>
                <a:cs typeface="Assistant"/>
                <a:sym typeface="Assistant"/>
              </a:rPr>
              <a:t> </a:t>
            </a:r>
            <a:r>
              <a:rPr b="1" lang="en-US" sz="1200">
                <a:solidFill>
                  <a:schemeClr val="dk1"/>
                </a:solidFill>
                <a:latin typeface="Assistant"/>
                <a:ea typeface="Assistant"/>
                <a:cs typeface="Assistant"/>
                <a:sym typeface="Assistant"/>
              </a:rPr>
              <a:t>זיהה את מקור השיגור ממנו בוצע ירי רקטי לאשקלון</a:t>
            </a:r>
            <a:r>
              <a:rPr lang="en-US" sz="1200">
                <a:solidFill>
                  <a:schemeClr val="dk1"/>
                </a:solidFill>
                <a:latin typeface="Assistant"/>
                <a:ea typeface="Assistant"/>
                <a:cs typeface="Assistant"/>
                <a:sym typeface="Assistant"/>
              </a:rPr>
              <a:t> השבוע, הכולל מתחם ובו עשרות משגרים. לאחר האיתור </a:t>
            </a:r>
            <a:r>
              <a:rPr b="1" lang="en-US" sz="1200">
                <a:solidFill>
                  <a:schemeClr val="dk1"/>
                </a:solidFill>
                <a:latin typeface="Assistant"/>
                <a:ea typeface="Assistant"/>
                <a:cs typeface="Assistant"/>
                <a:sym typeface="Assistant"/>
              </a:rPr>
              <a:t>כוחות הנדסה השמידו את המתחם.</a:t>
            </a:r>
            <a:endParaRPr b="1" sz="1200">
              <a:solidFill>
                <a:schemeClr val="dk1"/>
              </a:solidFill>
              <a:latin typeface="Assistant"/>
              <a:ea typeface="Assistant"/>
              <a:cs typeface="Assistant"/>
              <a:sym typeface="Assistant"/>
            </a:endParaRPr>
          </a:p>
          <a:p>
            <a:pPr indent="-304800" lvl="0" marL="457200" rtl="1" algn="just">
              <a:lnSpc>
                <a:spcPct val="115000"/>
              </a:lnSpc>
              <a:spcBef>
                <a:spcPts val="0"/>
              </a:spcBef>
              <a:spcAft>
                <a:spcPts val="0"/>
              </a:spcAft>
              <a:buClr>
                <a:schemeClr val="dk1"/>
              </a:buClr>
              <a:buSzPts val="1200"/>
              <a:buFont typeface="Assistant"/>
              <a:buChar char="●"/>
            </a:pPr>
            <a:r>
              <a:rPr b="1" lang="en-US" sz="1200">
                <a:solidFill>
                  <a:schemeClr val="dk1"/>
                </a:solidFill>
                <a:latin typeface="Assistant"/>
                <a:ea typeface="Assistant"/>
                <a:cs typeface="Assistant"/>
                <a:sym typeface="Assistant"/>
              </a:rPr>
              <a:t>הושלם פירוק המסגרת הצבאית של חמאס בצפון הרצועה. </a:t>
            </a:r>
            <a:r>
              <a:rPr lang="en-US" sz="1200">
                <a:solidFill>
                  <a:schemeClr val="dk1"/>
                </a:solidFill>
                <a:latin typeface="Assistant"/>
                <a:ea typeface="Assistant"/>
                <a:cs typeface="Assistant"/>
                <a:sym typeface="Assistant"/>
              </a:rPr>
              <a:t>שיתוף הפעולה בין חיל האוויר וכוחות היבשה הוא חסר תקדים. אותרו כ-70 מיליון קבצים בהם מודיעין על בכירי חמאס בעזה ובחו"ל.</a:t>
            </a:r>
            <a:endParaRPr b="1" sz="12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b="1" lang="en-US" sz="1200">
                <a:solidFill>
                  <a:schemeClr val="dk1"/>
                </a:solidFill>
                <a:latin typeface="Assistant"/>
                <a:ea typeface="Assistant"/>
                <a:cs typeface="Assistant"/>
                <a:sym typeface="Assistant"/>
              </a:rPr>
              <a:t>לוחמי צה"ל תקפו חוליית מחבלים שזוהתה במרחב מרווחין</a:t>
            </a:r>
            <a:r>
              <a:rPr lang="en-US" sz="1200">
                <a:solidFill>
                  <a:schemeClr val="dk1"/>
                </a:solidFill>
                <a:latin typeface="Assistant"/>
                <a:ea typeface="Assistant"/>
                <a:cs typeface="Assistant"/>
                <a:sym typeface="Assistant"/>
              </a:rPr>
              <a:t>. כמו כן,</a:t>
            </a:r>
            <a:r>
              <a:rPr b="1" lang="en-US" sz="1200">
                <a:solidFill>
                  <a:schemeClr val="dk1"/>
                </a:solidFill>
                <a:latin typeface="Assistant"/>
                <a:ea typeface="Assistant"/>
                <a:cs typeface="Assistant"/>
                <a:sym typeface="Assistant"/>
              </a:rPr>
              <a:t> צה"ל תקף באמצעות מטוסי קרב של חיל האוויר מספר מטרות צבאיות של ארגון הטרור חיזבאללה, </a:t>
            </a:r>
            <a:r>
              <a:rPr lang="en-US" sz="1200">
                <a:solidFill>
                  <a:schemeClr val="dk1"/>
                </a:solidFill>
                <a:latin typeface="Assistant"/>
                <a:ea typeface="Assistant"/>
                <a:cs typeface="Assistant"/>
                <a:sym typeface="Assistant"/>
              </a:rPr>
              <a:t>ביניהם מבנים בהם זוהו פיצוצי משנה המעידים על הימצאות אמצעי לחימה בדרום לבנון.</a:t>
            </a:r>
            <a:endParaRPr sz="1200">
              <a:solidFill>
                <a:schemeClr val="dk1"/>
              </a:solidFill>
              <a:latin typeface="Assistant"/>
              <a:ea typeface="Assistant"/>
              <a:cs typeface="Assistant"/>
              <a:sym typeface="Assistant"/>
            </a:endParaRPr>
          </a:p>
          <a:p>
            <a:pPr indent="-304800" lvl="0" marL="457200" marR="0" rtl="1" algn="just">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אמש, </a:t>
            </a:r>
            <a:r>
              <a:rPr b="1" lang="en-US" sz="1200">
                <a:solidFill>
                  <a:schemeClr val="dk1"/>
                </a:solidFill>
                <a:latin typeface="Assistant"/>
                <a:ea typeface="Assistant"/>
                <a:cs typeface="Assistant"/>
                <a:sym typeface="Assistant"/>
              </a:rPr>
              <a:t>לוחמי ההגנה האווירית יירטו מטרה אווירית עוינת </a:t>
            </a:r>
            <a:r>
              <a:rPr lang="en-US" sz="1200">
                <a:solidFill>
                  <a:schemeClr val="dk1"/>
                </a:solidFill>
                <a:latin typeface="Assistant"/>
                <a:ea typeface="Assistant"/>
                <a:cs typeface="Assistant"/>
                <a:sym typeface="Assistant"/>
              </a:rPr>
              <a:t>שחדרה לשטח ישראל משטח לבנון במרחב אבן מנחם.</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304800" lvl="0" marL="457200" rtl="1" algn="r">
              <a:lnSpc>
                <a:spcPct val="115000"/>
              </a:lnSpc>
              <a:spcBef>
                <a:spcPts val="0"/>
              </a:spcBef>
              <a:spcAft>
                <a:spcPts val="0"/>
              </a:spcAft>
              <a:buClr>
                <a:schemeClr val="dk1"/>
              </a:buClr>
              <a:buSzPts val="1200"/>
              <a:buFont typeface="Assistant"/>
              <a:buChar char="●"/>
            </a:pPr>
            <a:r>
              <a:rPr lang="en-US" sz="1200">
                <a:solidFill>
                  <a:schemeClr val="dk1"/>
                </a:solidFill>
                <a:latin typeface="Assistant"/>
                <a:ea typeface="Assistant"/>
                <a:cs typeface="Assistant"/>
                <a:sym typeface="Assistant"/>
              </a:rPr>
              <a:t>במהלך פעילות כוחות הביטחון הלילה במחנה הפליטים ג'נין </a:t>
            </a:r>
            <a:r>
              <a:rPr b="1" lang="en-US" sz="1200">
                <a:solidFill>
                  <a:schemeClr val="dk1"/>
                </a:solidFill>
                <a:latin typeface="Assistant"/>
                <a:ea typeface="Assistant"/>
                <a:cs typeface="Assistant"/>
                <a:sym typeface="Assistant"/>
              </a:rPr>
              <a:t>רכב צבאי של מג"ב עלה על מטען מוטמן, </a:t>
            </a:r>
            <a:r>
              <a:rPr lang="en-US" sz="1200">
                <a:solidFill>
                  <a:schemeClr val="dk1"/>
                </a:solidFill>
                <a:latin typeface="Assistant"/>
                <a:ea typeface="Assistant"/>
                <a:cs typeface="Assistant"/>
                <a:sym typeface="Assistant"/>
              </a:rPr>
              <a:t>כתוצאה מכך נפצעו מספר לוחמים נוספים באורחים שונים. במהלך הפעילות </a:t>
            </a:r>
            <a:r>
              <a:rPr b="1" lang="en-US" sz="1200">
                <a:solidFill>
                  <a:schemeClr val="dk1"/>
                </a:solidFill>
                <a:latin typeface="Assistant"/>
                <a:ea typeface="Assistant"/>
                <a:cs typeface="Assistant"/>
                <a:sym typeface="Assistant"/>
              </a:rPr>
              <a:t>כלי טיס תקף חוליית מחבלים שהשליכה מטענים על הכוחות</a:t>
            </a:r>
            <a:r>
              <a:rPr lang="en-US" sz="1200">
                <a:solidFill>
                  <a:schemeClr val="dk1"/>
                </a:solidFill>
                <a:latin typeface="Assistant"/>
                <a:ea typeface="Assistant"/>
                <a:cs typeface="Assistant"/>
                <a:sym typeface="Assistant"/>
              </a:rPr>
              <a:t> שפעלו במרחב וסיכנה אותם. </a:t>
            </a:r>
            <a:r>
              <a:rPr b="1" lang="en-US" sz="1200">
                <a:solidFill>
                  <a:schemeClr val="dk1"/>
                </a:solidFill>
                <a:latin typeface="Assistant"/>
                <a:ea typeface="Assistant"/>
                <a:cs typeface="Assistant"/>
                <a:sym typeface="Assistant"/>
              </a:rPr>
              <a:t>בתקיפה</a:t>
            </a:r>
            <a:r>
              <a:rPr lang="en-US" sz="1200">
                <a:solidFill>
                  <a:schemeClr val="dk1"/>
                </a:solidFill>
                <a:latin typeface="Assistant"/>
                <a:ea typeface="Assistant"/>
                <a:cs typeface="Assistant"/>
                <a:sym typeface="Assistant"/>
              </a:rPr>
              <a:t> </a:t>
            </a:r>
            <a:r>
              <a:rPr b="1" lang="en-US" sz="1200">
                <a:solidFill>
                  <a:schemeClr val="dk1"/>
                </a:solidFill>
                <a:latin typeface="Assistant"/>
                <a:ea typeface="Assistant"/>
                <a:cs typeface="Assistant"/>
                <a:sym typeface="Assistant"/>
              </a:rPr>
              <a:t>חוסלו 6 מחבלים</a:t>
            </a:r>
            <a:r>
              <a:rPr lang="en-US" sz="1200">
                <a:solidFill>
                  <a:schemeClr val="dk1"/>
                </a:solidFill>
                <a:latin typeface="Assistant"/>
                <a:ea typeface="Assistant"/>
                <a:cs typeface="Assistant"/>
                <a:sym typeface="Assistant"/>
              </a:rPr>
              <a:t>. בנוסף, </a:t>
            </a:r>
            <a:r>
              <a:rPr b="1" lang="en-US" sz="1200">
                <a:solidFill>
                  <a:schemeClr val="dk1"/>
                </a:solidFill>
                <a:latin typeface="Assistant"/>
                <a:ea typeface="Assistant"/>
                <a:cs typeface="Assistant"/>
                <a:sym typeface="Assistant"/>
              </a:rPr>
              <a:t>בפעילות לוחמי צה"ל בתרקומיא נעצר מבוקש </a:t>
            </a:r>
            <a:r>
              <a:rPr lang="en-US" sz="1200">
                <a:solidFill>
                  <a:schemeClr val="dk1"/>
                </a:solidFill>
                <a:latin typeface="Assistant"/>
                <a:ea typeface="Assistant"/>
                <a:cs typeface="Assistant"/>
                <a:sym typeface="Assistant"/>
              </a:rPr>
              <a:t>והוחרמו אמצעי לחימה על ידי הכוח.</a:t>
            </a:r>
            <a:endParaRPr sz="1200">
              <a:solidFill>
                <a:schemeClr val="dk1"/>
              </a:solidFill>
              <a:latin typeface="Assistant"/>
              <a:ea typeface="Assistant"/>
              <a:cs typeface="Assistant"/>
              <a:sym typeface="Assistant"/>
            </a:endParaRPr>
          </a:p>
          <a:p>
            <a:pPr indent="0" lvl="0" marL="457200" rtl="1" algn="r">
              <a:lnSpc>
                <a:spcPct val="115000"/>
              </a:lnSpc>
              <a:spcBef>
                <a:spcPts val="3200"/>
              </a:spcBef>
              <a:spcAft>
                <a:spcPts val="0"/>
              </a:spcAft>
              <a:buNone/>
            </a:pPr>
            <a:r>
              <a:t/>
            </a:r>
            <a:endParaRPr sz="1000">
              <a:solidFill>
                <a:schemeClr val="dk1"/>
              </a:solidFill>
              <a:latin typeface="Assistant"/>
              <a:ea typeface="Assistant"/>
              <a:cs typeface="Assistant"/>
              <a:sym typeface="Assistant"/>
            </a:endParaRPr>
          </a:p>
          <a:p>
            <a:pPr indent="0" lvl="0" marL="0" marR="0" rtl="0" algn="l">
              <a:lnSpc>
                <a:spcPct val="115000"/>
              </a:lnSpc>
              <a:spcBef>
                <a:spcPts val="3200"/>
              </a:spcBef>
              <a:spcAft>
                <a:spcPts val="0"/>
              </a:spcAft>
              <a:buNone/>
            </a:pPr>
            <a:r>
              <a:t/>
            </a:r>
            <a:endParaRPr sz="1100">
              <a:solidFill>
                <a:schemeClr val="dk1"/>
              </a:solidFill>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