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2,400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3,500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ה-73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18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ו'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17:00)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1900">
                <a:solidFill>
                  <a:schemeClr val="lt1"/>
                </a:solidFill>
                <a:latin typeface="Assistant"/>
                <a:ea typeface="Assistant"/>
                <a:cs typeface="Assistant"/>
                <a:sym typeface="Assistant"/>
              </a:rPr>
              <a:t>השבוע האחד עשר למלחמה</a:t>
            </a:r>
            <a:br>
              <a:rPr b="1" lang="en-US" sz="1350">
                <a:solidFill>
                  <a:srgbClr val="30323F"/>
                </a:solidFill>
                <a:highlight>
                  <a:srgbClr val="F1F6FB"/>
                </a:highlight>
              </a:rPr>
            </a:br>
            <a:r>
              <a:rPr b="1" lang="en-US" sz="1100">
                <a:solidFill>
                  <a:schemeClr val="dk1"/>
                </a:solidFill>
                <a:latin typeface="Assistant"/>
                <a:ea typeface="Assistant"/>
                <a:cs typeface="Assistant"/>
                <a:sym typeface="Assistant"/>
              </a:rPr>
              <a:t> "חשפנו את המנהרה הגדולה ביותר שנחשפה עד היום ברצועת עזה. המנהרה לא חדרה לשטח ישראל, ונמצאה בסמוך למעבר ארז. המנהרה הייתה פרויקט דגל של מוחמד דף. צה"ל נחוש לעמוד במשימת פירוק חמאס, כוחותינו ממשיכים לפעול ברצועה".</a:t>
            </a:r>
            <a:endParaRPr b="1" sz="1200">
              <a:solidFill>
                <a:srgbClr val="30323F"/>
              </a:solidFill>
              <a:highlight>
                <a:srgbClr val="F1F6FB"/>
              </a:highlight>
            </a:endParaRPr>
          </a:p>
          <a:p>
            <a:pPr indent="0" lvl="0" marL="0" rtl="1" algn="l">
              <a:lnSpc>
                <a:spcPct val="115000"/>
              </a:lnSpc>
              <a:spcBef>
                <a:spcPts val="120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תא"ל דניאל הגרי, דובר צה"ל</a:t>
            </a:r>
            <a:endParaRPr b="1">
              <a:solidFill>
                <a:schemeClr val="dk1"/>
              </a:solidFill>
              <a:latin typeface="Assistant"/>
              <a:ea typeface="Assistant"/>
              <a:cs typeface="Assistant"/>
              <a:sym typeface="Assistant"/>
            </a:endParaRPr>
          </a:p>
          <a:p>
            <a:pPr indent="0" lvl="0" marL="0" rtl="1" algn="r">
              <a:lnSpc>
                <a:spcPct val="115000"/>
              </a:lnSpc>
              <a:spcBef>
                <a:spcPts val="1200"/>
              </a:spcBef>
              <a:spcAft>
                <a:spcPts val="0"/>
              </a:spcAft>
              <a:buNone/>
            </a:pPr>
            <a:r>
              <a:rPr b="1" lang="en-US">
                <a:solidFill>
                  <a:schemeClr val="dk1"/>
                </a:solidFill>
                <a:latin typeface="Assistant"/>
                <a:ea typeface="Assistant"/>
                <a:cs typeface="Assistant"/>
                <a:sym typeface="Assistant"/>
              </a:rPr>
              <a:t>בגזרת הדרום:</a:t>
            </a:r>
            <a:endParaRPr b="1" sz="1050">
              <a:solidFill>
                <a:schemeClr val="dk1"/>
              </a:solidFill>
              <a:latin typeface="Assistant"/>
              <a:ea typeface="Assistant"/>
              <a:cs typeface="Assistant"/>
              <a:sym typeface="Assistant"/>
            </a:endParaRPr>
          </a:p>
          <a:p>
            <a:pPr indent="-295275" lvl="0" marL="457200" marR="0" rtl="1" algn="just">
              <a:lnSpc>
                <a:spcPct val="115000"/>
              </a:lnSpc>
              <a:spcBef>
                <a:spcPts val="0"/>
              </a:spcBef>
              <a:spcAft>
                <a:spcPts val="0"/>
              </a:spcAft>
              <a:buClr>
                <a:schemeClr val="dk1"/>
              </a:buClr>
              <a:buSzPts val="1050"/>
              <a:buFont typeface="Assistant"/>
              <a:buChar char="●"/>
            </a:pPr>
            <a:r>
              <a:rPr b="1" lang="en-US" sz="1050">
                <a:solidFill>
                  <a:schemeClr val="dk1"/>
                </a:solidFill>
                <a:latin typeface="Assistant"/>
                <a:ea typeface="Assistant"/>
                <a:cs typeface="Assistant"/>
                <a:sym typeface="Assistant"/>
              </a:rPr>
              <a:t>לוחמי היחידה הרב ממדית תחת פיקוד צק"ח 551</a:t>
            </a:r>
            <a:r>
              <a:rPr lang="en-US" sz="1050">
                <a:solidFill>
                  <a:schemeClr val="dk1"/>
                </a:solidFill>
                <a:latin typeface="Assistant"/>
                <a:ea typeface="Assistant"/>
                <a:cs typeface="Assistant"/>
                <a:sym typeface="Assistant"/>
              </a:rPr>
              <a:t> איתרו בביתו של בכיר בארגון הטרור חמאס במרחב ג'באליה, </a:t>
            </a:r>
            <a:r>
              <a:rPr b="1" lang="en-US" sz="1050">
                <a:solidFill>
                  <a:schemeClr val="dk1"/>
                </a:solidFill>
                <a:latin typeface="Assistant"/>
                <a:ea typeface="Assistant"/>
                <a:cs typeface="Assistant"/>
                <a:sym typeface="Assistant"/>
              </a:rPr>
              <a:t>מזוודות של כספי טרור בשווי של כ-5,000,000 ש"ח</a:t>
            </a:r>
            <a:r>
              <a:rPr lang="en-US" sz="1050">
                <a:solidFill>
                  <a:schemeClr val="dk1"/>
                </a:solidFill>
                <a:latin typeface="Assistant"/>
                <a:ea typeface="Assistant"/>
                <a:cs typeface="Assistant"/>
                <a:sym typeface="Assistant"/>
              </a:rPr>
              <a:t> ואמצעי לחימה רבים.</a:t>
            </a:r>
            <a:endParaRPr sz="1050">
              <a:solidFill>
                <a:schemeClr val="dk1"/>
              </a:solidFill>
              <a:latin typeface="Assistant"/>
              <a:ea typeface="Assistant"/>
              <a:cs typeface="Assistant"/>
              <a:sym typeface="Assistant"/>
            </a:endParaRPr>
          </a:p>
          <a:p>
            <a:pPr indent="-295275" lvl="0" marL="457200" marR="0" rtl="1" algn="just">
              <a:lnSpc>
                <a:spcPct val="115000"/>
              </a:lnSpc>
              <a:spcBef>
                <a:spcPts val="0"/>
              </a:spcBef>
              <a:spcAft>
                <a:spcPts val="0"/>
              </a:spcAft>
              <a:buClr>
                <a:schemeClr val="dk1"/>
              </a:buClr>
              <a:buSzPts val="1050"/>
              <a:buFont typeface="Assistant"/>
              <a:buChar char="●"/>
            </a:pPr>
            <a:r>
              <a:rPr lang="en-US" sz="1050">
                <a:solidFill>
                  <a:schemeClr val="dk1"/>
                </a:solidFill>
                <a:latin typeface="Assistant"/>
                <a:ea typeface="Assistant"/>
                <a:cs typeface="Assistant"/>
                <a:sym typeface="Assistant"/>
              </a:rPr>
              <a:t>אמש, </a:t>
            </a:r>
            <a:r>
              <a:rPr b="1" lang="en-US" sz="1050">
                <a:solidFill>
                  <a:schemeClr val="dk1"/>
                </a:solidFill>
                <a:latin typeface="Assistant"/>
                <a:ea typeface="Assistant"/>
                <a:cs typeface="Assistant"/>
                <a:sym typeface="Assistant"/>
              </a:rPr>
              <a:t>צק"ח 646 תקף תשתית טרור בו נמצאו אמצעי לחימה רבים</a:t>
            </a:r>
            <a:r>
              <a:rPr lang="en-US" sz="1050">
                <a:solidFill>
                  <a:schemeClr val="dk1"/>
                </a:solidFill>
                <a:latin typeface="Assistant"/>
                <a:ea typeface="Assistant"/>
                <a:cs typeface="Assistant"/>
                <a:sym typeface="Assistant"/>
              </a:rPr>
              <a:t>, ביניהם מטענים, ציוד לחימה ונשק מסוג RPG. כמו כן, באותה תשתית טרור נמצא מרתף ובו מצבור של מרגמות ותחמושת. בנוסף הכוחות איתרו והשמידו פירים ובורות שיגור במרחב.</a:t>
            </a:r>
            <a:endParaRPr sz="1050">
              <a:solidFill>
                <a:schemeClr val="dk1"/>
              </a:solidFill>
              <a:highlight>
                <a:srgbClr val="FFFF00"/>
              </a:highlight>
              <a:latin typeface="Assistant"/>
              <a:ea typeface="Assistant"/>
              <a:cs typeface="Assistant"/>
              <a:sym typeface="Assistant"/>
            </a:endParaRPr>
          </a:p>
          <a:p>
            <a:pPr indent="-295275" lvl="0" marL="457200" marR="0" rtl="1" algn="just">
              <a:lnSpc>
                <a:spcPct val="115000"/>
              </a:lnSpc>
              <a:spcBef>
                <a:spcPts val="0"/>
              </a:spcBef>
              <a:spcAft>
                <a:spcPts val="0"/>
              </a:spcAft>
              <a:buClr>
                <a:schemeClr val="dk1"/>
              </a:buClr>
              <a:buSzPts val="1050"/>
              <a:buFont typeface="Assistant"/>
              <a:buChar char="●"/>
            </a:pPr>
            <a:r>
              <a:rPr lang="en-US" sz="1050">
                <a:solidFill>
                  <a:schemeClr val="dk1"/>
                </a:solidFill>
                <a:latin typeface="Assistant"/>
                <a:ea typeface="Assistant"/>
                <a:cs typeface="Assistant"/>
                <a:sym typeface="Assistant"/>
              </a:rPr>
              <a:t>צק"ח גבעתי וצק"ח 4 פועלים מול חיל האוויר בתקיפת המטרות ובכך פועלים להשמדת האיום. כמוכן גם זרוע הים </a:t>
            </a:r>
            <a:r>
              <a:rPr b="1" lang="en-US" sz="1050">
                <a:solidFill>
                  <a:schemeClr val="dk1"/>
                </a:solidFill>
                <a:latin typeface="Assistant"/>
                <a:ea typeface="Assistant"/>
                <a:cs typeface="Assistant"/>
                <a:sym typeface="Assistant"/>
              </a:rPr>
              <a:t>תקפו מטרות טרור של ארגון הטרור חמאס</a:t>
            </a:r>
            <a:r>
              <a:rPr lang="en-US" sz="1050">
                <a:solidFill>
                  <a:schemeClr val="dk1"/>
                </a:solidFill>
                <a:latin typeface="Assistant"/>
                <a:ea typeface="Assistant"/>
                <a:cs typeface="Assistant"/>
                <a:sym typeface="Assistant"/>
              </a:rPr>
              <a:t> ומטרות סיוע לכוחות היבשה בפעילויותיהם </a:t>
            </a:r>
            <a:r>
              <a:rPr b="1" lang="en-US" sz="1050">
                <a:solidFill>
                  <a:schemeClr val="dk1"/>
                </a:solidFill>
                <a:latin typeface="Assistant"/>
                <a:ea typeface="Assistant"/>
                <a:cs typeface="Assistant"/>
                <a:sym typeface="Assistant"/>
              </a:rPr>
              <a:t>בחופי רצועת עזה.</a:t>
            </a:r>
            <a:endParaRPr b="1" sz="1050">
              <a:solidFill>
                <a:schemeClr val="dk1"/>
              </a:solidFill>
              <a:latin typeface="Assistant"/>
              <a:ea typeface="Assistant"/>
              <a:cs typeface="Assistant"/>
              <a:sym typeface="Assistant"/>
            </a:endParaRPr>
          </a:p>
          <a:p>
            <a:pPr indent="-295275" lvl="0" marL="457200" marR="0" rtl="1" algn="just">
              <a:lnSpc>
                <a:spcPct val="115000"/>
              </a:lnSpc>
              <a:spcBef>
                <a:spcPts val="0"/>
              </a:spcBef>
              <a:spcAft>
                <a:spcPts val="0"/>
              </a:spcAft>
              <a:buClr>
                <a:schemeClr val="dk1"/>
              </a:buClr>
              <a:buSzPts val="1050"/>
              <a:buFont typeface="Assistant"/>
              <a:buChar char="●"/>
            </a:pPr>
            <a:r>
              <a:rPr b="1" lang="en-US" sz="1050">
                <a:solidFill>
                  <a:schemeClr val="dk1"/>
                </a:solidFill>
                <a:latin typeface="Assistant"/>
                <a:ea typeface="Assistant"/>
                <a:cs typeface="Assistant"/>
                <a:sym typeface="Assistant"/>
              </a:rPr>
              <a:t>לוחמי יהל"ם, חי"ר, הנדסה ויחידות מיוחדות, </a:t>
            </a:r>
            <a:r>
              <a:rPr lang="en-US" sz="1050">
                <a:solidFill>
                  <a:schemeClr val="dk1"/>
                </a:solidFill>
                <a:latin typeface="Assistant"/>
                <a:ea typeface="Assistant"/>
                <a:cs typeface="Assistant"/>
                <a:sym typeface="Assistant"/>
              </a:rPr>
              <a:t>פעלו בשבועות האחרונים במסגרת מבצע אותו הובילה החטיבה הצפונית באוגדת עזה</a:t>
            </a:r>
            <a:r>
              <a:rPr b="1" lang="en-US" sz="1050">
                <a:solidFill>
                  <a:schemeClr val="dk1"/>
                </a:solidFill>
                <a:latin typeface="Assistant"/>
                <a:ea typeface="Assistant"/>
                <a:cs typeface="Assistant"/>
                <a:sym typeface="Assistant"/>
              </a:rPr>
              <a:t> לחשיפתו, סריקתו וזיכויו של תוואי המנהור האסטרטגי הגדול ביותר של ארגון הטרור חמאס</a:t>
            </a:r>
            <a:r>
              <a:rPr lang="en-US" sz="1050">
                <a:solidFill>
                  <a:schemeClr val="dk1"/>
                </a:solidFill>
                <a:latin typeface="Assistant"/>
                <a:ea typeface="Assistant"/>
                <a:cs typeface="Assistant"/>
                <a:sym typeface="Assistant"/>
              </a:rPr>
              <a:t>. מתחילת המלחמה </a:t>
            </a:r>
            <a:r>
              <a:rPr b="1" lang="en-US" sz="1050">
                <a:solidFill>
                  <a:schemeClr val="dk1"/>
                </a:solidFill>
                <a:latin typeface="Assistant"/>
                <a:ea typeface="Assistant"/>
                <a:cs typeface="Assistant"/>
                <a:sym typeface="Assistant"/>
              </a:rPr>
              <a:t>צה"ל פועל לאיתור והשמדת עשרות תוואי מנהור התקפיים.</a:t>
            </a:r>
            <a:r>
              <a:rPr lang="en-US" sz="1050">
                <a:solidFill>
                  <a:schemeClr val="dk1"/>
                </a:solidFill>
                <a:latin typeface="Assistant"/>
                <a:ea typeface="Assistant"/>
                <a:cs typeface="Assistant"/>
                <a:sym typeface="Assistant"/>
              </a:rPr>
              <a:t> מהמנהרה יצאו פעולות התקפיות לעבר כוחותינו במהלך הלחימה בשטח רצועת עזה.</a:t>
            </a:r>
            <a:r>
              <a:rPr lang="en-US" sz="1050">
                <a:solidFill>
                  <a:srgbClr val="0000FF"/>
                </a:solidFill>
                <a:latin typeface="Assistant"/>
                <a:ea typeface="Assistant"/>
                <a:cs typeface="Assistant"/>
                <a:sym typeface="Assistant"/>
              </a:rPr>
              <a:t> </a:t>
            </a:r>
            <a:endParaRPr b="1" sz="1050">
              <a:solidFill>
                <a:srgbClr val="0000FF"/>
              </a:solidFill>
              <a:latin typeface="Assistant"/>
              <a:ea typeface="Assistant"/>
              <a:cs typeface="Assistant"/>
              <a:sym typeface="Assistant"/>
            </a:endParaRPr>
          </a:p>
          <a:p>
            <a:pPr indent="-295275" lvl="0" marL="457200" marR="0" rtl="1" algn="just">
              <a:lnSpc>
                <a:spcPct val="115000"/>
              </a:lnSpc>
              <a:spcBef>
                <a:spcPts val="0"/>
              </a:spcBef>
              <a:spcAft>
                <a:spcPts val="0"/>
              </a:spcAft>
              <a:buClr>
                <a:schemeClr val="dk1"/>
              </a:buClr>
              <a:buSzPts val="1050"/>
              <a:buFont typeface="Assistant"/>
              <a:buChar char="●"/>
            </a:pPr>
            <a:r>
              <a:rPr lang="en-US" sz="1050">
                <a:solidFill>
                  <a:schemeClr val="dk1"/>
                </a:solidFill>
                <a:latin typeface="Assistant"/>
                <a:ea typeface="Assistant"/>
                <a:cs typeface="Assistant"/>
                <a:sym typeface="Assistant"/>
              </a:rPr>
              <a:t>בשבועות האחרונים לחמו </a:t>
            </a:r>
            <a:r>
              <a:rPr b="1" lang="en-US" sz="1050">
                <a:solidFill>
                  <a:schemeClr val="dk1"/>
                </a:solidFill>
                <a:latin typeface="Assistant"/>
                <a:ea typeface="Assistant"/>
                <a:cs typeface="Assistant"/>
                <a:sym typeface="Assistant"/>
              </a:rPr>
              <a:t>לוחמי המילואים של אוגדה 252 במרחב בית חאנון</a:t>
            </a:r>
            <a:r>
              <a:rPr lang="en-US" sz="1050">
                <a:solidFill>
                  <a:schemeClr val="dk1"/>
                </a:solidFill>
                <a:latin typeface="Assistant"/>
                <a:ea typeface="Assistant"/>
                <a:cs typeface="Assistant"/>
                <a:sym typeface="Assistant"/>
              </a:rPr>
              <a:t>. כוחות החי״ר, השריון, ההנדסה והאש של האוגדה </a:t>
            </a:r>
            <a:r>
              <a:rPr b="1" lang="en-US" sz="1050">
                <a:solidFill>
                  <a:schemeClr val="dk1"/>
                </a:solidFill>
                <a:latin typeface="Assistant"/>
                <a:ea typeface="Assistant"/>
                <a:cs typeface="Assistant"/>
                <a:sym typeface="Assistant"/>
              </a:rPr>
              <a:t>הכריעו את גדוד בית חאנון</a:t>
            </a:r>
            <a:r>
              <a:rPr lang="en-US" sz="1050">
                <a:solidFill>
                  <a:schemeClr val="dk1"/>
                </a:solidFill>
                <a:latin typeface="Assistant"/>
                <a:ea typeface="Assistant"/>
                <a:cs typeface="Assistant"/>
                <a:sym typeface="Assistant"/>
              </a:rPr>
              <a:t> תוך השתלטות על מרכזי הפיקוד והשליטה ועל מוצבי טרור של חמאס- ביניהם בתי ספר ומבני ציבור, בהם אותרו פירי מנהרות ואמצעי לחימה רבים. עם סיום משימת אוגדה 252 בבית חאנון, הועברה האחריות בגזרה לכוחות בפיקוד אוגדת עזה.</a:t>
            </a:r>
            <a:endParaRPr b="1" sz="1050">
              <a:solidFill>
                <a:srgbClr val="0000FF"/>
              </a:solidFill>
              <a:latin typeface="Assistant"/>
              <a:ea typeface="Assistant"/>
              <a:cs typeface="Assistant"/>
              <a:sym typeface="Assistant"/>
            </a:endParaRPr>
          </a:p>
          <a:p>
            <a:pPr indent="-295275" lvl="0" marL="457200" marR="0" rtl="1" algn="just">
              <a:lnSpc>
                <a:spcPct val="115000"/>
              </a:lnSpc>
              <a:spcBef>
                <a:spcPts val="0"/>
              </a:spcBef>
              <a:spcAft>
                <a:spcPts val="0"/>
              </a:spcAft>
              <a:buClr>
                <a:schemeClr val="dk1"/>
              </a:buClr>
              <a:buSzPts val="1050"/>
              <a:buFont typeface="Assistant"/>
              <a:buChar char="●"/>
            </a:pPr>
            <a:r>
              <a:rPr b="1" lang="en-US" sz="1050">
                <a:solidFill>
                  <a:schemeClr val="dk1"/>
                </a:solidFill>
                <a:latin typeface="Assistant"/>
                <a:ea typeface="Assistant"/>
                <a:cs typeface="Assistant"/>
                <a:sym typeface="Assistant"/>
              </a:rPr>
              <a:t>יחידת דובדבן נלחמת בלב העיר חאן יונס</a:t>
            </a:r>
            <a:r>
              <a:rPr lang="en-US" sz="1050">
                <a:solidFill>
                  <a:schemeClr val="dk1"/>
                </a:solidFill>
                <a:latin typeface="Assistant"/>
                <a:ea typeface="Assistant"/>
                <a:cs typeface="Assistant"/>
                <a:sym typeface="Assistant"/>
              </a:rPr>
              <a:t> מזה כשבועיים. מתחילת ההתקפה</a:t>
            </a:r>
            <a:r>
              <a:rPr b="1" lang="en-US" sz="1050">
                <a:solidFill>
                  <a:schemeClr val="dk1"/>
                </a:solidFill>
                <a:latin typeface="Assistant"/>
                <a:ea typeface="Assistant"/>
                <a:cs typeface="Assistant"/>
                <a:sym typeface="Assistant"/>
              </a:rPr>
              <a:t> הכוחות פרצו את קווי ההגנה של חטיבת חאן יונס</a:t>
            </a:r>
            <a:r>
              <a:rPr lang="en-US" sz="1050">
                <a:solidFill>
                  <a:schemeClr val="dk1"/>
                </a:solidFill>
                <a:latin typeface="Assistant"/>
                <a:ea typeface="Assistant"/>
                <a:cs typeface="Assistant"/>
                <a:sym typeface="Assistant"/>
              </a:rPr>
              <a:t>, המהווה מרכז כובד שלטוני וצבאי של ארגון הטרור חמאס </a:t>
            </a:r>
            <a:r>
              <a:rPr b="1" lang="en-US" sz="1050">
                <a:solidFill>
                  <a:schemeClr val="dk1"/>
                </a:solidFill>
                <a:latin typeface="Assistant"/>
                <a:ea typeface="Assistant"/>
                <a:cs typeface="Assistant"/>
                <a:sym typeface="Assistant"/>
              </a:rPr>
              <a:t>והחלו לתמרן בלב המרחב</a:t>
            </a:r>
            <a:r>
              <a:rPr lang="en-US" sz="1050">
                <a:solidFill>
                  <a:schemeClr val="dk1"/>
                </a:solidFill>
                <a:latin typeface="Assistant"/>
                <a:ea typeface="Assistant"/>
                <a:cs typeface="Assistant"/>
                <a:sym typeface="Assistant"/>
              </a:rPr>
              <a:t>. במסגרת הלחימה הלוחמים מנהלים קרבות פנים מול פנים עם מחבלים ומחסלים חוליות טרור.</a:t>
            </a:r>
            <a:endParaRPr b="1" sz="1050">
              <a:solidFill>
                <a:srgbClr val="0000FF"/>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295275" lvl="0" marL="457200" rtl="1" algn="r">
              <a:lnSpc>
                <a:spcPct val="115000"/>
              </a:lnSpc>
              <a:spcBef>
                <a:spcPts val="0"/>
              </a:spcBef>
              <a:spcAft>
                <a:spcPts val="0"/>
              </a:spcAft>
              <a:buClr>
                <a:schemeClr val="dk1"/>
              </a:buClr>
              <a:buSzPts val="1050"/>
              <a:buChar char="●"/>
            </a:pPr>
            <a:r>
              <a:rPr b="1" lang="en-US" sz="1050">
                <a:solidFill>
                  <a:schemeClr val="dk1"/>
                </a:solidFill>
                <a:latin typeface="Assistant"/>
                <a:ea typeface="Assistant"/>
                <a:cs typeface="Assistant"/>
                <a:sym typeface="Assistant"/>
              </a:rPr>
              <a:t>מטוסי קרב של חיל האוויר תקפו מספר מטרות של ארגון הטרור חיזבאללה,</a:t>
            </a:r>
            <a:r>
              <a:rPr lang="en-US" sz="1050">
                <a:solidFill>
                  <a:schemeClr val="dk1"/>
                </a:solidFill>
                <a:latin typeface="Assistant"/>
                <a:ea typeface="Assistant"/>
                <a:cs typeface="Assistant"/>
                <a:sym typeface="Assistant"/>
              </a:rPr>
              <a:t> ביניהן תשתיות טרור, עמדת שיגור ומבנה צבאי.</a:t>
            </a:r>
            <a:endParaRPr sz="1050">
              <a:solidFill>
                <a:schemeClr val="dk1"/>
              </a:solidFill>
              <a:latin typeface="Assistant"/>
              <a:ea typeface="Assistant"/>
              <a:cs typeface="Assistant"/>
              <a:sym typeface="Assistant"/>
            </a:endParaRPr>
          </a:p>
          <a:p>
            <a:pPr indent="-295275" lvl="0" marL="457200" rtl="1" algn="r">
              <a:lnSpc>
                <a:spcPct val="115000"/>
              </a:lnSpc>
              <a:spcBef>
                <a:spcPts val="0"/>
              </a:spcBef>
              <a:spcAft>
                <a:spcPts val="0"/>
              </a:spcAft>
              <a:buClr>
                <a:schemeClr val="dk1"/>
              </a:buClr>
              <a:buSzPts val="1050"/>
              <a:buChar char="●"/>
            </a:pPr>
            <a:r>
              <a:rPr b="1" lang="en-US" sz="1050">
                <a:solidFill>
                  <a:schemeClr val="dk1"/>
                </a:solidFill>
                <a:latin typeface="Assistant"/>
                <a:ea typeface="Assistant"/>
                <a:cs typeface="Assistant"/>
                <a:sym typeface="Assistant"/>
              </a:rPr>
              <a:t>כלי טיס וטנק של צה"ל זיהו ותקפו חוליית מחבלים שניסתה לשגר טילי נ"ט לעבר שטח ישראל.</a:t>
            </a:r>
            <a:r>
              <a:rPr lang="en-US" sz="1050">
                <a:solidFill>
                  <a:schemeClr val="dk1"/>
                </a:solidFill>
                <a:latin typeface="Assistant"/>
                <a:ea typeface="Assistant"/>
                <a:cs typeface="Assistant"/>
                <a:sym typeface="Assistant"/>
              </a:rPr>
              <a:t> כמו כן, זוהו שיגורים לעבר מספר מרחבים בגבול לבנון, צה"ל תקף את מקורות הירי.</a:t>
            </a:r>
            <a:endParaRPr sz="1050">
              <a:solidFill>
                <a:schemeClr val="dk1"/>
              </a:solidFill>
              <a:latin typeface="Assistant"/>
              <a:ea typeface="Assistant"/>
              <a:cs typeface="Assistant"/>
              <a:sym typeface="Assistant"/>
            </a:endParaRPr>
          </a:p>
          <a:p>
            <a:pPr indent="-295275" lvl="0" marL="457200" rtl="1" algn="r">
              <a:lnSpc>
                <a:spcPct val="115000"/>
              </a:lnSpc>
              <a:spcBef>
                <a:spcPts val="0"/>
              </a:spcBef>
              <a:spcAft>
                <a:spcPts val="0"/>
              </a:spcAft>
              <a:buClr>
                <a:schemeClr val="dk1"/>
              </a:buClr>
              <a:buSzPts val="1050"/>
              <a:buFont typeface="Assistant"/>
              <a:buChar char="●"/>
            </a:pPr>
            <a:r>
              <a:rPr b="1" lang="en-US" sz="1050">
                <a:solidFill>
                  <a:schemeClr val="dk1"/>
                </a:solidFill>
                <a:latin typeface="Assistant"/>
                <a:ea typeface="Assistant"/>
                <a:cs typeface="Assistant"/>
                <a:sym typeface="Assistant"/>
              </a:rPr>
              <a:t>לוחמי ההגנה האווירית</a:t>
            </a:r>
            <a:r>
              <a:rPr lang="en-US" sz="1050">
                <a:solidFill>
                  <a:schemeClr val="dk1"/>
                </a:solidFill>
                <a:latin typeface="Assistant"/>
                <a:ea typeface="Assistant"/>
                <a:cs typeface="Assistant"/>
                <a:sym typeface="Assistant"/>
              </a:rPr>
              <a:t> </a:t>
            </a:r>
            <a:r>
              <a:rPr b="1" lang="en-US" sz="1050">
                <a:solidFill>
                  <a:schemeClr val="dk1"/>
                </a:solidFill>
                <a:latin typeface="Assistant"/>
                <a:ea typeface="Assistant"/>
                <a:cs typeface="Assistant"/>
                <a:sym typeface="Assistant"/>
              </a:rPr>
              <a:t>יירטו בהצלחה מטרה אווירית חשודה</a:t>
            </a:r>
            <a:r>
              <a:rPr lang="en-US" sz="1050">
                <a:solidFill>
                  <a:schemeClr val="dk1"/>
                </a:solidFill>
                <a:latin typeface="Assistant"/>
                <a:ea typeface="Assistant"/>
                <a:cs typeface="Assistant"/>
                <a:sym typeface="Assistant"/>
              </a:rPr>
              <a:t> שחצתה משטח לבנון לשטח ישראל. </a:t>
            </a:r>
            <a:endParaRPr sz="105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ושמרון:</a:t>
            </a:r>
            <a:endParaRPr b="1">
              <a:solidFill>
                <a:schemeClr val="dk1"/>
              </a:solidFill>
              <a:latin typeface="Assistant"/>
              <a:ea typeface="Assistant"/>
              <a:cs typeface="Assistant"/>
              <a:sym typeface="Assistant"/>
            </a:endParaRPr>
          </a:p>
          <a:p>
            <a:pPr indent="-295275" lvl="0" marL="457200" marR="0" rtl="1" algn="r">
              <a:lnSpc>
                <a:spcPct val="115000"/>
              </a:lnSpc>
              <a:spcBef>
                <a:spcPts val="0"/>
              </a:spcBef>
              <a:spcAft>
                <a:spcPts val="0"/>
              </a:spcAft>
              <a:buClr>
                <a:schemeClr val="dk1"/>
              </a:buClr>
              <a:buSzPts val="1050"/>
              <a:buFont typeface="Assistant"/>
              <a:buChar char="●"/>
            </a:pPr>
            <a:r>
              <a:rPr lang="en-US" sz="1050">
                <a:solidFill>
                  <a:schemeClr val="dk1"/>
                </a:solidFill>
                <a:latin typeface="Assistant"/>
                <a:ea typeface="Assistant"/>
                <a:cs typeface="Assistant"/>
                <a:sym typeface="Assistant"/>
              </a:rPr>
              <a:t>אמש, מחבל ביצע </a:t>
            </a:r>
            <a:r>
              <a:rPr b="1" lang="en-US" sz="1050">
                <a:solidFill>
                  <a:schemeClr val="dk1"/>
                </a:solidFill>
                <a:latin typeface="Assistant"/>
                <a:ea typeface="Assistant"/>
                <a:cs typeface="Assistant"/>
                <a:sym typeface="Assistant"/>
              </a:rPr>
              <a:t>פיגוע דקירה בתחנת דלק סמוך לכפר רנתיס </a:t>
            </a:r>
            <a:r>
              <a:rPr lang="en-US" sz="1050">
                <a:solidFill>
                  <a:schemeClr val="dk1"/>
                </a:solidFill>
                <a:latin typeface="Assistant"/>
                <a:ea typeface="Assistant"/>
                <a:cs typeface="Assistant"/>
                <a:sym typeface="Assistant"/>
              </a:rPr>
              <a:t>שבמרחב חטיבת אפרים. </a:t>
            </a:r>
            <a:br>
              <a:rPr lang="en-US" sz="1050">
                <a:solidFill>
                  <a:schemeClr val="dk1"/>
                </a:solidFill>
                <a:latin typeface="Assistant"/>
                <a:ea typeface="Assistant"/>
                <a:cs typeface="Assistant"/>
                <a:sym typeface="Assistant"/>
              </a:rPr>
            </a:br>
            <a:r>
              <a:rPr lang="en-US" sz="1050">
                <a:solidFill>
                  <a:schemeClr val="dk1"/>
                </a:solidFill>
                <a:latin typeface="Assistant"/>
                <a:ea typeface="Assistant"/>
                <a:cs typeface="Assistant"/>
                <a:sym typeface="Assistant"/>
              </a:rPr>
              <a:t>חייל צה"ל במילואים פתח בירי לעבר המחבל. כוחות נוספים פתחו במרדף אחר המחבל וחסמו צירים במרחב. במהלך הסריקות </a:t>
            </a:r>
            <a:r>
              <a:rPr b="1" lang="en-US" sz="1050">
                <a:solidFill>
                  <a:schemeClr val="dk1"/>
                </a:solidFill>
                <a:latin typeface="Assistant"/>
                <a:ea typeface="Assistant"/>
                <a:cs typeface="Assistant"/>
                <a:sym typeface="Assistant"/>
              </a:rPr>
              <a:t>הכוחות תפסו את המחבל החשוד בביצוע הפיגוע.</a:t>
            </a:r>
            <a:endParaRPr b="1" sz="1050">
              <a:solidFill>
                <a:schemeClr val="dk1"/>
              </a:solidFill>
              <a:latin typeface="Assistant"/>
              <a:ea typeface="Assistant"/>
              <a:cs typeface="Assistant"/>
              <a:sym typeface="Assistant"/>
            </a:endParaRPr>
          </a:p>
          <a:p>
            <a:pPr indent="-295275" lvl="0" marL="457200" marR="0" rtl="1" algn="r">
              <a:lnSpc>
                <a:spcPct val="115000"/>
              </a:lnSpc>
              <a:spcBef>
                <a:spcPts val="0"/>
              </a:spcBef>
              <a:spcAft>
                <a:spcPts val="0"/>
              </a:spcAft>
              <a:buClr>
                <a:schemeClr val="dk1"/>
              </a:buClr>
              <a:buSzPts val="1050"/>
              <a:buChar char="●"/>
            </a:pPr>
            <a:r>
              <a:rPr b="1" lang="en-US" sz="1050">
                <a:solidFill>
                  <a:schemeClr val="dk1"/>
                </a:solidFill>
                <a:latin typeface="Assistant"/>
                <a:ea typeface="Assistant"/>
                <a:cs typeface="Assistant"/>
                <a:sym typeface="Assistant"/>
              </a:rPr>
              <a:t>לוחמי צה"ל במילואים פעלו במבצע להחרמת רכבים בלתי חוקיים</a:t>
            </a:r>
            <a:r>
              <a:rPr lang="en-US" sz="1050">
                <a:solidFill>
                  <a:schemeClr val="dk1"/>
                </a:solidFill>
                <a:latin typeface="Assistant"/>
                <a:ea typeface="Assistant"/>
                <a:cs typeface="Assistant"/>
                <a:sym typeface="Assistant"/>
              </a:rPr>
              <a:t> והחרימו מעל 50 רכבים. במחנה הפליטים 'אלעידה' שבחטיבת עציון אותרו אמצעי לחימה רבים.</a:t>
            </a:r>
            <a:endParaRPr sz="1050">
              <a:solidFill>
                <a:schemeClr val="dk1"/>
              </a:solidFill>
              <a:latin typeface="Assistant"/>
              <a:ea typeface="Assistant"/>
              <a:cs typeface="Assistant"/>
              <a:sym typeface="Assistant"/>
            </a:endParaRPr>
          </a:p>
          <a:p>
            <a:pPr indent="-295275" lvl="0" marL="457200" rtl="1" algn="r">
              <a:lnSpc>
                <a:spcPct val="115000"/>
              </a:lnSpc>
              <a:spcBef>
                <a:spcPts val="0"/>
              </a:spcBef>
              <a:spcAft>
                <a:spcPts val="0"/>
              </a:spcAft>
              <a:buClr>
                <a:schemeClr val="dk1"/>
              </a:buClr>
              <a:buSzPts val="1050"/>
              <a:buChar char="●"/>
            </a:pPr>
            <a:r>
              <a:rPr b="1" lang="en-US" sz="1050">
                <a:solidFill>
                  <a:schemeClr val="dk1"/>
                </a:solidFill>
                <a:latin typeface="Assistant"/>
                <a:ea typeface="Assistant"/>
                <a:cs typeface="Assistant"/>
                <a:sym typeface="Assistant"/>
              </a:rPr>
              <a:t>בכפר עקבה שבחטיבת מנשה נעצרו שני מבוקשים</a:t>
            </a:r>
            <a:r>
              <a:rPr lang="en-US" sz="1050">
                <a:solidFill>
                  <a:schemeClr val="dk1"/>
                </a:solidFill>
                <a:latin typeface="Assistant"/>
                <a:ea typeface="Assistant"/>
                <a:cs typeface="Assistant"/>
                <a:sym typeface="Assistant"/>
              </a:rPr>
              <a:t>. במהלך הפעילות מחבלים השליכו מטענים, יידו אבנים וירו לעבר הכוחות שהגיבו בירי.</a:t>
            </a:r>
            <a:endParaRPr sz="105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