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10693400" cx="7556500"/>
  <p:notesSz cx="6858000" cy="9144000"/>
  <p:embeddedFontLst>
    <p:embeddedFont>
      <p:font typeface="Assistant"/>
      <p:regular r:id="rId7"/>
      <p:bold r:id="rId8"/>
    </p:embeddedFont>
    <p:embeddedFont>
      <p:font typeface="Suez One"/>
      <p:regular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10" roundtripDataSignature="AMtx7mhglvsmvevnYfw2BrHk3FipxPDCQ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customschemas.google.com/relationships/presentationmetadata" Target="metadata"/><Relationship Id="rId9" Type="http://schemas.openxmlformats.org/officeDocument/2006/relationships/font" Target="fonts/SuezOn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ssistant-regular.fntdata"/><Relationship Id="rId8" Type="http://schemas.openxmlformats.org/officeDocument/2006/relationships/font" Target="fonts/Assistant-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1" algn="r">
              <a:lnSpc>
                <a:spcPct val="100000"/>
              </a:lnSpc>
              <a:spcBef>
                <a:spcPts val="0"/>
              </a:spcBef>
              <a:spcAft>
                <a:spcPts val="0"/>
              </a:spcAft>
              <a:buSzPts val="1100"/>
              <a:buNone/>
            </a:pPr>
            <a:r>
              <a:t/>
            </a:r>
            <a:endParaRPr sz="1500">
              <a:solidFill>
                <a:schemeClr val="dk1"/>
              </a:solidFill>
              <a:highlight>
                <a:srgbClr val="FFFFFF"/>
              </a:highlight>
            </a:endParaRPr>
          </a:p>
        </p:txBody>
      </p:sp>
      <p:sp>
        <p:nvSpPr>
          <p:cNvPr id="82" name="Google Shape;8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3"/>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4"/>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4" name="Google Shape;24;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0" name="Google Shape;30;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6" name="Google Shape;36;p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3" name="Google Shape;43;p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4" name="Google Shape;44;p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5" name="Google Shape;45;p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6" name="Google Shape;46;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1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2"/>
          <p:cNvSpPr/>
          <p:nvPr>
            <p:ph idx="2" type="pic"/>
          </p:nvPr>
        </p:nvSpPr>
        <p:spPr>
          <a:xfrm>
            <a:off x="1792288" y="612775"/>
            <a:ext cx="5486400" cy="4114800"/>
          </a:xfrm>
          <a:prstGeom prst="rect">
            <a:avLst/>
          </a:prstGeom>
          <a:noFill/>
          <a:ln>
            <a:noFill/>
          </a:ln>
        </p:spPr>
      </p:sp>
      <p:sp>
        <p:nvSpPr>
          <p:cNvPr id="64" name="Google Shape;64;p1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1.png"/><Relationship Id="rId9" Type="http://schemas.openxmlformats.org/officeDocument/2006/relationships/image" Target="../media/image4.png"/><Relationship Id="rId5" Type="http://schemas.openxmlformats.org/officeDocument/2006/relationships/image" Target="../media/image3.png"/><Relationship Id="rId6" Type="http://schemas.openxmlformats.org/officeDocument/2006/relationships/image" Target="../media/image7.png"/><Relationship Id="rId7" Type="http://schemas.openxmlformats.org/officeDocument/2006/relationships/image" Target="../media/image2.png"/><Relationship Id="rId8"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grpSp>
        <p:nvGrpSpPr>
          <p:cNvPr id="84" name="Google Shape;84;p2"/>
          <p:cNvGrpSpPr/>
          <p:nvPr/>
        </p:nvGrpSpPr>
        <p:grpSpPr>
          <a:xfrm>
            <a:off x="145725" y="1445525"/>
            <a:ext cx="7265086" cy="9095393"/>
            <a:chOff x="0" y="0"/>
            <a:chExt cx="2598014" cy="2525516"/>
          </a:xfrm>
        </p:grpSpPr>
        <p:sp>
          <p:nvSpPr>
            <p:cNvPr id="85" name="Google Shape;85;p2"/>
            <p:cNvSpPr/>
            <p:nvPr/>
          </p:nvSpPr>
          <p:spPr>
            <a:xfrm>
              <a:off x="0" y="0"/>
              <a:ext cx="2598014" cy="2525516"/>
            </a:xfrm>
            <a:custGeom>
              <a:rect b="b" l="l" r="r" t="t"/>
              <a:pathLst>
                <a:path extrusionOk="0" h="2525516" w="2598014">
                  <a:moveTo>
                    <a:pt x="39514" y="0"/>
                  </a:moveTo>
                  <a:lnTo>
                    <a:pt x="2558500" y="0"/>
                  </a:lnTo>
                  <a:cubicBezTo>
                    <a:pt x="2568980" y="0"/>
                    <a:pt x="2579030" y="4163"/>
                    <a:pt x="2586441" y="11573"/>
                  </a:cubicBezTo>
                  <a:cubicBezTo>
                    <a:pt x="2593851" y="18984"/>
                    <a:pt x="2598014" y="29034"/>
                    <a:pt x="2598014" y="39514"/>
                  </a:cubicBezTo>
                  <a:lnTo>
                    <a:pt x="2598014" y="2486003"/>
                  </a:lnTo>
                  <a:cubicBezTo>
                    <a:pt x="2598014" y="2496482"/>
                    <a:pt x="2593851" y="2506533"/>
                    <a:pt x="2586441" y="2513943"/>
                  </a:cubicBezTo>
                  <a:cubicBezTo>
                    <a:pt x="2579030" y="2521353"/>
                    <a:pt x="2568980" y="2525516"/>
                    <a:pt x="2558500" y="2525516"/>
                  </a:cubicBezTo>
                  <a:lnTo>
                    <a:pt x="39514" y="2525516"/>
                  </a:lnTo>
                  <a:cubicBezTo>
                    <a:pt x="29034" y="2525516"/>
                    <a:pt x="18984" y="2521353"/>
                    <a:pt x="11573" y="2513943"/>
                  </a:cubicBezTo>
                  <a:cubicBezTo>
                    <a:pt x="4163" y="2506533"/>
                    <a:pt x="0" y="2496482"/>
                    <a:pt x="0" y="2486003"/>
                  </a:cubicBezTo>
                  <a:lnTo>
                    <a:pt x="0" y="39514"/>
                  </a:lnTo>
                  <a:cubicBezTo>
                    <a:pt x="0" y="29034"/>
                    <a:pt x="4163" y="18984"/>
                    <a:pt x="11573" y="11573"/>
                  </a:cubicBezTo>
                  <a:cubicBezTo>
                    <a:pt x="18984" y="4163"/>
                    <a:pt x="29034" y="0"/>
                    <a:pt x="39514" y="0"/>
                  </a:cubicBez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86" name="Google Shape;86;p2"/>
            <p:cNvSpPr txBox="1"/>
            <p:nvPr/>
          </p:nvSpPr>
          <p:spPr>
            <a:xfrm>
              <a:off x="140654" y="163058"/>
              <a:ext cx="1661100" cy="424800"/>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87" name="Google Shape;87;p2"/>
          <p:cNvSpPr txBox="1"/>
          <p:nvPr/>
        </p:nvSpPr>
        <p:spPr>
          <a:xfrm>
            <a:off x="2029100" y="4391500"/>
            <a:ext cx="5174700" cy="4402200"/>
          </a:xfrm>
          <a:prstGeom prst="rect">
            <a:avLst/>
          </a:prstGeom>
          <a:noFill/>
          <a:ln>
            <a:noFill/>
          </a:ln>
        </p:spPr>
        <p:txBody>
          <a:bodyPr anchorCtr="0" anchor="t" bIns="0" lIns="0" spcFirstLastPara="1" rIns="0" wrap="square" tIns="0">
            <a:spAutoFit/>
          </a:bodyPr>
          <a:lstStyle/>
          <a:p>
            <a:pPr indent="0" lvl="0" marL="0" marR="0" rtl="1" algn="just">
              <a:lnSpc>
                <a:spcPct val="150000"/>
              </a:lnSpc>
              <a:spcBef>
                <a:spcPts val="0"/>
              </a:spcBef>
              <a:spcAft>
                <a:spcPts val="0"/>
              </a:spcAft>
              <a:buClr>
                <a:schemeClr val="dk1"/>
              </a:buClr>
              <a:buSzPts val="1100"/>
              <a:buFont typeface="Arial"/>
              <a:buNone/>
            </a:pPr>
            <a:r>
              <a:rPr b="1" lang="en-US" sz="1300">
                <a:solidFill>
                  <a:schemeClr val="dk1"/>
                </a:solidFill>
                <a:latin typeface="Assistant"/>
                <a:ea typeface="Assistant"/>
                <a:cs typeface="Assistant"/>
                <a:sym typeface="Assistant"/>
              </a:rPr>
              <a:t>לוחמי צוות קרב חטיבה 5- חטיבת 'גבעתי תש"ח',</a:t>
            </a:r>
            <a:r>
              <a:rPr lang="en-US" sz="1300">
                <a:solidFill>
                  <a:schemeClr val="dk1"/>
                </a:solidFill>
                <a:latin typeface="Assistant"/>
                <a:ea typeface="Assistant"/>
                <a:cs typeface="Assistant"/>
                <a:sym typeface="Assistant"/>
              </a:rPr>
              <a:t> בפיקוד אוגדת עזה, אשר לצידם נלחמו גדוד 87, </a:t>
            </a:r>
            <a:r>
              <a:rPr lang="en-US" sz="1300">
                <a:solidFill>
                  <a:schemeClr val="dk1"/>
                </a:solidFill>
                <a:latin typeface="Assistant"/>
                <a:ea typeface="Assistant"/>
                <a:cs typeface="Assistant"/>
                <a:sym typeface="Assistant"/>
              </a:rPr>
              <a:t>גדס</a:t>
            </a:r>
            <a:r>
              <a:rPr lang="en-US" sz="1300">
                <a:solidFill>
                  <a:schemeClr val="dk1"/>
                </a:solidFill>
                <a:latin typeface="Assistant"/>
                <a:ea typeface="Assistant"/>
                <a:cs typeface="Assistant"/>
                <a:sym typeface="Assistant"/>
              </a:rPr>
              <a:t>"ר 6261 וכוחות הנדסה, </a:t>
            </a:r>
            <a:r>
              <a:rPr b="1" lang="en-US" sz="1300">
                <a:solidFill>
                  <a:schemeClr val="dk1"/>
                </a:solidFill>
                <a:latin typeface="Assistant"/>
                <a:ea typeface="Assistant"/>
                <a:cs typeface="Assistant"/>
                <a:sym typeface="Assistant"/>
              </a:rPr>
              <a:t>השמידו כמאות תשתיות טרור בתת- קרקע ובעל-קרקע, עמדות שיגור ואמצעי תצפית במרחב עיירת ח׳רבת אח׳זעה. </a:t>
            </a:r>
            <a:endParaRPr b="1" sz="1300">
              <a:solidFill>
                <a:schemeClr val="dk1"/>
              </a:solidFill>
              <a:latin typeface="Assistant"/>
              <a:ea typeface="Assistant"/>
              <a:cs typeface="Assistant"/>
              <a:sym typeface="Assistant"/>
            </a:endParaRPr>
          </a:p>
          <a:p>
            <a:pPr indent="0" lvl="0" marL="0" marR="0" rtl="1" algn="just">
              <a:lnSpc>
                <a:spcPct val="150000"/>
              </a:lnSpc>
              <a:spcBef>
                <a:spcPts val="0"/>
              </a:spcBef>
              <a:spcAft>
                <a:spcPts val="0"/>
              </a:spcAft>
              <a:buClr>
                <a:schemeClr val="dk1"/>
              </a:buClr>
              <a:buSzPts val="1100"/>
              <a:buFont typeface="Arial"/>
              <a:buNone/>
            </a:pPr>
            <a:r>
              <a:rPr lang="en-US" sz="1300">
                <a:solidFill>
                  <a:schemeClr val="dk1"/>
                </a:solidFill>
                <a:latin typeface="Assistant"/>
                <a:ea typeface="Assistant"/>
                <a:cs typeface="Assistant"/>
                <a:sym typeface="Assistant"/>
              </a:rPr>
              <a:t>ח׳רבת אח׳זעה</a:t>
            </a:r>
            <a:r>
              <a:rPr lang="en-US" sz="1300">
                <a:solidFill>
                  <a:schemeClr val="dk1"/>
                </a:solidFill>
                <a:latin typeface="Assistant"/>
                <a:ea typeface="Assistant"/>
                <a:cs typeface="Assistant"/>
                <a:sym typeface="Assistant"/>
              </a:rPr>
              <a:t> הינה עיירה בפאתי חאן יונס. המקום צפוף ומורכב ממבנים אזרחיים. בתוך מבנים אלו </a:t>
            </a:r>
            <a:r>
              <a:rPr b="1" lang="en-US" sz="1300">
                <a:solidFill>
                  <a:schemeClr val="dk1"/>
                </a:solidFill>
                <a:latin typeface="Assistant"/>
                <a:ea typeface="Assistant"/>
                <a:cs typeface="Assistant"/>
                <a:sym typeface="Assistant"/>
              </a:rPr>
              <a:t>ובכסות האזרחים, הקים והשמיש החמאס מאות תשתיות טרור.</a:t>
            </a:r>
            <a:r>
              <a:rPr lang="en-US" sz="1300">
                <a:solidFill>
                  <a:schemeClr val="dk1"/>
                </a:solidFill>
                <a:latin typeface="Assistant"/>
                <a:ea typeface="Assistant"/>
                <a:cs typeface="Assistant"/>
                <a:sym typeface="Assistant"/>
              </a:rPr>
              <a:t> מח'רבת אח'זעה יצאו במתקפת השבעה באוקטובר ארגון הטרור חמאס על הקיבוצים ניר עוז, נירים ועין השלושה. במסגרת המבצע, </a:t>
            </a:r>
            <a:r>
              <a:rPr lang="en-US" sz="1300">
                <a:solidFill>
                  <a:schemeClr val="dk1"/>
                </a:solidFill>
                <a:latin typeface="Assistant"/>
                <a:ea typeface="Assistant"/>
                <a:cs typeface="Assistant"/>
                <a:sym typeface="Assistant"/>
              </a:rPr>
              <a:t>לוחמי החטיבה הניפו את דגל הקיבוץ ניר עוז ומדינת ישראל בבניין העירייה בח'רבת אחז'עה.</a:t>
            </a:r>
            <a:endParaRPr sz="1300">
              <a:solidFill>
                <a:schemeClr val="dk1"/>
              </a:solidFill>
              <a:latin typeface="Assistant"/>
              <a:ea typeface="Assistant"/>
              <a:cs typeface="Assistant"/>
              <a:sym typeface="Assistant"/>
            </a:endParaRPr>
          </a:p>
          <a:p>
            <a:pPr indent="0" lvl="0" marL="0" marR="0" rtl="1" algn="just">
              <a:lnSpc>
                <a:spcPct val="150000"/>
              </a:lnSpc>
              <a:spcBef>
                <a:spcPts val="0"/>
              </a:spcBef>
              <a:spcAft>
                <a:spcPts val="0"/>
              </a:spcAft>
              <a:buClr>
                <a:schemeClr val="dk1"/>
              </a:buClr>
              <a:buSzPts val="1100"/>
              <a:buFont typeface="Arial"/>
              <a:buNone/>
            </a:pPr>
            <a:r>
              <a:rPr b="1" lang="en-US" sz="1300">
                <a:solidFill>
                  <a:schemeClr val="dk1"/>
                </a:solidFill>
                <a:latin typeface="Assistant"/>
                <a:ea typeface="Assistant"/>
                <a:cs typeface="Assistant"/>
                <a:sym typeface="Assistant"/>
              </a:rPr>
              <a:t>במסגרת מבצע "עוז וניר", פשטו הלוחמים על תשתיות טרור</a:t>
            </a:r>
            <a:r>
              <a:rPr lang="en-US" sz="1300">
                <a:solidFill>
                  <a:schemeClr val="dk1"/>
                </a:solidFill>
                <a:latin typeface="Assistant"/>
                <a:ea typeface="Assistant"/>
                <a:cs typeface="Assistant"/>
                <a:sym typeface="Assistant"/>
              </a:rPr>
              <a:t>, רבות מהן בתוך בתי ספר, מתנ״סים ומבני עירייה. במרחב אותרו פירים ותוואי מנהור משמעותיים, אמצעי לחימה רבים וחומרי מודיעין, הסתה וטרור.</a:t>
            </a:r>
            <a:endParaRPr sz="1300">
              <a:solidFill>
                <a:schemeClr val="dk1"/>
              </a:solidFill>
              <a:latin typeface="Assistant"/>
              <a:ea typeface="Assistant"/>
              <a:cs typeface="Assistant"/>
              <a:sym typeface="Assistant"/>
            </a:endParaRPr>
          </a:p>
          <a:p>
            <a:pPr indent="0" lvl="0" marL="0" marR="0" rtl="1" algn="just">
              <a:lnSpc>
                <a:spcPct val="150000"/>
              </a:lnSpc>
              <a:spcBef>
                <a:spcPts val="0"/>
              </a:spcBef>
              <a:spcAft>
                <a:spcPts val="0"/>
              </a:spcAft>
              <a:buClr>
                <a:schemeClr val="dk1"/>
              </a:buClr>
              <a:buSzPts val="1100"/>
              <a:buFont typeface="Arial"/>
              <a:buNone/>
            </a:pPr>
            <a:r>
              <a:rPr lang="en-US" sz="1300">
                <a:solidFill>
                  <a:schemeClr val="dk1"/>
                </a:solidFill>
                <a:latin typeface="Assistant"/>
                <a:ea typeface="Assistant"/>
                <a:cs typeface="Assistant"/>
                <a:sym typeface="Assistant"/>
              </a:rPr>
              <a:t>בין החומרים שנמצאו היו חוברות לימוד של ארגון הטרור חמאס המלמדות ומתרגלות שיטת הפעלת משגרי רקטות וטילים. </a:t>
            </a:r>
            <a:endParaRPr sz="1300">
              <a:solidFill>
                <a:schemeClr val="dk1"/>
              </a:solidFill>
              <a:latin typeface="Assistant"/>
              <a:ea typeface="Assistant"/>
              <a:cs typeface="Assistant"/>
              <a:sym typeface="Assistant"/>
            </a:endParaRPr>
          </a:p>
          <a:p>
            <a:pPr indent="0" lvl="0" marL="0" marR="0" rtl="1" algn="just">
              <a:lnSpc>
                <a:spcPct val="150000"/>
              </a:lnSpc>
              <a:spcBef>
                <a:spcPts val="0"/>
              </a:spcBef>
              <a:spcAft>
                <a:spcPts val="0"/>
              </a:spcAft>
              <a:buClr>
                <a:schemeClr val="dk1"/>
              </a:buClr>
              <a:buSzPts val="1100"/>
              <a:buFont typeface="Arial"/>
              <a:buNone/>
            </a:pPr>
            <a:r>
              <a:rPr b="1" lang="en-US" sz="1300">
                <a:solidFill>
                  <a:schemeClr val="dk1"/>
                </a:solidFill>
                <a:latin typeface="Assistant"/>
                <a:ea typeface="Assistant"/>
                <a:cs typeface="Assistant"/>
                <a:sym typeface="Assistant"/>
              </a:rPr>
              <a:t>במבצע חיסלו הכוחות עשרות מחבלים וחשפו והשמידו כ-40 פירי מנהרות</a:t>
            </a:r>
            <a:r>
              <a:rPr lang="en-US" sz="1300">
                <a:solidFill>
                  <a:schemeClr val="dk1"/>
                </a:solidFill>
                <a:latin typeface="Assistant"/>
                <a:ea typeface="Assistant"/>
                <a:cs typeface="Assistant"/>
                <a:sym typeface="Assistant"/>
              </a:rPr>
              <a:t>. כמו כן, מכלול האש החטיבתי תקף מאות תשתיות טרור. </a:t>
            </a:r>
            <a:endParaRPr sz="1300">
              <a:solidFill>
                <a:schemeClr val="dk1"/>
              </a:solidFill>
              <a:latin typeface="Assistant"/>
              <a:ea typeface="Assistant"/>
              <a:cs typeface="Assistant"/>
              <a:sym typeface="Assistant"/>
            </a:endParaRPr>
          </a:p>
        </p:txBody>
      </p:sp>
      <p:sp>
        <p:nvSpPr>
          <p:cNvPr id="88" name="Google Shape;88;p2"/>
          <p:cNvSpPr txBox="1"/>
          <p:nvPr/>
        </p:nvSpPr>
        <p:spPr>
          <a:xfrm>
            <a:off x="1988300" y="3720013"/>
            <a:ext cx="5373300" cy="492600"/>
          </a:xfrm>
          <a:prstGeom prst="rect">
            <a:avLst/>
          </a:prstGeom>
          <a:noFill/>
          <a:ln>
            <a:noFill/>
          </a:ln>
        </p:spPr>
        <p:txBody>
          <a:bodyPr anchorCtr="0" anchor="t" bIns="0" lIns="0" spcFirstLastPara="1" rIns="0" wrap="square" tIns="0">
            <a:spAutoFit/>
          </a:bodyPr>
          <a:lstStyle/>
          <a:p>
            <a:pPr indent="0" lvl="0" marL="0" marR="0" rtl="1" algn="r">
              <a:lnSpc>
                <a:spcPct val="115000"/>
              </a:lnSpc>
              <a:spcBef>
                <a:spcPts val="1200"/>
              </a:spcBef>
              <a:spcAft>
                <a:spcPts val="1200"/>
              </a:spcAft>
              <a:buClr>
                <a:srgbClr val="000000"/>
              </a:buClr>
              <a:buSzPts val="1100"/>
              <a:buFont typeface="Arial"/>
              <a:buNone/>
            </a:pPr>
            <a:r>
              <a:rPr b="1" i="0" lang="en-US" sz="3200" u="none" cap="none" strike="noStrike">
                <a:solidFill>
                  <a:schemeClr val="dk2"/>
                </a:solidFill>
                <a:latin typeface="Suez One"/>
                <a:ea typeface="Suez One"/>
                <a:cs typeface="Suez One"/>
                <a:sym typeface="Suez One"/>
              </a:rPr>
              <a:t>פעילות צק"ח </a:t>
            </a:r>
            <a:r>
              <a:rPr b="1" lang="en-US" sz="3200">
                <a:solidFill>
                  <a:schemeClr val="dk2"/>
                </a:solidFill>
                <a:latin typeface="Suez One"/>
                <a:ea typeface="Suez One"/>
                <a:cs typeface="Suez One"/>
                <a:sym typeface="Suez One"/>
              </a:rPr>
              <a:t>5</a:t>
            </a:r>
            <a:r>
              <a:rPr b="1" i="0" lang="en-US" sz="3200" u="none" cap="none" strike="noStrike">
                <a:solidFill>
                  <a:schemeClr val="dk2"/>
                </a:solidFill>
                <a:latin typeface="Suez One"/>
                <a:ea typeface="Suez One"/>
                <a:cs typeface="Suez One"/>
                <a:sym typeface="Suez One"/>
              </a:rPr>
              <a:t> ב</a:t>
            </a:r>
            <a:r>
              <a:rPr b="1" lang="en-US" sz="3200">
                <a:solidFill>
                  <a:schemeClr val="dk2"/>
                </a:solidFill>
                <a:latin typeface="Suez One"/>
                <a:ea typeface="Suez One"/>
                <a:cs typeface="Suez One"/>
                <a:sym typeface="Suez One"/>
              </a:rPr>
              <a:t>ח'רבת אח'זעה</a:t>
            </a:r>
            <a:endParaRPr b="0" i="0" sz="3700" u="none" cap="none" strike="noStrike">
              <a:solidFill>
                <a:srgbClr val="032376"/>
              </a:solidFill>
              <a:latin typeface="Suez One"/>
              <a:ea typeface="Suez One"/>
              <a:cs typeface="Suez One"/>
              <a:sym typeface="Suez One"/>
            </a:endParaRPr>
          </a:p>
        </p:txBody>
      </p:sp>
      <p:sp>
        <p:nvSpPr>
          <p:cNvPr id="89" name="Google Shape;89;p2"/>
          <p:cNvSpPr txBox="1"/>
          <p:nvPr/>
        </p:nvSpPr>
        <p:spPr>
          <a:xfrm>
            <a:off x="6754900" y="-209625"/>
            <a:ext cx="801600" cy="888300"/>
          </a:xfrm>
          <a:prstGeom prst="rect">
            <a:avLst/>
          </a:prstGeom>
          <a:noFill/>
          <a:ln>
            <a:noFill/>
          </a:ln>
        </p:spPr>
        <p:txBody>
          <a:bodyPr anchorCtr="0" anchor="t" bIns="0" lIns="0" spcFirstLastPara="1" rIns="0" wrap="square" tIns="0">
            <a:spAutoFit/>
          </a:bodyPr>
          <a:lstStyle/>
          <a:p>
            <a:pPr indent="0" lvl="0" marL="0" marR="0" rtl="0" algn="ctr">
              <a:lnSpc>
                <a:spcPct val="120009"/>
              </a:lnSpc>
              <a:spcBef>
                <a:spcPts val="0"/>
              </a:spcBef>
              <a:spcAft>
                <a:spcPts val="0"/>
              </a:spcAft>
              <a:buClr>
                <a:srgbClr val="000000"/>
              </a:buClr>
              <a:buSzPts val="5772"/>
              <a:buFont typeface="Arial"/>
              <a:buNone/>
            </a:pPr>
            <a:r>
              <a:rPr b="0" i="0" lang="en-US" sz="5772" u="none" cap="none" strike="noStrike">
                <a:solidFill>
                  <a:srgbClr val="032376"/>
                </a:solidFill>
                <a:latin typeface="Suez One"/>
                <a:ea typeface="Suez One"/>
                <a:cs typeface="Suez One"/>
                <a:sym typeface="Suez One"/>
              </a:rPr>
              <a:t>2</a:t>
            </a:r>
            <a:r>
              <a:rPr lang="en-US" sz="5772">
                <a:solidFill>
                  <a:srgbClr val="032376"/>
                </a:solidFill>
                <a:latin typeface="Suez One"/>
                <a:ea typeface="Suez One"/>
                <a:cs typeface="Suez One"/>
                <a:sym typeface="Suez One"/>
              </a:rPr>
              <a:t>3</a:t>
            </a:r>
            <a:endParaRPr b="0" i="0" sz="5772" u="none" cap="none" strike="noStrike">
              <a:solidFill>
                <a:srgbClr val="032376"/>
              </a:solidFill>
              <a:latin typeface="Suez One"/>
              <a:ea typeface="Suez One"/>
              <a:cs typeface="Suez One"/>
              <a:sym typeface="Suez One"/>
            </a:endParaRPr>
          </a:p>
        </p:txBody>
      </p:sp>
      <p:sp>
        <p:nvSpPr>
          <p:cNvPr id="90" name="Google Shape;90;p2"/>
          <p:cNvSpPr txBox="1"/>
          <p:nvPr/>
        </p:nvSpPr>
        <p:spPr>
          <a:xfrm>
            <a:off x="2029100" y="9020200"/>
            <a:ext cx="5174700" cy="973500"/>
          </a:xfrm>
          <a:prstGeom prst="rect">
            <a:avLst/>
          </a:prstGeom>
          <a:noFill/>
          <a:ln>
            <a:noFill/>
          </a:ln>
        </p:spPr>
        <p:txBody>
          <a:bodyPr anchorCtr="0" anchor="t" bIns="0" lIns="0" spcFirstLastPara="1" rIns="0" wrap="square" tIns="0">
            <a:spAutoFit/>
          </a:bodyPr>
          <a:lstStyle/>
          <a:p>
            <a:pPr indent="0" lvl="0" marL="0" marR="0" rtl="1" algn="ctr">
              <a:lnSpc>
                <a:spcPct val="150000"/>
              </a:lnSpc>
              <a:spcBef>
                <a:spcPts val="1200"/>
              </a:spcBef>
              <a:spcAft>
                <a:spcPts val="1200"/>
              </a:spcAft>
              <a:buClr>
                <a:schemeClr val="dk1"/>
              </a:buClr>
              <a:buSzPts val="1100"/>
              <a:buFont typeface="Arial"/>
              <a:buNone/>
            </a:pPr>
            <a:r>
              <a:rPr b="1" i="1" lang="en-US" sz="1150">
                <a:solidFill>
                  <a:srgbClr val="1D6BB9"/>
                </a:solidFill>
                <a:highlight>
                  <a:srgbClr val="FFFFFF"/>
                </a:highlight>
                <a:latin typeface="Assistant"/>
                <a:ea typeface="Assistant"/>
                <a:cs typeface="Assistant"/>
                <a:sym typeface="Assistant"/>
              </a:rPr>
              <a:t>"צה"ל במיטבו פועל פה בתוך ח'רבת אחז'אעה ובתוך כל הרצועה. אנחנו עושים הכי טוב שאנחנו יכולים כדי שאזרחי מדינת ישראל ירגישו בטוחים. במרחבים שבהם אנו פועלים, אנחנו פוגעים במחבלים, מסכלים תשתיות אויב, מייצרים מרחב מאובטח בסמיכות לגדר, וכל זאת כדי לאפשר את התנאים הכי טובים שאנו יכולים לאזרחי מדינת ישראל".</a:t>
            </a:r>
            <a:endParaRPr b="1" i="1" sz="1150" u="none" cap="none" strike="noStrike">
              <a:solidFill>
                <a:srgbClr val="1D6BB9"/>
              </a:solidFill>
              <a:highlight>
                <a:srgbClr val="FFFFFF"/>
              </a:highlight>
              <a:latin typeface="Assistant"/>
              <a:ea typeface="Assistant"/>
              <a:cs typeface="Assistant"/>
              <a:sym typeface="Assistant"/>
            </a:endParaRPr>
          </a:p>
        </p:txBody>
      </p:sp>
      <p:sp>
        <p:nvSpPr>
          <p:cNvPr id="91" name="Google Shape;91;p2"/>
          <p:cNvSpPr txBox="1"/>
          <p:nvPr/>
        </p:nvSpPr>
        <p:spPr>
          <a:xfrm>
            <a:off x="4317200" y="10056300"/>
            <a:ext cx="2945100" cy="338700"/>
          </a:xfrm>
          <a:prstGeom prst="rect">
            <a:avLst/>
          </a:prstGeom>
          <a:noFill/>
          <a:ln>
            <a:noFill/>
          </a:ln>
        </p:spPr>
        <p:txBody>
          <a:bodyPr anchorCtr="0" anchor="t" bIns="91425" lIns="91425" spcFirstLastPara="1" rIns="91425" wrap="square" tIns="91425">
            <a:spAutoFit/>
          </a:bodyPr>
          <a:lstStyle/>
          <a:p>
            <a:pPr indent="0" lvl="0" marL="12700" marR="0" rtl="1" algn="r">
              <a:lnSpc>
                <a:spcPct val="115000"/>
              </a:lnSpc>
              <a:spcBef>
                <a:spcPts val="0"/>
              </a:spcBef>
              <a:spcAft>
                <a:spcPts val="0"/>
              </a:spcAft>
              <a:buClr>
                <a:schemeClr val="dk1"/>
              </a:buClr>
              <a:buSzPts val="1100"/>
              <a:buFont typeface="Arial"/>
              <a:buNone/>
            </a:pPr>
            <a:r>
              <a:rPr b="1" i="0" lang="en-US" sz="1000" u="none" cap="none" strike="noStrike">
                <a:solidFill>
                  <a:schemeClr val="dk1"/>
                </a:solidFill>
                <a:latin typeface="Assistant"/>
                <a:ea typeface="Assistant"/>
                <a:cs typeface="Assistant"/>
                <a:sym typeface="Assistant"/>
              </a:rPr>
              <a:t>-</a:t>
            </a:r>
            <a:r>
              <a:rPr b="1" lang="en-US" sz="1000">
                <a:solidFill>
                  <a:schemeClr val="dk1"/>
                </a:solidFill>
                <a:latin typeface="Assistant"/>
                <a:ea typeface="Assistant"/>
                <a:cs typeface="Assistant"/>
                <a:sym typeface="Assistant"/>
              </a:rPr>
              <a:t>אל"מ טל קוריצקי, מפקד חטיבה 5</a:t>
            </a:r>
            <a:endParaRPr b="1" i="0" sz="1000" u="none" cap="none" strike="noStrike">
              <a:solidFill>
                <a:schemeClr val="dk1"/>
              </a:solidFill>
              <a:latin typeface="Assistant"/>
              <a:ea typeface="Assistant"/>
              <a:cs typeface="Assistant"/>
              <a:sym typeface="Assistant"/>
            </a:endParaRPr>
          </a:p>
        </p:txBody>
      </p:sp>
      <p:grpSp>
        <p:nvGrpSpPr>
          <p:cNvPr id="92" name="Google Shape;92;p2"/>
          <p:cNvGrpSpPr/>
          <p:nvPr/>
        </p:nvGrpSpPr>
        <p:grpSpPr>
          <a:xfrm>
            <a:off x="4223016" y="1596549"/>
            <a:ext cx="1020855" cy="918139"/>
            <a:chOff x="0" y="0"/>
            <a:chExt cx="1854078" cy="1854078"/>
          </a:xfrm>
        </p:grpSpPr>
        <p:grpSp>
          <p:nvGrpSpPr>
            <p:cNvPr id="93" name="Google Shape;93;p2"/>
            <p:cNvGrpSpPr/>
            <p:nvPr/>
          </p:nvGrpSpPr>
          <p:grpSpPr>
            <a:xfrm>
              <a:off x="0" y="0"/>
              <a:ext cx="1854078" cy="1854078"/>
              <a:chOff x="0" y="0"/>
              <a:chExt cx="812800" cy="812800"/>
            </a:xfrm>
          </p:grpSpPr>
          <p:sp>
            <p:nvSpPr>
              <p:cNvPr id="94" name="Google Shape;94;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5" name="Google Shape;95;p2"/>
              <p:cNvSpPr txBox="1"/>
              <p:nvPr/>
            </p:nvSpPr>
            <p:spPr>
              <a:xfrm>
                <a:off x="76200" y="47625"/>
                <a:ext cx="660300" cy="689100"/>
              </a:xfrm>
              <a:prstGeom prst="rect">
                <a:avLst/>
              </a:prstGeom>
              <a:noFill/>
              <a:ln>
                <a:noFill/>
              </a:ln>
            </p:spPr>
            <p:txBody>
              <a:bodyPr anchorCtr="0" anchor="ctr" bIns="40150" lIns="40150" spcFirstLastPara="1" rIns="40150" wrap="square" tIns="40150">
                <a:noAutofit/>
              </a:bodyPr>
              <a:lstStyle/>
              <a:p>
                <a:pPr indent="0" lvl="0" marL="0" marR="0" rtl="0" algn="ctr">
                  <a:lnSpc>
                    <a:spcPct val="108833"/>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96" name="Google Shape;96;p2"/>
            <p:cNvSpPr/>
            <p:nvPr/>
          </p:nvSpPr>
          <p:spPr>
            <a:xfrm>
              <a:off x="139276" y="654312"/>
              <a:ext cx="1385319" cy="545469"/>
            </a:xfrm>
            <a:custGeom>
              <a:rect b="b" l="l" r="r" t="t"/>
              <a:pathLst>
                <a:path extrusionOk="0" h="545469" w="1385319">
                  <a:moveTo>
                    <a:pt x="0" y="0"/>
                  </a:moveTo>
                  <a:lnTo>
                    <a:pt x="1385319" y="0"/>
                  </a:lnTo>
                  <a:lnTo>
                    <a:pt x="1385319" y="545469"/>
                  </a:lnTo>
                  <a:lnTo>
                    <a:pt x="0" y="545469"/>
                  </a:lnTo>
                  <a:lnTo>
                    <a:pt x="0" y="0"/>
                  </a:lnTo>
                  <a:close/>
                </a:path>
              </a:pathLst>
            </a:custGeom>
            <a:blipFill rotWithShape="1">
              <a:blip r:embed="rId4">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7" name="Google Shape;97;p2"/>
            <p:cNvSpPr/>
            <p:nvPr/>
          </p:nvSpPr>
          <p:spPr>
            <a:xfrm>
              <a:off x="134170" y="708014"/>
              <a:ext cx="1585754" cy="438064"/>
            </a:xfrm>
            <a:custGeom>
              <a:rect b="b" l="l" r="r" t="t"/>
              <a:pathLst>
                <a:path extrusionOk="0" h="438064" w="1585754">
                  <a:moveTo>
                    <a:pt x="0" y="0"/>
                  </a:moveTo>
                  <a:lnTo>
                    <a:pt x="1585754" y="0"/>
                  </a:lnTo>
                  <a:lnTo>
                    <a:pt x="1585754" y="438065"/>
                  </a:lnTo>
                  <a:lnTo>
                    <a:pt x="0" y="438065"/>
                  </a:lnTo>
                  <a:lnTo>
                    <a:pt x="0" y="0"/>
                  </a:lnTo>
                  <a:close/>
                </a:path>
              </a:pathLst>
            </a:custGeom>
            <a:blipFill rotWithShape="1">
              <a:blip r:embed="rId5">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98" name="Google Shape;98;p2"/>
          <p:cNvGrpSpPr/>
          <p:nvPr/>
        </p:nvGrpSpPr>
        <p:grpSpPr>
          <a:xfrm>
            <a:off x="2498653" y="1596562"/>
            <a:ext cx="1020855" cy="918139"/>
            <a:chOff x="0" y="0"/>
            <a:chExt cx="1854078" cy="1854078"/>
          </a:xfrm>
        </p:grpSpPr>
        <p:grpSp>
          <p:nvGrpSpPr>
            <p:cNvPr id="99" name="Google Shape;99;p2"/>
            <p:cNvGrpSpPr/>
            <p:nvPr/>
          </p:nvGrpSpPr>
          <p:grpSpPr>
            <a:xfrm>
              <a:off x="0" y="0"/>
              <a:ext cx="1854078" cy="1854078"/>
              <a:chOff x="0" y="0"/>
              <a:chExt cx="812800" cy="812800"/>
            </a:xfrm>
          </p:grpSpPr>
          <p:sp>
            <p:nvSpPr>
              <p:cNvPr id="100" name="Google Shape;100;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1" name="Google Shape;101;p2"/>
              <p:cNvSpPr txBox="1"/>
              <p:nvPr/>
            </p:nvSpPr>
            <p:spPr>
              <a:xfrm>
                <a:off x="76200" y="47625"/>
                <a:ext cx="660300" cy="689100"/>
              </a:xfrm>
              <a:prstGeom prst="rect">
                <a:avLst/>
              </a:prstGeom>
              <a:noFill/>
              <a:ln>
                <a:noFill/>
              </a:ln>
            </p:spPr>
            <p:txBody>
              <a:bodyPr anchorCtr="0" anchor="ctr" bIns="40150" lIns="40150" spcFirstLastPara="1" rIns="40150" wrap="square" tIns="40150">
                <a:noAutofit/>
              </a:bodyPr>
              <a:lstStyle/>
              <a:p>
                <a:pPr indent="0" lvl="0" marL="0" marR="0" rtl="0" algn="ctr">
                  <a:lnSpc>
                    <a:spcPct val="108833"/>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02" name="Google Shape;102;p2"/>
            <p:cNvSpPr/>
            <p:nvPr/>
          </p:nvSpPr>
          <p:spPr>
            <a:xfrm>
              <a:off x="142955" y="758512"/>
              <a:ext cx="1580665" cy="441269"/>
            </a:xfrm>
            <a:custGeom>
              <a:rect b="b" l="l" r="r" t="t"/>
              <a:pathLst>
                <a:path extrusionOk="0" h="441269" w="1580665">
                  <a:moveTo>
                    <a:pt x="0" y="0"/>
                  </a:moveTo>
                  <a:lnTo>
                    <a:pt x="1580665" y="0"/>
                  </a:lnTo>
                  <a:lnTo>
                    <a:pt x="1580665" y="441269"/>
                  </a:lnTo>
                  <a:lnTo>
                    <a:pt x="0" y="441269"/>
                  </a:lnTo>
                  <a:lnTo>
                    <a:pt x="0" y="0"/>
                  </a:lnTo>
                  <a:close/>
                </a:path>
              </a:pathLst>
            </a:custGeom>
            <a:blipFill rotWithShape="1">
              <a:blip r:embed="rId6">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103" name="Google Shape;103;p2"/>
          <p:cNvGrpSpPr/>
          <p:nvPr/>
        </p:nvGrpSpPr>
        <p:grpSpPr>
          <a:xfrm>
            <a:off x="637106" y="1546123"/>
            <a:ext cx="1076931" cy="968573"/>
            <a:chOff x="0" y="0"/>
            <a:chExt cx="1955922" cy="1955922"/>
          </a:xfrm>
        </p:grpSpPr>
        <p:grpSp>
          <p:nvGrpSpPr>
            <p:cNvPr id="104" name="Google Shape;104;p2"/>
            <p:cNvGrpSpPr/>
            <p:nvPr/>
          </p:nvGrpSpPr>
          <p:grpSpPr>
            <a:xfrm>
              <a:off x="0" y="0"/>
              <a:ext cx="1955922" cy="1955922"/>
              <a:chOff x="0" y="0"/>
              <a:chExt cx="812800" cy="812800"/>
            </a:xfrm>
          </p:grpSpPr>
          <p:sp>
            <p:nvSpPr>
              <p:cNvPr id="105" name="Google Shape;105;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6" name="Google Shape;106;p2"/>
              <p:cNvSpPr txBox="1"/>
              <p:nvPr/>
            </p:nvSpPr>
            <p:spPr>
              <a:xfrm>
                <a:off x="76200" y="47625"/>
                <a:ext cx="660300" cy="689100"/>
              </a:xfrm>
              <a:prstGeom prst="rect">
                <a:avLst/>
              </a:prstGeom>
              <a:noFill/>
              <a:ln>
                <a:noFill/>
              </a:ln>
            </p:spPr>
            <p:txBody>
              <a:bodyPr anchorCtr="0" anchor="ctr" bIns="40150" lIns="40150" spcFirstLastPara="1" rIns="40150" wrap="square" tIns="40150">
                <a:noAutofit/>
              </a:bodyPr>
              <a:lstStyle/>
              <a:p>
                <a:pPr indent="0" lvl="0" marL="0" marR="0" rtl="0" algn="ctr">
                  <a:lnSpc>
                    <a:spcPct val="108833"/>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07" name="Google Shape;107;p2"/>
            <p:cNvSpPr/>
            <p:nvPr/>
          </p:nvSpPr>
          <p:spPr>
            <a:xfrm>
              <a:off x="129370" y="589588"/>
              <a:ext cx="1648039" cy="776740"/>
            </a:xfrm>
            <a:custGeom>
              <a:rect b="b" l="l" r="r" t="t"/>
              <a:pathLst>
                <a:path extrusionOk="0" h="776740" w="1648039">
                  <a:moveTo>
                    <a:pt x="0" y="0"/>
                  </a:moveTo>
                  <a:lnTo>
                    <a:pt x="1648039" y="0"/>
                  </a:lnTo>
                  <a:lnTo>
                    <a:pt x="1648039" y="776740"/>
                  </a:lnTo>
                  <a:lnTo>
                    <a:pt x="0" y="776740"/>
                  </a:lnTo>
                  <a:lnTo>
                    <a:pt x="0" y="0"/>
                  </a:lnTo>
                  <a:close/>
                </a:path>
              </a:pathLst>
            </a:custGeom>
            <a:blipFill rotWithShape="1">
              <a:blip r:embed="rId7">
                <a:alphaModFix/>
              </a:blip>
              <a:stretch>
                <a:fillRect b="-3778" l="-13660" r="-6727"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108" name="Google Shape;108;p2"/>
          <p:cNvGrpSpPr/>
          <p:nvPr/>
        </p:nvGrpSpPr>
        <p:grpSpPr>
          <a:xfrm>
            <a:off x="5879408" y="1596561"/>
            <a:ext cx="1020855" cy="918139"/>
            <a:chOff x="0" y="0"/>
            <a:chExt cx="1854078" cy="1854078"/>
          </a:xfrm>
        </p:grpSpPr>
        <p:grpSp>
          <p:nvGrpSpPr>
            <p:cNvPr id="109" name="Google Shape;109;p2"/>
            <p:cNvGrpSpPr/>
            <p:nvPr/>
          </p:nvGrpSpPr>
          <p:grpSpPr>
            <a:xfrm>
              <a:off x="0" y="0"/>
              <a:ext cx="1854078" cy="1854078"/>
              <a:chOff x="0" y="0"/>
              <a:chExt cx="812800" cy="812800"/>
            </a:xfrm>
          </p:grpSpPr>
          <p:sp>
            <p:nvSpPr>
              <p:cNvPr id="110" name="Google Shape;110;p2"/>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11" name="Google Shape;111;p2"/>
              <p:cNvSpPr txBox="1"/>
              <p:nvPr/>
            </p:nvSpPr>
            <p:spPr>
              <a:xfrm>
                <a:off x="76200" y="47625"/>
                <a:ext cx="660300" cy="689100"/>
              </a:xfrm>
              <a:prstGeom prst="rect">
                <a:avLst/>
              </a:prstGeom>
              <a:noFill/>
              <a:ln>
                <a:noFill/>
              </a:ln>
            </p:spPr>
            <p:txBody>
              <a:bodyPr anchorCtr="0" anchor="ctr" bIns="28050" lIns="28050" spcFirstLastPara="1" rIns="28050" wrap="square" tIns="28050">
                <a:noAutofit/>
              </a:bodyPr>
              <a:lstStyle/>
              <a:p>
                <a:pPr indent="0" lvl="0" marL="0" marR="0" rtl="0" algn="ctr">
                  <a:lnSpc>
                    <a:spcPct val="108888"/>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12" name="Google Shape;112;p2"/>
            <p:cNvSpPr/>
            <p:nvPr/>
          </p:nvSpPr>
          <p:spPr>
            <a:xfrm>
              <a:off x="262105" y="222873"/>
              <a:ext cx="1435587" cy="1239988"/>
            </a:xfrm>
            <a:custGeom>
              <a:rect b="b" l="l" r="r" t="t"/>
              <a:pathLst>
                <a:path extrusionOk="0" h="1239988" w="1435587">
                  <a:moveTo>
                    <a:pt x="0" y="0"/>
                  </a:moveTo>
                  <a:lnTo>
                    <a:pt x="1435586" y="0"/>
                  </a:lnTo>
                  <a:lnTo>
                    <a:pt x="1435586" y="1239988"/>
                  </a:lnTo>
                  <a:lnTo>
                    <a:pt x="0" y="1239988"/>
                  </a:lnTo>
                  <a:lnTo>
                    <a:pt x="0" y="0"/>
                  </a:lnTo>
                  <a:close/>
                </a:path>
              </a:pathLst>
            </a:custGeom>
            <a:blipFill rotWithShape="1">
              <a:blip r:embed="rId8">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13" name="Google Shape;113;p2"/>
          <p:cNvSpPr txBox="1"/>
          <p:nvPr/>
        </p:nvSpPr>
        <p:spPr>
          <a:xfrm>
            <a:off x="595438" y="2690585"/>
            <a:ext cx="1293600" cy="6435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כוחות צה"ל ממשיכים בהתקדמות בעומק הרצועה, והולמים בעוצמה באויב</a:t>
            </a:r>
            <a:endParaRPr b="0" i="0" sz="1400" u="none" cap="none" strike="noStrike">
              <a:solidFill>
                <a:srgbClr val="000000"/>
              </a:solidFill>
              <a:latin typeface="Arial"/>
              <a:ea typeface="Arial"/>
              <a:cs typeface="Arial"/>
              <a:sym typeface="Arial"/>
            </a:endParaRPr>
          </a:p>
        </p:txBody>
      </p:sp>
      <p:sp>
        <p:nvSpPr>
          <p:cNvPr id="114" name="Google Shape;114;p2"/>
          <p:cNvSpPr txBox="1"/>
          <p:nvPr/>
        </p:nvSpPr>
        <p:spPr>
          <a:xfrm>
            <a:off x="2425646" y="2610185"/>
            <a:ext cx="1172400" cy="8043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כוחות שריון וחי"ר תוקפים מוצבים, מפקדות, עמדות שיגור ותשתיות טרור נוספות</a:t>
            </a:r>
            <a:endParaRPr b="0" i="0" sz="1100" u="none" cap="none" strike="noStrike">
              <a:solidFill>
                <a:srgbClr val="032376"/>
              </a:solidFill>
              <a:latin typeface="Suez One"/>
              <a:ea typeface="Suez One"/>
              <a:cs typeface="Suez One"/>
              <a:sym typeface="Suez One"/>
            </a:endParaRPr>
          </a:p>
        </p:txBody>
      </p:sp>
      <p:sp>
        <p:nvSpPr>
          <p:cNvPr id="115" name="Google Shape;115;p2"/>
          <p:cNvSpPr txBox="1"/>
          <p:nvPr/>
        </p:nvSpPr>
        <p:spPr>
          <a:xfrm>
            <a:off x="4134660" y="2610185"/>
            <a:ext cx="1197600" cy="8043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לוחמי זרוע הים מנהלים מרדפים ימיים, מסכלים כלי שיט ותוקפים מטרות של חמאס מהים</a:t>
            </a:r>
            <a:endParaRPr b="0" i="0" sz="1400" u="none" cap="none" strike="noStrike">
              <a:solidFill>
                <a:srgbClr val="000000"/>
              </a:solidFill>
              <a:latin typeface="Arial"/>
              <a:ea typeface="Arial"/>
              <a:cs typeface="Arial"/>
              <a:sym typeface="Arial"/>
            </a:endParaRPr>
          </a:p>
        </p:txBody>
      </p:sp>
      <p:sp>
        <p:nvSpPr>
          <p:cNvPr id="116" name="Google Shape;116;p2"/>
          <p:cNvSpPr txBox="1"/>
          <p:nvPr/>
        </p:nvSpPr>
        <p:spPr>
          <a:xfrm>
            <a:off x="5743045" y="2644185"/>
            <a:ext cx="1293600" cy="804300"/>
          </a:xfrm>
          <a:prstGeom prst="rect">
            <a:avLst/>
          </a:prstGeom>
          <a:noFill/>
          <a:ln>
            <a:noFill/>
          </a:ln>
        </p:spPr>
        <p:txBody>
          <a:bodyPr anchorCtr="0" anchor="t" bIns="0" lIns="0" spcFirstLastPara="1" rIns="0" wrap="square" tIns="0">
            <a:spAutoFit/>
          </a:bodyPr>
          <a:lstStyle/>
          <a:p>
            <a:pPr indent="0" lvl="0" marL="0" marR="0" rtl="1" algn="ctr">
              <a:lnSpc>
                <a:spcPct val="94996"/>
              </a:lnSpc>
              <a:spcBef>
                <a:spcPts val="0"/>
              </a:spcBef>
              <a:spcAft>
                <a:spcPts val="0"/>
              </a:spcAft>
              <a:buClr>
                <a:srgbClr val="000000"/>
              </a:buClr>
              <a:buSzPts val="1100"/>
              <a:buFont typeface="Arial"/>
              <a:buNone/>
            </a:pPr>
            <a:r>
              <a:rPr b="0" i="0" lang="en-US" sz="1100" u="none" cap="none" strike="noStrike">
                <a:solidFill>
                  <a:srgbClr val="032376"/>
                </a:solidFill>
                <a:latin typeface="Suez One"/>
                <a:ea typeface="Suez One"/>
                <a:cs typeface="Suez One"/>
                <a:sym typeface="Suez One"/>
              </a:rPr>
              <a:t>כוחות חיל האוויר תוקפים מטרות אסטרטגיות, מסייעים לכוחות הקרקע, ומגנים על הגבולות האוויריים</a:t>
            </a:r>
            <a:endParaRPr b="0" i="0" sz="1100" u="none" cap="none" strike="noStrike">
              <a:solidFill>
                <a:srgbClr val="000000"/>
              </a:solidFill>
              <a:latin typeface="Suez One"/>
              <a:ea typeface="Suez One"/>
              <a:cs typeface="Suez One"/>
              <a:sym typeface="Suez One"/>
            </a:endParaRPr>
          </a:p>
        </p:txBody>
      </p:sp>
      <p:cxnSp>
        <p:nvCxnSpPr>
          <p:cNvPr id="117" name="Google Shape;117;p2"/>
          <p:cNvCxnSpPr/>
          <p:nvPr/>
        </p:nvCxnSpPr>
        <p:spPr>
          <a:xfrm flipH="1" rot="10800000">
            <a:off x="104650" y="3577950"/>
            <a:ext cx="7315200" cy="12600"/>
          </a:xfrm>
          <a:prstGeom prst="straightConnector1">
            <a:avLst/>
          </a:prstGeom>
          <a:noFill/>
          <a:ln cap="flat" cmpd="sng" w="76200">
            <a:solidFill>
              <a:srgbClr val="1D6BB9"/>
            </a:solidFill>
            <a:prstDash val="solid"/>
            <a:round/>
            <a:headEnd len="sm" w="sm" type="none"/>
            <a:tailEnd len="sm" w="sm" type="none"/>
          </a:ln>
        </p:spPr>
      </p:cxnSp>
      <p:sp>
        <p:nvSpPr>
          <p:cNvPr id="118" name="Google Shape;118;p2"/>
          <p:cNvSpPr txBox="1"/>
          <p:nvPr/>
        </p:nvSpPr>
        <p:spPr>
          <a:xfrm>
            <a:off x="690400" y="3952125"/>
            <a:ext cx="871500" cy="6337200"/>
          </a:xfrm>
          <a:prstGeom prst="rect">
            <a:avLst/>
          </a:prstGeom>
          <a:noFill/>
          <a:ln>
            <a:noFill/>
          </a:ln>
        </p:spPr>
        <p:txBody>
          <a:bodyPr anchorCtr="0" anchor="ctr" bIns="50800" lIns="50800" spcFirstLastPara="1" rIns="50800" wrap="square" tIns="50800">
            <a:noAutofit/>
          </a:bodyPr>
          <a:lstStyle/>
          <a:p>
            <a:pPr indent="0" lvl="0" marL="0" marR="0" rtl="0" algn="ctr">
              <a:lnSpc>
                <a:spcPct val="58055"/>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nvGrpSpPr>
          <p:cNvPr id="119" name="Google Shape;119;p2"/>
          <p:cNvGrpSpPr/>
          <p:nvPr/>
        </p:nvGrpSpPr>
        <p:grpSpPr>
          <a:xfrm>
            <a:off x="497750" y="3834425"/>
            <a:ext cx="871590" cy="6671304"/>
            <a:chOff x="0" y="0"/>
            <a:chExt cx="312353" cy="2331401"/>
          </a:xfrm>
        </p:grpSpPr>
        <p:sp>
          <p:nvSpPr>
            <p:cNvPr id="120" name="Google Shape;120;p2"/>
            <p:cNvSpPr/>
            <p:nvPr/>
          </p:nvSpPr>
          <p:spPr>
            <a:xfrm>
              <a:off x="0" y="0"/>
              <a:ext cx="312353" cy="2331401"/>
            </a:xfrm>
            <a:custGeom>
              <a:rect b="b" l="l" r="r" t="t"/>
              <a:pathLst>
                <a:path extrusionOk="0" h="2331401" w="312353">
                  <a:moveTo>
                    <a:pt x="0" y="0"/>
                  </a:moveTo>
                  <a:lnTo>
                    <a:pt x="312353" y="0"/>
                  </a:lnTo>
                  <a:lnTo>
                    <a:pt x="312353" y="2331401"/>
                  </a:lnTo>
                  <a:lnTo>
                    <a:pt x="0" y="2331401"/>
                  </a:lnTo>
                  <a:close/>
                </a:path>
              </a:pathLst>
            </a:custGeom>
            <a:solidFill>
              <a:srgbClr val="1D6BB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1" name="Google Shape;121;p2"/>
            <p:cNvSpPr txBox="1"/>
            <p:nvPr/>
          </p:nvSpPr>
          <p:spPr>
            <a:xfrm>
              <a:off x="0" y="57260"/>
              <a:ext cx="312300" cy="2214600"/>
            </a:xfrm>
            <a:prstGeom prst="rect">
              <a:avLst/>
            </a:prstGeom>
            <a:noFill/>
            <a:ln>
              <a:noFill/>
            </a:ln>
          </p:spPr>
          <p:txBody>
            <a:bodyPr anchorCtr="0" anchor="ctr" bIns="50800" lIns="50800" spcFirstLastPara="1" rIns="50800" wrap="square" tIns="50800">
              <a:noAutofit/>
            </a:bodyPr>
            <a:lstStyle/>
            <a:p>
              <a:pPr indent="0" lvl="0" marL="0" marR="0" rtl="0" algn="ctr">
                <a:lnSpc>
                  <a:spcPct val="58055"/>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pSp>
        <p:nvGrpSpPr>
          <p:cNvPr id="122" name="Google Shape;122;p2"/>
          <p:cNvGrpSpPr/>
          <p:nvPr/>
        </p:nvGrpSpPr>
        <p:grpSpPr>
          <a:xfrm>
            <a:off x="305090" y="4087173"/>
            <a:ext cx="1256919" cy="945108"/>
            <a:chOff x="0" y="-3"/>
            <a:chExt cx="450444" cy="338700"/>
          </a:xfrm>
        </p:grpSpPr>
        <p:sp>
          <p:nvSpPr>
            <p:cNvPr id="123" name="Google Shape;123;p2"/>
            <p:cNvSpPr/>
            <p:nvPr/>
          </p:nvSpPr>
          <p:spPr>
            <a:xfrm>
              <a:off x="0" y="0"/>
              <a:ext cx="450444" cy="338591"/>
            </a:xfrm>
            <a:custGeom>
              <a:rect b="b" l="l" r="r" t="t"/>
              <a:pathLst>
                <a:path extrusionOk="0" h="338591" w="450444">
                  <a:moveTo>
                    <a:pt x="30798" y="0"/>
                  </a:moveTo>
                  <a:lnTo>
                    <a:pt x="419646" y="0"/>
                  </a:lnTo>
                  <a:cubicBezTo>
                    <a:pt x="436656" y="0"/>
                    <a:pt x="450444" y="13789"/>
                    <a:pt x="450444" y="30798"/>
                  </a:cubicBezTo>
                  <a:lnTo>
                    <a:pt x="450444" y="307793"/>
                  </a:lnTo>
                  <a:cubicBezTo>
                    <a:pt x="450444" y="315961"/>
                    <a:pt x="447199" y="323795"/>
                    <a:pt x="441424" y="329571"/>
                  </a:cubicBezTo>
                  <a:cubicBezTo>
                    <a:pt x="435648" y="335346"/>
                    <a:pt x="427815" y="338591"/>
                    <a:pt x="419646" y="338591"/>
                  </a:cubicBezTo>
                  <a:lnTo>
                    <a:pt x="30798" y="338591"/>
                  </a:lnTo>
                  <a:cubicBezTo>
                    <a:pt x="13789" y="338591"/>
                    <a:pt x="0" y="324803"/>
                    <a:pt x="0" y="307793"/>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2"/>
            <p:cNvSpPr txBox="1"/>
            <p:nvPr/>
          </p:nvSpPr>
          <p:spPr>
            <a:xfrm>
              <a:off x="4" y="-3"/>
              <a:ext cx="450300" cy="338700"/>
            </a:xfrm>
            <a:prstGeom prst="rect">
              <a:avLst/>
            </a:prstGeom>
            <a:noFill/>
            <a:ln>
              <a:noFill/>
            </a:ln>
          </p:spPr>
          <p:txBody>
            <a:bodyPr anchorCtr="0" anchor="ctr" bIns="50800" lIns="50800" spcFirstLastPara="1" rIns="50800" wrap="square" tIns="50800">
              <a:noAutofit/>
            </a:bodyPr>
            <a:lstStyle/>
            <a:p>
              <a:pPr indent="0" lvl="0" marL="0" marR="0" rtl="1" algn="ctr">
                <a:lnSpc>
                  <a:spcPct val="91000"/>
                </a:lnSpc>
                <a:spcBef>
                  <a:spcPts val="0"/>
                </a:spcBef>
                <a:spcAft>
                  <a:spcPts val="0"/>
                </a:spcAft>
                <a:buClr>
                  <a:srgbClr val="000000"/>
                </a:buClr>
                <a:buSzPts val="1800"/>
                <a:buFont typeface="Arial"/>
                <a:buNone/>
              </a:pPr>
              <a:r>
                <a:rPr b="0" i="0" lang="en-US" sz="1800" u="none" cap="none" strike="noStrike">
                  <a:solidFill>
                    <a:srgbClr val="FFFFFF"/>
                  </a:solidFill>
                  <a:latin typeface="Suez One"/>
                  <a:ea typeface="Suez One"/>
                  <a:cs typeface="Suez One"/>
                  <a:sym typeface="Suez One"/>
                </a:rPr>
                <a:t>הישגי צה״ל במספרים:</a:t>
              </a:r>
              <a:endParaRPr b="0" i="0" sz="1800" u="none" cap="none" strike="noStrike">
                <a:solidFill>
                  <a:srgbClr val="000000"/>
                </a:solidFill>
                <a:latin typeface="Suez One"/>
                <a:ea typeface="Suez One"/>
                <a:cs typeface="Suez One"/>
                <a:sym typeface="Suez One"/>
              </a:endParaRPr>
            </a:p>
          </p:txBody>
        </p:sp>
      </p:grpSp>
      <p:grpSp>
        <p:nvGrpSpPr>
          <p:cNvPr id="125" name="Google Shape;125;p2"/>
          <p:cNvGrpSpPr/>
          <p:nvPr/>
        </p:nvGrpSpPr>
        <p:grpSpPr>
          <a:xfrm>
            <a:off x="305090" y="5188458"/>
            <a:ext cx="1256919" cy="1260114"/>
            <a:chOff x="0" y="0"/>
            <a:chExt cx="450444" cy="451589"/>
          </a:xfrm>
        </p:grpSpPr>
        <p:sp>
          <p:nvSpPr>
            <p:cNvPr id="126" name="Google Shape;126;p2"/>
            <p:cNvSpPr/>
            <p:nvPr/>
          </p:nvSpPr>
          <p:spPr>
            <a:xfrm>
              <a:off x="0" y="0"/>
              <a:ext cx="450444" cy="451589"/>
            </a:xfrm>
            <a:custGeom>
              <a:rect b="b" l="l" r="r" t="t"/>
              <a:pathLst>
                <a:path extrusionOk="0" h="451589" w="450444">
                  <a:moveTo>
                    <a:pt x="30798" y="0"/>
                  </a:moveTo>
                  <a:lnTo>
                    <a:pt x="419646" y="0"/>
                  </a:lnTo>
                  <a:cubicBezTo>
                    <a:pt x="436656" y="0"/>
                    <a:pt x="450444" y="13789"/>
                    <a:pt x="450444" y="30798"/>
                  </a:cubicBezTo>
                  <a:lnTo>
                    <a:pt x="450444" y="420791"/>
                  </a:lnTo>
                  <a:cubicBezTo>
                    <a:pt x="450444" y="437801"/>
                    <a:pt x="436656" y="451589"/>
                    <a:pt x="419646" y="451589"/>
                  </a:cubicBezTo>
                  <a:lnTo>
                    <a:pt x="30798" y="451589"/>
                  </a:lnTo>
                  <a:cubicBezTo>
                    <a:pt x="13789" y="451589"/>
                    <a:pt x="0" y="437801"/>
                    <a:pt x="0" y="420791"/>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7" name="Google Shape;127;p2"/>
            <p:cNvSpPr txBox="1"/>
            <p:nvPr/>
          </p:nvSpPr>
          <p:spPr>
            <a:xfrm>
              <a:off x="4" y="2"/>
              <a:ext cx="450300" cy="451500"/>
            </a:xfrm>
            <a:prstGeom prst="rect">
              <a:avLst/>
            </a:prstGeom>
            <a:noFill/>
            <a:ln>
              <a:noFill/>
            </a:ln>
          </p:spPr>
          <p:txBody>
            <a:bodyPr anchorCtr="0" anchor="ctr" bIns="50800" lIns="50800" spcFirstLastPara="1" rIns="50800" wrap="square" tIns="50800">
              <a:noAutofit/>
            </a:bodyPr>
            <a:lstStyle/>
            <a:p>
              <a:pPr indent="0" lvl="0" marL="0" marR="0" rtl="1" algn="ctr">
                <a:lnSpc>
                  <a:spcPct val="91000"/>
                </a:lnSpc>
                <a:spcBef>
                  <a:spcPts val="0"/>
                </a:spcBef>
                <a:spcAft>
                  <a:spcPts val="0"/>
                </a:spcAft>
                <a:buClr>
                  <a:srgbClr val="000000"/>
                </a:buClr>
                <a:buSzPts val="1100"/>
                <a:buFont typeface="Arial"/>
                <a:buNone/>
              </a:pPr>
              <a:r>
                <a:rPr b="0" i="0" lang="en-US" sz="1100" u="none" cap="none" strike="noStrike">
                  <a:solidFill>
                    <a:srgbClr val="FFFFFF"/>
                  </a:solidFill>
                  <a:latin typeface="Suez One"/>
                  <a:ea typeface="Suez One"/>
                  <a:cs typeface="Suez One"/>
                  <a:sym typeface="Suez One"/>
                </a:rPr>
                <a:t>מעל</a:t>
              </a:r>
              <a:r>
                <a:rPr b="0" i="0" lang="en-US" sz="900" u="none" cap="none" strike="noStrike">
                  <a:solidFill>
                    <a:srgbClr val="FFFFFF"/>
                  </a:solidFill>
                  <a:latin typeface="Suez One"/>
                  <a:ea typeface="Suez One"/>
                  <a:cs typeface="Suez One"/>
                  <a:sym typeface="Suez One"/>
                </a:rPr>
                <a:t> </a:t>
              </a:r>
              <a:endParaRPr b="0" i="0" sz="800" u="none" cap="none" strike="noStrike">
                <a:solidFill>
                  <a:srgbClr val="000000"/>
                </a:solidFill>
                <a:latin typeface="Suez One"/>
                <a:ea typeface="Suez One"/>
                <a:cs typeface="Suez One"/>
                <a:sym typeface="Suez One"/>
              </a:endParaRPr>
            </a:p>
            <a:p>
              <a:pPr indent="0" lvl="0" marL="0" marR="0" rtl="1" algn="ctr">
                <a:lnSpc>
                  <a:spcPct val="91000"/>
                </a:lnSpc>
                <a:spcBef>
                  <a:spcPts val="0"/>
                </a:spcBef>
                <a:spcAft>
                  <a:spcPts val="0"/>
                </a:spcAft>
                <a:buClr>
                  <a:srgbClr val="000000"/>
                </a:buClr>
                <a:buSzPts val="2700"/>
                <a:buFont typeface="Arial"/>
                <a:buNone/>
              </a:pPr>
              <a:r>
                <a:rPr lang="en-US" sz="2700">
                  <a:solidFill>
                    <a:srgbClr val="FFFFFF"/>
                  </a:solidFill>
                  <a:latin typeface="Suez One"/>
                  <a:ea typeface="Suez One"/>
                  <a:cs typeface="Suez One"/>
                  <a:sym typeface="Suez One"/>
                </a:rPr>
                <a:t>30</a:t>
              </a:r>
              <a:r>
                <a:rPr b="0" i="0" lang="en-US" sz="2700" u="none" cap="none" strike="noStrike">
                  <a:solidFill>
                    <a:srgbClr val="FFFFFF"/>
                  </a:solidFill>
                  <a:latin typeface="Suez One"/>
                  <a:ea typeface="Suez One"/>
                  <a:cs typeface="Suez One"/>
                  <a:sym typeface="Suez One"/>
                </a:rPr>
                <a:t>,000</a:t>
              </a:r>
              <a:endParaRPr b="0" i="0" sz="800" u="none" cap="none" strike="noStrike">
                <a:solidFill>
                  <a:srgbClr val="000000"/>
                </a:solidFill>
                <a:latin typeface="Suez One"/>
                <a:ea typeface="Suez One"/>
                <a:cs typeface="Suez One"/>
                <a:sym typeface="Suez One"/>
              </a:endParaRPr>
            </a:p>
            <a:p>
              <a:pPr indent="0" lvl="0" marL="0" marR="0" rtl="1" algn="ctr">
                <a:lnSpc>
                  <a:spcPct val="90994"/>
                </a:lnSpc>
                <a:spcBef>
                  <a:spcPts val="0"/>
                </a:spcBef>
                <a:spcAft>
                  <a:spcPts val="0"/>
                </a:spcAft>
                <a:buClr>
                  <a:srgbClr val="000000"/>
                </a:buClr>
                <a:buSzPts val="1199"/>
                <a:buFont typeface="Arial"/>
                <a:buNone/>
              </a:pPr>
              <a:r>
                <a:rPr b="0" i="0" lang="en-US" sz="1199" u="none" cap="none" strike="noStrike">
                  <a:solidFill>
                    <a:srgbClr val="FFFFFF"/>
                  </a:solidFill>
                  <a:latin typeface="Suez One"/>
                  <a:ea typeface="Suez One"/>
                  <a:cs typeface="Suez One"/>
                  <a:sym typeface="Suez One"/>
                </a:rPr>
                <a:t>מטרות אסטרטגיות הותקפו בעזה</a:t>
              </a:r>
              <a:endParaRPr b="0" i="0" sz="1000" u="none" cap="none" strike="noStrike">
                <a:solidFill>
                  <a:srgbClr val="000000"/>
                </a:solidFill>
                <a:latin typeface="Suez One"/>
                <a:ea typeface="Suez One"/>
                <a:cs typeface="Suez One"/>
                <a:sym typeface="Suez One"/>
              </a:endParaRPr>
            </a:p>
          </p:txBody>
        </p:sp>
      </p:grpSp>
      <p:grpSp>
        <p:nvGrpSpPr>
          <p:cNvPr id="128" name="Google Shape;128;p2"/>
          <p:cNvGrpSpPr/>
          <p:nvPr/>
        </p:nvGrpSpPr>
        <p:grpSpPr>
          <a:xfrm>
            <a:off x="305090" y="6588476"/>
            <a:ext cx="1256919" cy="1074873"/>
            <a:chOff x="0" y="0"/>
            <a:chExt cx="450444" cy="385204"/>
          </a:xfrm>
        </p:grpSpPr>
        <p:sp>
          <p:nvSpPr>
            <p:cNvPr id="129" name="Google Shape;129;p2"/>
            <p:cNvSpPr/>
            <p:nvPr/>
          </p:nvSpPr>
          <p:spPr>
            <a:xfrm>
              <a:off x="0" y="0"/>
              <a:ext cx="450444" cy="385147"/>
            </a:xfrm>
            <a:custGeom>
              <a:rect b="b" l="l" r="r" t="t"/>
              <a:pathLst>
                <a:path extrusionOk="0" h="385147" w="450444">
                  <a:moveTo>
                    <a:pt x="30798" y="0"/>
                  </a:moveTo>
                  <a:lnTo>
                    <a:pt x="419646" y="0"/>
                  </a:lnTo>
                  <a:cubicBezTo>
                    <a:pt x="436656" y="0"/>
                    <a:pt x="450444" y="13789"/>
                    <a:pt x="450444" y="30798"/>
                  </a:cubicBezTo>
                  <a:lnTo>
                    <a:pt x="450444" y="354350"/>
                  </a:lnTo>
                  <a:cubicBezTo>
                    <a:pt x="450444" y="362518"/>
                    <a:pt x="447199" y="370351"/>
                    <a:pt x="441424" y="376127"/>
                  </a:cubicBezTo>
                  <a:cubicBezTo>
                    <a:pt x="435648" y="381903"/>
                    <a:pt x="427815" y="385147"/>
                    <a:pt x="419646" y="385147"/>
                  </a:cubicBezTo>
                  <a:lnTo>
                    <a:pt x="30798" y="385147"/>
                  </a:lnTo>
                  <a:cubicBezTo>
                    <a:pt x="13789" y="385147"/>
                    <a:pt x="0" y="371359"/>
                    <a:pt x="0" y="354350"/>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0" name="Google Shape;130;p2"/>
            <p:cNvSpPr txBox="1"/>
            <p:nvPr/>
          </p:nvSpPr>
          <p:spPr>
            <a:xfrm>
              <a:off x="4" y="4"/>
              <a:ext cx="450300" cy="385200"/>
            </a:xfrm>
            <a:prstGeom prst="rect">
              <a:avLst/>
            </a:prstGeom>
            <a:noFill/>
            <a:ln>
              <a:noFill/>
            </a:ln>
          </p:spPr>
          <p:txBody>
            <a:bodyPr anchorCtr="0" anchor="ctr" bIns="50800" lIns="50800" spcFirstLastPara="1" rIns="50800" wrap="square" tIns="50800">
              <a:noAutofit/>
            </a:bodyPr>
            <a:lstStyle/>
            <a:p>
              <a:pPr indent="0" lvl="0" marL="0" rtl="1" algn="ctr">
                <a:lnSpc>
                  <a:spcPct val="91000"/>
                </a:lnSpc>
                <a:spcBef>
                  <a:spcPts val="0"/>
                </a:spcBef>
                <a:spcAft>
                  <a:spcPts val="0"/>
                </a:spcAft>
                <a:buClr>
                  <a:schemeClr val="dk1"/>
                </a:buClr>
                <a:buSzPts val="1100"/>
                <a:buFont typeface="Arial"/>
                <a:buNone/>
              </a:pPr>
              <a:r>
                <a:rPr lang="en-US" sz="1100">
                  <a:solidFill>
                    <a:schemeClr val="lt1"/>
                  </a:solidFill>
                  <a:latin typeface="Suez One"/>
                  <a:ea typeface="Suez One"/>
                  <a:cs typeface="Suez One"/>
                  <a:sym typeface="Suez One"/>
                </a:rPr>
                <a:t>מעל</a:t>
              </a:r>
              <a:r>
                <a:rPr lang="en-US" sz="900">
                  <a:solidFill>
                    <a:schemeClr val="lt1"/>
                  </a:solidFill>
                  <a:latin typeface="Suez One"/>
                  <a:ea typeface="Suez One"/>
                  <a:cs typeface="Suez One"/>
                  <a:sym typeface="Suez One"/>
                </a:rPr>
                <a:t> </a:t>
              </a:r>
              <a:endParaRPr sz="800">
                <a:solidFill>
                  <a:schemeClr val="dk1"/>
                </a:solidFill>
                <a:latin typeface="Suez One"/>
                <a:ea typeface="Suez One"/>
                <a:cs typeface="Suez One"/>
                <a:sym typeface="Suez One"/>
              </a:endParaRPr>
            </a:p>
            <a:p>
              <a:pPr indent="0" lvl="0" marL="0" rtl="1" algn="ctr">
                <a:lnSpc>
                  <a:spcPct val="91000"/>
                </a:lnSpc>
                <a:spcBef>
                  <a:spcPts val="0"/>
                </a:spcBef>
                <a:spcAft>
                  <a:spcPts val="0"/>
                </a:spcAft>
                <a:buClr>
                  <a:schemeClr val="dk1"/>
                </a:buClr>
                <a:buSzPts val="2700"/>
                <a:buFont typeface="Arial"/>
                <a:buNone/>
              </a:pPr>
              <a:r>
                <a:rPr lang="en-US" sz="2700">
                  <a:solidFill>
                    <a:schemeClr val="lt1"/>
                  </a:solidFill>
                  <a:latin typeface="Suez One"/>
                  <a:ea typeface="Suez One"/>
                  <a:cs typeface="Suez One"/>
                  <a:sym typeface="Suez One"/>
                </a:rPr>
                <a:t>9,300</a:t>
              </a:r>
              <a:endParaRPr sz="800">
                <a:solidFill>
                  <a:schemeClr val="dk1"/>
                </a:solidFill>
                <a:latin typeface="Suez One"/>
                <a:ea typeface="Suez One"/>
                <a:cs typeface="Suez One"/>
                <a:sym typeface="Suez One"/>
              </a:endParaRPr>
            </a:p>
            <a:p>
              <a:pPr indent="0" lvl="0" marL="0" rtl="1" algn="ctr">
                <a:lnSpc>
                  <a:spcPct val="90994"/>
                </a:lnSpc>
                <a:spcBef>
                  <a:spcPts val="0"/>
                </a:spcBef>
                <a:spcAft>
                  <a:spcPts val="0"/>
                </a:spcAft>
                <a:buClr>
                  <a:schemeClr val="dk1"/>
                </a:buClr>
                <a:buSzPts val="1199"/>
                <a:buFont typeface="Arial"/>
                <a:buNone/>
              </a:pPr>
              <a:r>
                <a:rPr lang="en-US" sz="1299">
                  <a:solidFill>
                    <a:schemeClr val="lt1"/>
                  </a:solidFill>
                  <a:latin typeface="Suez One"/>
                  <a:ea typeface="Suez One"/>
                  <a:cs typeface="Suez One"/>
                  <a:sym typeface="Suez One"/>
                </a:rPr>
                <a:t>מחבלים חוסלו</a:t>
              </a:r>
              <a:endParaRPr sz="1250">
                <a:latin typeface="Suez One"/>
                <a:ea typeface="Suez One"/>
                <a:cs typeface="Suez One"/>
                <a:sym typeface="Suez One"/>
              </a:endParaRPr>
            </a:p>
          </p:txBody>
        </p:sp>
      </p:grpSp>
      <p:grpSp>
        <p:nvGrpSpPr>
          <p:cNvPr id="131" name="Google Shape;131;p2"/>
          <p:cNvGrpSpPr/>
          <p:nvPr/>
        </p:nvGrpSpPr>
        <p:grpSpPr>
          <a:xfrm>
            <a:off x="305090" y="7795061"/>
            <a:ext cx="1256919" cy="1177507"/>
            <a:chOff x="0" y="0"/>
            <a:chExt cx="450444" cy="421985"/>
          </a:xfrm>
        </p:grpSpPr>
        <p:sp>
          <p:nvSpPr>
            <p:cNvPr id="132" name="Google Shape;132;p2"/>
            <p:cNvSpPr/>
            <p:nvPr/>
          </p:nvSpPr>
          <p:spPr>
            <a:xfrm>
              <a:off x="0" y="0"/>
              <a:ext cx="450444" cy="421875"/>
            </a:xfrm>
            <a:custGeom>
              <a:rect b="b" l="l" r="r" t="t"/>
              <a:pathLst>
                <a:path extrusionOk="0" h="421875" w="450444">
                  <a:moveTo>
                    <a:pt x="30798" y="0"/>
                  </a:moveTo>
                  <a:lnTo>
                    <a:pt x="419646" y="0"/>
                  </a:lnTo>
                  <a:cubicBezTo>
                    <a:pt x="436656" y="0"/>
                    <a:pt x="450444" y="13789"/>
                    <a:pt x="450444" y="30798"/>
                  </a:cubicBezTo>
                  <a:lnTo>
                    <a:pt x="450444" y="391077"/>
                  </a:lnTo>
                  <a:cubicBezTo>
                    <a:pt x="450444" y="408086"/>
                    <a:pt x="436656" y="421875"/>
                    <a:pt x="419646" y="421875"/>
                  </a:cubicBezTo>
                  <a:lnTo>
                    <a:pt x="30798" y="421875"/>
                  </a:lnTo>
                  <a:cubicBezTo>
                    <a:pt x="13789" y="421875"/>
                    <a:pt x="0" y="408086"/>
                    <a:pt x="0" y="391077"/>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3" name="Google Shape;133;p2"/>
            <p:cNvSpPr txBox="1"/>
            <p:nvPr/>
          </p:nvSpPr>
          <p:spPr>
            <a:xfrm>
              <a:off x="4" y="13685"/>
              <a:ext cx="450300" cy="408300"/>
            </a:xfrm>
            <a:prstGeom prst="rect">
              <a:avLst/>
            </a:prstGeom>
            <a:noFill/>
            <a:ln>
              <a:noFill/>
            </a:ln>
          </p:spPr>
          <p:txBody>
            <a:bodyPr anchorCtr="0" anchor="ctr" bIns="50800" lIns="50800" spcFirstLastPara="1" rIns="50800" wrap="square" tIns="50800">
              <a:noAutofit/>
            </a:bodyPr>
            <a:lstStyle/>
            <a:p>
              <a:pPr indent="0" lvl="0" marL="0" rtl="0" algn="ctr">
                <a:lnSpc>
                  <a:spcPct val="91000"/>
                </a:lnSpc>
                <a:spcBef>
                  <a:spcPts val="0"/>
                </a:spcBef>
                <a:spcAft>
                  <a:spcPts val="0"/>
                </a:spcAft>
                <a:buClr>
                  <a:schemeClr val="dk1"/>
                </a:buClr>
                <a:buFont typeface="Arial"/>
                <a:buNone/>
              </a:pPr>
              <a:r>
                <a:rPr lang="en-US" sz="1100">
                  <a:solidFill>
                    <a:schemeClr val="lt1"/>
                  </a:solidFill>
                  <a:latin typeface="Suez One"/>
                  <a:ea typeface="Suez One"/>
                  <a:cs typeface="Suez One"/>
                  <a:sym typeface="Suez One"/>
                </a:rPr>
                <a:t>מעל</a:t>
              </a:r>
              <a:endParaRPr sz="1100">
                <a:solidFill>
                  <a:schemeClr val="lt1"/>
                </a:solidFill>
                <a:latin typeface="Suez One"/>
                <a:ea typeface="Suez One"/>
                <a:cs typeface="Suez One"/>
                <a:sym typeface="Suez One"/>
              </a:endParaRPr>
            </a:p>
            <a:p>
              <a:pPr indent="0" lvl="0" marL="0" rtl="0" algn="ctr">
                <a:lnSpc>
                  <a:spcPct val="91000"/>
                </a:lnSpc>
                <a:spcBef>
                  <a:spcPts val="0"/>
                </a:spcBef>
                <a:spcAft>
                  <a:spcPts val="0"/>
                </a:spcAft>
                <a:buClr>
                  <a:schemeClr val="dk1"/>
                </a:buClr>
                <a:buFont typeface="Arial"/>
                <a:buNone/>
              </a:pPr>
              <a:r>
                <a:rPr lang="en-US" sz="2700">
                  <a:solidFill>
                    <a:schemeClr val="lt1"/>
                  </a:solidFill>
                  <a:latin typeface="Suez One"/>
                  <a:ea typeface="Suez One"/>
                  <a:cs typeface="Suez One"/>
                  <a:sym typeface="Suez One"/>
                </a:rPr>
                <a:t>750</a:t>
              </a:r>
              <a:endParaRPr sz="2700">
                <a:solidFill>
                  <a:schemeClr val="lt1"/>
                </a:solidFill>
                <a:latin typeface="Suez One"/>
                <a:ea typeface="Suez One"/>
                <a:cs typeface="Suez One"/>
                <a:sym typeface="Suez One"/>
              </a:endParaRPr>
            </a:p>
            <a:p>
              <a:pPr indent="0" lvl="0" marL="0" rtl="1" algn="ctr">
                <a:lnSpc>
                  <a:spcPct val="90994"/>
                </a:lnSpc>
                <a:spcBef>
                  <a:spcPts val="0"/>
                </a:spcBef>
                <a:spcAft>
                  <a:spcPts val="0"/>
                </a:spcAft>
                <a:buClr>
                  <a:schemeClr val="dk1"/>
                </a:buClr>
                <a:buFont typeface="Arial"/>
                <a:buNone/>
              </a:pPr>
              <a:r>
                <a:rPr lang="en-US" sz="1299">
                  <a:solidFill>
                    <a:schemeClr val="lt1"/>
                  </a:solidFill>
                  <a:latin typeface="Suez One"/>
                  <a:ea typeface="Suez One"/>
                  <a:cs typeface="Suez One"/>
                  <a:sym typeface="Suez One"/>
                </a:rPr>
                <a:t>מטרות מטכ"ליות הותקפו בצפון</a:t>
              </a:r>
              <a:endParaRPr sz="1200">
                <a:solidFill>
                  <a:schemeClr val="lt1"/>
                </a:solidFill>
                <a:latin typeface="Suez One"/>
                <a:ea typeface="Suez One"/>
                <a:cs typeface="Suez One"/>
                <a:sym typeface="Suez One"/>
              </a:endParaRPr>
            </a:p>
          </p:txBody>
        </p:sp>
      </p:grpSp>
      <p:grpSp>
        <p:nvGrpSpPr>
          <p:cNvPr id="134" name="Google Shape;134;p2"/>
          <p:cNvGrpSpPr/>
          <p:nvPr/>
        </p:nvGrpSpPr>
        <p:grpSpPr>
          <a:xfrm>
            <a:off x="305090" y="9104266"/>
            <a:ext cx="1256919" cy="996220"/>
            <a:chOff x="0" y="0"/>
            <a:chExt cx="450444" cy="357017"/>
          </a:xfrm>
        </p:grpSpPr>
        <p:sp>
          <p:nvSpPr>
            <p:cNvPr id="135" name="Google Shape;135;p2"/>
            <p:cNvSpPr/>
            <p:nvPr/>
          </p:nvSpPr>
          <p:spPr>
            <a:xfrm>
              <a:off x="0" y="0"/>
              <a:ext cx="450444" cy="357017"/>
            </a:xfrm>
            <a:custGeom>
              <a:rect b="b" l="l" r="r" t="t"/>
              <a:pathLst>
                <a:path extrusionOk="0" h="357017" w="450444">
                  <a:moveTo>
                    <a:pt x="30798" y="0"/>
                  </a:moveTo>
                  <a:lnTo>
                    <a:pt x="419646" y="0"/>
                  </a:lnTo>
                  <a:cubicBezTo>
                    <a:pt x="436656" y="0"/>
                    <a:pt x="450444" y="13789"/>
                    <a:pt x="450444" y="30798"/>
                  </a:cubicBezTo>
                  <a:lnTo>
                    <a:pt x="450444" y="326220"/>
                  </a:lnTo>
                  <a:cubicBezTo>
                    <a:pt x="450444" y="343229"/>
                    <a:pt x="436656" y="357017"/>
                    <a:pt x="419646" y="357017"/>
                  </a:cubicBezTo>
                  <a:lnTo>
                    <a:pt x="30798" y="357017"/>
                  </a:lnTo>
                  <a:cubicBezTo>
                    <a:pt x="13789" y="357017"/>
                    <a:pt x="0" y="343229"/>
                    <a:pt x="0" y="326220"/>
                  </a:cubicBezTo>
                  <a:lnTo>
                    <a:pt x="0" y="30798"/>
                  </a:lnTo>
                  <a:cubicBezTo>
                    <a:pt x="0" y="13789"/>
                    <a:pt x="13789" y="0"/>
                    <a:pt x="30798" y="0"/>
                  </a:cubicBezTo>
                  <a:close/>
                </a:path>
              </a:pathLst>
            </a:custGeom>
            <a:solidFill>
              <a:srgbClr val="03237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6" name="Google Shape;136;p2"/>
            <p:cNvSpPr txBox="1"/>
            <p:nvPr/>
          </p:nvSpPr>
          <p:spPr>
            <a:xfrm>
              <a:off x="4" y="2"/>
              <a:ext cx="450300" cy="357000"/>
            </a:xfrm>
            <a:prstGeom prst="rect">
              <a:avLst/>
            </a:prstGeom>
            <a:noFill/>
            <a:ln>
              <a:noFill/>
            </a:ln>
          </p:spPr>
          <p:txBody>
            <a:bodyPr anchorCtr="0" anchor="ctr" bIns="50800" lIns="50800" spcFirstLastPara="1" rIns="50800" wrap="square" tIns="50800">
              <a:noAutofit/>
            </a:bodyPr>
            <a:lstStyle/>
            <a:p>
              <a:pPr indent="0" lvl="0" marL="0" marR="0" rtl="0" algn="ctr">
                <a:lnSpc>
                  <a:spcPct val="91000"/>
                </a:lnSpc>
                <a:spcBef>
                  <a:spcPts val="0"/>
                </a:spcBef>
                <a:spcAft>
                  <a:spcPts val="0"/>
                </a:spcAft>
                <a:buClr>
                  <a:srgbClr val="000000"/>
                </a:buClr>
                <a:buSzPts val="3300"/>
                <a:buFont typeface="Arial"/>
                <a:buNone/>
              </a:pPr>
              <a:r>
                <a:rPr lang="en-US" sz="3300">
                  <a:solidFill>
                    <a:srgbClr val="FFFFFF"/>
                  </a:solidFill>
                  <a:latin typeface="Suez One"/>
                  <a:ea typeface="Suez One"/>
                  <a:cs typeface="Suez One"/>
                  <a:sym typeface="Suez One"/>
                </a:rPr>
                <a:t>3,000</a:t>
              </a:r>
              <a:endParaRPr b="0" i="0" sz="1100" u="none" cap="none" strike="noStrike">
                <a:solidFill>
                  <a:srgbClr val="000000"/>
                </a:solidFill>
                <a:latin typeface="Suez One"/>
                <a:ea typeface="Suez One"/>
                <a:cs typeface="Suez One"/>
                <a:sym typeface="Suez One"/>
              </a:endParaRPr>
            </a:p>
            <a:p>
              <a:pPr indent="0" lvl="0" marL="0" marR="0" rtl="0" algn="ctr">
                <a:lnSpc>
                  <a:spcPct val="90994"/>
                </a:lnSpc>
                <a:spcBef>
                  <a:spcPts val="0"/>
                </a:spcBef>
                <a:spcAft>
                  <a:spcPts val="0"/>
                </a:spcAft>
                <a:buClr>
                  <a:srgbClr val="000000"/>
                </a:buClr>
                <a:buSzPts val="1299"/>
                <a:buFont typeface="Arial"/>
                <a:buNone/>
              </a:pPr>
              <a:r>
                <a:rPr b="0" i="0" lang="en-US" sz="1299" u="none" cap="none" strike="noStrike">
                  <a:solidFill>
                    <a:srgbClr val="FFFFFF"/>
                  </a:solidFill>
                  <a:latin typeface="Suez One"/>
                  <a:ea typeface="Suez One"/>
                  <a:cs typeface="Suez One"/>
                  <a:sym typeface="Suez One"/>
                </a:rPr>
                <a:t>מבוקשים נעצרו באיו״ש</a:t>
              </a:r>
              <a:endParaRPr b="0" i="0" sz="1100" u="none" cap="none" strike="noStrike">
                <a:solidFill>
                  <a:srgbClr val="000000"/>
                </a:solidFill>
                <a:latin typeface="Suez One"/>
                <a:ea typeface="Suez One"/>
                <a:cs typeface="Suez One"/>
                <a:sym typeface="Suez One"/>
              </a:endParaRPr>
            </a:p>
          </p:txBody>
        </p:sp>
      </p:grpSp>
      <p:pic>
        <p:nvPicPr>
          <p:cNvPr id="137" name="Google Shape;137;p2"/>
          <p:cNvPicPr preferRelativeResize="0"/>
          <p:nvPr/>
        </p:nvPicPr>
        <p:blipFill>
          <a:blip r:embed="rId9">
            <a:alphaModFix/>
          </a:blip>
          <a:stretch>
            <a:fillRect/>
          </a:stretch>
        </p:blipFill>
        <p:spPr>
          <a:xfrm>
            <a:off x="1643150" y="3720025"/>
            <a:ext cx="480300" cy="67242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