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2,600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22,000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ה-98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12 בינואר 2024</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ב' בשבט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15:00)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34625" y="905275"/>
            <a:ext cx="5403600" cy="9637500"/>
          </a:xfrm>
          <a:prstGeom prst="rect">
            <a:avLst/>
          </a:prstGeom>
          <a:noFill/>
          <a:ln>
            <a:noFill/>
          </a:ln>
        </p:spPr>
        <p:txBody>
          <a:bodyPr anchorCtr="0" anchor="t" bIns="91425" lIns="91425" spcFirstLastPara="1" rIns="91425" wrap="square" tIns="91425">
            <a:noAutofit/>
          </a:bodyPr>
          <a:lstStyle/>
          <a:p>
            <a:pPr indent="0" lvl="0" marL="0" marR="0" rtl="1" algn="ctr">
              <a:lnSpc>
                <a:spcPct val="115000"/>
              </a:lnSpc>
              <a:spcBef>
                <a:spcPts val="0"/>
              </a:spcBef>
              <a:spcAft>
                <a:spcPts val="0"/>
              </a:spcAft>
              <a:buClr>
                <a:schemeClr val="dk1"/>
              </a:buClr>
              <a:buSzPts val="1100"/>
              <a:buFont typeface="Arial"/>
              <a:buNone/>
            </a:pPr>
            <a:r>
              <a:rPr b="1" lang="en-US" sz="2000">
                <a:solidFill>
                  <a:schemeClr val="lt1"/>
                </a:solidFill>
                <a:latin typeface="Assistant"/>
                <a:ea typeface="Assistant"/>
                <a:cs typeface="Assistant"/>
                <a:sym typeface="Assistant"/>
              </a:rPr>
              <a:t>השבוע הארבע עשר למלחמה</a:t>
            </a:r>
            <a:endParaRPr b="1" i="1" sz="11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t/>
            </a:r>
            <a:endParaRPr b="1" i="1" sz="11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rPr b="1" i="1" lang="en-US" sz="1200">
                <a:solidFill>
                  <a:schemeClr val="dk1"/>
                </a:solidFill>
                <a:latin typeface="Assistant"/>
                <a:ea typeface="Assistant"/>
                <a:cs typeface="Assistant"/>
                <a:sym typeface="Assistant"/>
              </a:rPr>
              <a:t>״בימים האלה, חשוב להזכיר שאנחנו נלחמים במלחמה צודקת מאין כמותה – מלחמה שהאויב פתח בה מבחירה ובאופן מודע, כאשר ביצע פשעים נגד האנושות ומעשים אכזריים שלא נראו בעולם המערבי עשרות שנים.״</a:t>
            </a:r>
            <a:endParaRPr b="1" i="1">
              <a:solidFill>
                <a:schemeClr val="dk1"/>
              </a:solidFill>
              <a:latin typeface="Assistant"/>
              <a:ea typeface="Assistant"/>
              <a:cs typeface="Assistant"/>
              <a:sym typeface="Assistant"/>
            </a:endParaRPr>
          </a:p>
          <a:p>
            <a:pPr indent="0" lvl="0" marL="0" rtl="1" algn="l">
              <a:lnSpc>
                <a:spcPct val="115000"/>
              </a:lnSpc>
              <a:spcBef>
                <a:spcPts val="0"/>
              </a:spcBef>
              <a:spcAft>
                <a:spcPts val="0"/>
              </a:spcAft>
              <a:buClr>
                <a:schemeClr val="dk1"/>
              </a:buClr>
              <a:buSzPts val="1100"/>
              <a:buFont typeface="Arial"/>
              <a:buNone/>
            </a:pPr>
            <a:r>
              <a:rPr lang="en-US" sz="1100">
                <a:solidFill>
                  <a:schemeClr val="dk1"/>
                </a:solidFill>
                <a:latin typeface="Assistant"/>
                <a:ea typeface="Assistant"/>
                <a:cs typeface="Assistant"/>
                <a:sym typeface="Assistant"/>
              </a:rPr>
              <a:t>דו"צ, תא"ל דניאל הגרי</a:t>
            </a:r>
            <a:endParaRPr b="1" sz="16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t/>
            </a:r>
            <a:endParaRPr b="1" sz="15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rPr b="1" lang="en-US" sz="1500">
                <a:solidFill>
                  <a:schemeClr val="dk1"/>
                </a:solidFill>
                <a:latin typeface="Assistant"/>
                <a:ea typeface="Assistant"/>
                <a:cs typeface="Assistant"/>
                <a:sym typeface="Assistant"/>
              </a:rPr>
              <a:t>בגזרת הדרום:</a:t>
            </a:r>
            <a:endParaRPr b="1" sz="15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rgbClr val="30323F"/>
              </a:buClr>
              <a:buSzPts val="1100"/>
              <a:buChar char="●"/>
            </a:pPr>
            <a:r>
              <a:rPr b="1" lang="en-US" sz="1100">
                <a:solidFill>
                  <a:schemeClr val="dk1"/>
                </a:solidFill>
                <a:latin typeface="Assistant"/>
                <a:ea typeface="Assistant"/>
                <a:cs typeface="Assistant"/>
                <a:sym typeface="Assistant"/>
              </a:rPr>
              <a:t>לוחמי צה"ל פועלים בחודשים האחרונים ברחבי רצועת עזה במטרה לחשוף ולהשמיד מאות קילומטרים של מנהרות טרור אותן בנה ארגון הטרור חמאס. </a:t>
            </a:r>
            <a:r>
              <a:rPr lang="en-US" sz="1100">
                <a:solidFill>
                  <a:schemeClr val="dk1"/>
                </a:solidFill>
                <a:latin typeface="Assistant"/>
                <a:ea typeface="Assistant"/>
                <a:cs typeface="Assistant"/>
                <a:sym typeface="Assistant"/>
              </a:rPr>
              <a:t>מנהרות אלו הינן תשתיות תת-קרקעיות ארוכות ומסועפות, בהן ארגון הטרור חמאס עושה שימוש לשינוע אמצעי לחימה ומחבלים, לצד הסלקת כספי טרור וחומרי מודיעין רבים. בעקבות מידע שנמצא בשטח הרצועה על ידי הכוחות המתמרנים ומניתוח המנהרות שנחקרו עד כה, הושקעו בבנייה למעלה מ-6000 טון בטון ו-1800 טון מתכת במאות קילומטרים של תשתיות תת קרקעיות, סכומים המוערכים בעשרות מיליוני דולרים.</a:t>
            </a:r>
            <a:endParaRPr sz="11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rgbClr val="30323F"/>
              </a:buClr>
              <a:buSzPts val="1100"/>
              <a:buChar char="●"/>
            </a:pPr>
            <a:r>
              <a:rPr lang="en-US" sz="1100">
                <a:solidFill>
                  <a:schemeClr val="dk1"/>
                </a:solidFill>
                <a:latin typeface="Assistant"/>
                <a:ea typeface="Assistant"/>
                <a:cs typeface="Assistant"/>
                <a:sym typeface="Assistant"/>
              </a:rPr>
              <a:t>מתחילת התמרון הקרקעי ברצועת עזה, </a:t>
            </a:r>
            <a:r>
              <a:rPr b="1" lang="en-US" sz="1100">
                <a:solidFill>
                  <a:schemeClr val="dk1"/>
                </a:solidFill>
                <a:latin typeface="Assistant"/>
                <a:ea typeface="Assistant"/>
                <a:cs typeface="Assistant"/>
                <a:sym typeface="Assistant"/>
              </a:rPr>
              <a:t>מלווים הרופאים והמטפלים של חיל הרפואה באגף הטכנולוגיה והלוגיסטיקה, את הכוחות הלוחמים</a:t>
            </a:r>
            <a:r>
              <a:rPr lang="en-US" sz="1100">
                <a:solidFill>
                  <a:schemeClr val="dk1"/>
                </a:solidFill>
                <a:latin typeface="Assistant"/>
                <a:ea typeface="Assistant"/>
                <a:cs typeface="Assistant"/>
                <a:sym typeface="Assistant"/>
              </a:rPr>
              <a:t>. בכל מסגרת לוחמת מדרג הפלוגה מתלווה מטפל בכיר (רופא או פרמדיק), על מנת לספק מענה רפואי מיידי לפצעים קרוב ככל הניתן לרגע פציעתם. צה"ל הוא הצבא היחיד בעולם הפועל בשיטה זו.</a:t>
            </a:r>
            <a:endParaRPr sz="11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rgbClr val="30323F"/>
              </a:buClr>
              <a:buSzPts val="1100"/>
              <a:buChar char="●"/>
            </a:pPr>
            <a:r>
              <a:rPr lang="en-US" sz="1100">
                <a:solidFill>
                  <a:schemeClr val="dk1"/>
                </a:solidFill>
                <a:latin typeface="Assistant"/>
                <a:ea typeface="Assistant"/>
                <a:cs typeface="Assistant"/>
                <a:sym typeface="Assistant"/>
              </a:rPr>
              <a:t>באל מע'אזי, </a:t>
            </a:r>
            <a:r>
              <a:rPr b="1" lang="en-US" sz="1100">
                <a:solidFill>
                  <a:schemeClr val="dk1"/>
                </a:solidFill>
                <a:latin typeface="Assistant"/>
                <a:ea typeface="Assistant"/>
                <a:cs typeface="Assistant"/>
                <a:sym typeface="Assistant"/>
              </a:rPr>
              <a:t>צוותי הקרב החטיבתיים הפועלים בפיקודה של אוגדה 36 חיסלו ביממה האחרונה כ-20 מחבלים ואיתרו אמצעי לחימה רבים.</a:t>
            </a:r>
            <a:r>
              <a:rPr lang="en-US" sz="1100">
                <a:solidFill>
                  <a:schemeClr val="dk1"/>
                </a:solidFill>
                <a:latin typeface="Assistant"/>
                <a:ea typeface="Assistant"/>
                <a:cs typeface="Assistant"/>
                <a:sym typeface="Assistant"/>
              </a:rPr>
              <a:t> בין המחבלים שחוסלו, בכיר בכוח הנח'בה של ארגון הטרור חמאס.</a:t>
            </a:r>
            <a:endParaRPr sz="11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rgbClr val="30323F"/>
              </a:buClr>
              <a:buSzPts val="1100"/>
              <a:buChar char="●"/>
            </a:pPr>
            <a:r>
              <a:rPr lang="en-US" sz="1100">
                <a:solidFill>
                  <a:schemeClr val="dk1"/>
                </a:solidFill>
                <a:latin typeface="Assistant"/>
                <a:ea typeface="Assistant"/>
                <a:cs typeface="Assistant"/>
                <a:sym typeface="Assistant"/>
              </a:rPr>
              <a:t>בחאן יונס, </a:t>
            </a:r>
            <a:r>
              <a:rPr b="1" lang="en-US" sz="1100">
                <a:solidFill>
                  <a:schemeClr val="dk1"/>
                </a:solidFill>
                <a:latin typeface="Assistant"/>
                <a:ea typeface="Assistant"/>
                <a:cs typeface="Assistant"/>
                <a:sym typeface="Assistant"/>
              </a:rPr>
              <a:t>מטוס קרב של חיל האוויר תקף בהכוונת מרכז האש של אוגדה 98 מבנה צבאי של ארגון הטרור חמאס וחיסל שבעה מחבלים</a:t>
            </a:r>
            <a:r>
              <a:rPr lang="en-US" sz="1100">
                <a:solidFill>
                  <a:schemeClr val="dk1"/>
                </a:solidFill>
                <a:latin typeface="Assistant"/>
                <a:ea typeface="Assistant"/>
                <a:cs typeface="Assistant"/>
                <a:sym typeface="Assistant"/>
              </a:rPr>
              <a:t>. ביניהם בכיר בכוח הנח'בה אשר לקח חלק במתקפה הרצחנית לעבר יישובי העוטף ב-7 באוקטובר. </a:t>
            </a:r>
            <a:endParaRPr sz="11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rgbClr val="30323F"/>
              </a:buClr>
              <a:buSzPts val="1100"/>
              <a:buChar char="●"/>
            </a:pPr>
            <a:r>
              <a:rPr b="1" lang="en-US" sz="1100">
                <a:solidFill>
                  <a:schemeClr val="dk1"/>
                </a:solidFill>
                <a:latin typeface="Assistant"/>
                <a:ea typeface="Assistant"/>
                <a:cs typeface="Assistant"/>
                <a:sym typeface="Assistant"/>
              </a:rPr>
              <a:t>כוח של חטיבת הקומנדו</a:t>
            </a:r>
            <a:r>
              <a:rPr lang="en-US" sz="1100">
                <a:solidFill>
                  <a:schemeClr val="dk1"/>
                </a:solidFill>
                <a:latin typeface="Assistant"/>
                <a:ea typeface="Assistant"/>
                <a:cs typeface="Assistant"/>
                <a:sym typeface="Assistant"/>
              </a:rPr>
              <a:t> זיהה במרחב העיר שלושה מחבלים חמושים אשר יצאו מביתו של פעיל חמאס והתקרבו לכוחותינו, </a:t>
            </a:r>
            <a:r>
              <a:rPr b="1" lang="en-US" sz="1100">
                <a:solidFill>
                  <a:schemeClr val="dk1"/>
                </a:solidFill>
                <a:latin typeface="Assistant"/>
                <a:ea typeface="Assistant"/>
                <a:cs typeface="Assistant"/>
                <a:sym typeface="Assistant"/>
              </a:rPr>
              <a:t>לוחמי צוות הקרב ירו ופגעו במחבלים.</a:t>
            </a:r>
            <a:endParaRPr b="1" sz="11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rgbClr val="30323F"/>
              </a:buClr>
              <a:buSzPts val="1100"/>
              <a:buChar char="●"/>
            </a:pPr>
            <a:r>
              <a:rPr lang="en-US" sz="1100">
                <a:solidFill>
                  <a:schemeClr val="dk1"/>
                </a:solidFill>
                <a:latin typeface="Assistant"/>
                <a:ea typeface="Assistant"/>
                <a:cs typeface="Assistant"/>
                <a:sym typeface="Assistant"/>
              </a:rPr>
              <a:t>לוחמי צה"ל איתרו ביממה האחרונה מספר נשקים מסוג קלאצ'ניקוב, משגרי RPG </a:t>
            </a:r>
            <a:r>
              <a:rPr b="1" lang="en-US" sz="1100">
                <a:solidFill>
                  <a:schemeClr val="dk1"/>
                </a:solidFill>
                <a:latin typeface="Assistant"/>
                <a:ea typeface="Assistant"/>
                <a:cs typeface="Assistant"/>
                <a:sym typeface="Assistant"/>
              </a:rPr>
              <a:t>והשמידו מחסן אמצעי לחימה.</a:t>
            </a:r>
            <a:endParaRPr b="1" sz="11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rgbClr val="30323F"/>
              </a:buClr>
              <a:buSzPts val="1100"/>
              <a:buChar char="●"/>
            </a:pPr>
            <a:r>
              <a:rPr lang="en-US" sz="1100">
                <a:solidFill>
                  <a:schemeClr val="dk1"/>
                </a:solidFill>
                <a:latin typeface="Assistant"/>
                <a:ea typeface="Assistant"/>
                <a:cs typeface="Assistant"/>
                <a:sym typeface="Assistant"/>
              </a:rPr>
              <a:t>במרחב אל בורייג', </a:t>
            </a:r>
            <a:r>
              <a:rPr b="1" lang="en-US" sz="1100">
                <a:solidFill>
                  <a:schemeClr val="dk1"/>
                </a:solidFill>
                <a:latin typeface="Assistant"/>
                <a:ea typeface="Assistant"/>
                <a:cs typeface="Assistant"/>
                <a:sym typeface="Assistant"/>
              </a:rPr>
              <a:t>לוחמי גדוד האיסוף 414 </a:t>
            </a:r>
            <a:r>
              <a:rPr lang="en-US" sz="1100">
                <a:solidFill>
                  <a:schemeClr val="dk1"/>
                </a:solidFill>
                <a:latin typeface="Assistant"/>
                <a:ea typeface="Assistant"/>
                <a:cs typeface="Assistant"/>
                <a:sym typeface="Assistant"/>
              </a:rPr>
              <a:t>זיהו מחבל אשר ירה לעבר כוחותינו מחלון אחד המבנים במרחב, לוחמי הגדוד </a:t>
            </a:r>
            <a:r>
              <a:rPr b="1" lang="en-US" sz="1100">
                <a:solidFill>
                  <a:schemeClr val="dk1"/>
                </a:solidFill>
                <a:latin typeface="Assistant"/>
                <a:ea typeface="Assistant"/>
                <a:cs typeface="Assistant"/>
                <a:sym typeface="Assistant"/>
              </a:rPr>
              <a:t>הפעילו רחפן לעבר החלון ממנו ירה המחבל וחיסלו אותו.</a:t>
            </a:r>
            <a:endParaRPr b="1" sz="1450">
              <a:solidFill>
                <a:srgbClr val="30323F"/>
              </a:solidFill>
              <a:highlight>
                <a:srgbClr val="F1F6FB"/>
              </a:highlight>
            </a:endParaRPr>
          </a:p>
          <a:p>
            <a:pPr indent="0" lvl="0" marL="0" marR="0" rtl="1" algn="r">
              <a:lnSpc>
                <a:spcPct val="115000"/>
              </a:lnSpc>
              <a:spcBef>
                <a:spcPts val="0"/>
              </a:spcBef>
              <a:spcAft>
                <a:spcPts val="0"/>
              </a:spcAft>
              <a:buNone/>
            </a:pPr>
            <a:r>
              <a:t/>
            </a:r>
            <a:endParaRPr b="1" sz="13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הצפון:</a:t>
            </a:r>
            <a:endParaRPr b="1" sz="1500">
              <a:solidFill>
                <a:schemeClr val="dk1"/>
              </a:solidFill>
              <a:latin typeface="Assistant"/>
              <a:ea typeface="Assistant"/>
              <a:cs typeface="Assistant"/>
              <a:sym typeface="Assistant"/>
            </a:endParaRPr>
          </a:p>
          <a:p>
            <a:pPr indent="-298450" lvl="0" marL="457200" marR="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אמש, </a:t>
            </a:r>
            <a:r>
              <a:rPr b="1" lang="en-US" sz="1100">
                <a:solidFill>
                  <a:schemeClr val="dk1"/>
                </a:solidFill>
                <a:latin typeface="Assistant"/>
                <a:ea typeface="Assistant"/>
                <a:cs typeface="Assistant"/>
                <a:sym typeface="Assistant"/>
              </a:rPr>
              <a:t>צה"ל תקף שורת מטרות של ארגון הטרור חיזבאללה בשטח לבנון באמצעות מטוסי קרב של חיל האוויר וירי ארטילרי. </a:t>
            </a:r>
            <a:r>
              <a:rPr lang="en-US" sz="1100">
                <a:solidFill>
                  <a:schemeClr val="dk1"/>
                </a:solidFill>
                <a:latin typeface="Assistant"/>
                <a:ea typeface="Assistant"/>
                <a:cs typeface="Assistant"/>
                <a:sym typeface="Assistant"/>
              </a:rPr>
              <a:t>בין המטרות שהותקפו, מבנים צבאיים, עמדה צבאית ותשתיות טרור של הארגון. בנוסף צה"ל תקף בירי ארטילרי מספר מרחבים בשטח לבנון. כמו כן, זוהו מספר שיגורים במהלך היום לעבר שטח מדינת ישראל, </a:t>
            </a:r>
            <a:r>
              <a:rPr b="1" lang="en-US" sz="1100">
                <a:solidFill>
                  <a:schemeClr val="dk1"/>
                </a:solidFill>
                <a:latin typeface="Assistant"/>
                <a:ea typeface="Assistant"/>
                <a:cs typeface="Assistant"/>
                <a:sym typeface="Assistant"/>
              </a:rPr>
              <a:t>צה"ל תקף את מקורות הירי.</a:t>
            </a:r>
            <a:endParaRPr b="1" sz="12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just">
              <a:spcBef>
                <a:spcPts val="0"/>
              </a:spcBef>
              <a:spcAft>
                <a:spcPts val="0"/>
              </a:spcAft>
              <a:buNone/>
            </a:pPr>
            <a:r>
              <a:t/>
            </a:r>
            <a:endParaRPr b="1" sz="13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3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