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700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6</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2800" u="none" cap="none" strike="noStrike">
                <a:solidFill>
                  <a:srgbClr val="066B57"/>
                </a:solidFill>
                <a:latin typeface="Assistant"/>
                <a:ea typeface="Assistant"/>
                <a:cs typeface="Assistant"/>
                <a:sym typeface="Assistant"/>
              </a:rPr>
              <a:t>היום ה-</a:t>
            </a:r>
            <a:r>
              <a:rPr b="1" lang="en-US" sz="2800">
                <a:solidFill>
                  <a:srgbClr val="066B57"/>
                </a:solidFill>
                <a:latin typeface="Assistant"/>
                <a:ea typeface="Assistant"/>
                <a:cs typeface="Assistant"/>
                <a:sym typeface="Assistant"/>
              </a:rPr>
              <a:t>41</a:t>
            </a:r>
            <a:r>
              <a:rPr b="1" i="0" lang="en-US" sz="2800" u="none" cap="none" strike="noStrike">
                <a:solidFill>
                  <a:srgbClr val="066B57"/>
                </a:solidFill>
                <a:latin typeface="Assistant"/>
                <a:ea typeface="Assistant"/>
                <a:cs typeface="Assistant"/>
                <a:sym typeface="Assistant"/>
              </a:rPr>
              <a:t>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16</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ג'</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18:00)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28925" y="964975"/>
            <a:ext cx="5467800" cy="93993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rgbClr val="FFFFFF"/>
                </a:solidFill>
                <a:latin typeface="Assistant"/>
                <a:ea typeface="Assistant"/>
                <a:cs typeface="Assistant"/>
                <a:sym typeface="Assistant"/>
              </a:rPr>
              <a:t>השבוע השישי למלחמה</a:t>
            </a:r>
            <a:endParaRPr b="1">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מוסיף לפעול ברצועת עזה. מפקד פיקוד הדרום סיכם את הפעילות עד כה בהערכת מצב: ״אנחנו ממשיכים ופועלים בלב העיר עזה - בליבת בירת הטרור. אנחנו נמצאים בעומק מחנה פליטים שאטי עליו</a:t>
            </a:r>
            <a:r>
              <a:rPr b="1" lang="en-US" sz="1200">
                <a:solidFill>
                  <a:schemeClr val="dk1"/>
                </a:solidFill>
                <a:latin typeface="Assistant"/>
                <a:ea typeface="Assistant"/>
                <a:cs typeface="Assistant"/>
                <a:sym typeface="Assistant"/>
              </a:rPr>
              <a:t> השגנו שליטה.</a:t>
            </a:r>
            <a:r>
              <a:rPr lang="en-US" sz="1200">
                <a:solidFill>
                  <a:schemeClr val="dk1"/>
                </a:solidFill>
                <a:latin typeface="Assistant"/>
                <a:ea typeface="Assistant"/>
                <a:cs typeface="Assistant"/>
                <a:sym typeface="Assistant"/>
              </a:rPr>
              <a:t> כוחותינו הרגו פה מחבלים רבים והרסו תשתיות רבות. במקביל לכך </a:t>
            </a:r>
            <a:r>
              <a:rPr b="1" lang="en-US" sz="1200">
                <a:solidFill>
                  <a:schemeClr val="dk1"/>
                </a:solidFill>
                <a:latin typeface="Assistant"/>
                <a:ea typeface="Assistant"/>
                <a:cs typeface="Assistant"/>
                <a:sym typeface="Assistant"/>
              </a:rPr>
              <a:t>נמשכת הפעולה בדרום העיר</a:t>
            </a:r>
            <a:r>
              <a:rPr lang="en-US" sz="1200">
                <a:solidFill>
                  <a:schemeClr val="dk1"/>
                </a:solidFill>
                <a:latin typeface="Assistant"/>
                <a:ea typeface="Assistant"/>
                <a:cs typeface="Assistant"/>
                <a:sym typeface="Assistant"/>
              </a:rPr>
              <a:t>, והלילה נכנסנו בפעולה ממוקדת לתוך בית החולים שיפא למול מודיעין מדויק. </a:t>
            </a:r>
            <a:r>
              <a:rPr b="1" lang="en-US" sz="1200">
                <a:solidFill>
                  <a:schemeClr val="dk1"/>
                </a:solidFill>
                <a:latin typeface="Assistant"/>
                <a:ea typeface="Assistant"/>
                <a:cs typeface="Assistant"/>
                <a:sym typeface="Assistant"/>
              </a:rPr>
              <a:t>נמשיך ונפעל קדימה לאור התכניות המבצעיות שלנו כדי להמשיך ולהכות באויב.״</a:t>
            </a:r>
            <a:endParaRPr b="1" sz="12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תקף הלילה באמצעות מטוסי קרב את ביתו של איסמעיל הנייה, ראש הלשכה המדינית של חמאס. הבית שימש כמקום מפגש עבור בכירי הארגון וכתשתית טרור.</a:t>
            </a:r>
            <a:endParaRPr sz="12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לוחמי צוות הקרב של חטיבה 188 יחד עם לוחמי שייטת 13 השיגו שליטה מבצעית על המעגן המרכזי של עזה ששימש את חמאס כבסיס יציאה לפעילות טרור.  </a:t>
            </a:r>
            <a:endParaRPr sz="12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במהלך פשיטה שבוצעה על ידי לוחמי מילואים של חטיבה 551, נמצאו אמצעי לחימה הכוללים טילים ועשרות ק"ג של חומרי נפץ. בין היתר חשף הכח רקטות שהוסתרו בתוך מיטה בחדר ילדים.</a:t>
            </a:r>
            <a:endParaRPr sz="12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כוחות צה״ל ממשיכים לאתר ולהשמיד תשתיות טרור של ארגון חמאס בצפון הרצועה ובעיר עזה. הם פועלים על-פי תכנית מסודרת, נעזרים במודיעין מדוייק ומחסלים מחבלים.  </a:t>
            </a:r>
            <a:endParaRPr sz="12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100">
              <a:solidFill>
                <a:schemeClr val="dk1"/>
              </a:solidFill>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ממשיך לשמור על מוכנות גבוהה – בהגנה ובהתקפה, מגיב באש לכל ירי ופוגע בתשתיות הטרור בדרום לבנון. בין המטרות שהותקפו ביממה האחרונה: מחסן אמצעי לחימה, תשתיות צבאיות, עמדות תצפית ועמדות שיגור. במקביל, תקפו כוחותינו חוליית מחבלים אשר ניסתה לבצע שיגור של טילי נ"ט לעבר ישראל. </a:t>
            </a:r>
            <a:endParaRPr sz="12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0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כוחות צה״ל ממשיכים במאמץ ההגנה, ועצרו הלילה 33 מבוקשים ברחבי פיקוד המרכז, 20 מתוכם משוייכים לארגון הטרור חמאס.</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פיגוע ירי במחסום המנהרות: שלושה מחבלים, פעילי חמאס מחברון, הגיעו למחסום המנהרות בשעת עומס ופתחו באש לעבר חיילים. לוחמים נוספים שהיו במחסום ניטרלו אותם. מהמשטרה מעריכים כי המחבלים כיוונו לפיגוע רחב היקף בירושלים וסוכלו. </a:t>
            </a:r>
            <a:endParaRPr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endParaRPr b="1" sz="7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a:t>
            </a:r>
            <a:r>
              <a:rPr b="1" lang="en-US" sz="1100">
                <a:solidFill>
                  <a:schemeClr val="dk1"/>
                </a:solidFill>
                <a:latin typeface="Assistant"/>
                <a:ea typeface="Assistant"/>
                <a:cs typeface="Assistant"/>
                <a:sym typeface="Assistant"/>
              </a:rPr>
              <a:t>נלחמי</a:t>
            </a:r>
            <a:r>
              <a:rPr b="1" lang="en-US" sz="1100">
                <a:solidFill>
                  <a:schemeClr val="dk1"/>
                </a:solidFill>
                <a:latin typeface="Assistant"/>
                <a:ea typeface="Assistant"/>
                <a:cs typeface="Assistant"/>
                <a:sym typeface="Assistant"/>
              </a:rPr>
              <a:t>ם בשטח 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הובילו להישגים מבצעיים רבים ולוקחים בהם חלק כוחות חי"ר, שריון, הנדסה ותותחנים הפועלים בשיתוף אמ"ן והשב"כ ומלווים בידי חיל האוויר וחיל הים. </a:t>
            </a:r>
            <a:r>
              <a:rPr lang="en-US" sz="1100">
                <a:solidFill>
                  <a:schemeClr val="dk1"/>
                </a:solidFill>
                <a:latin typeface="Assistant"/>
                <a:ea typeface="Assistant"/>
                <a:cs typeface="Assistant"/>
                <a:sym typeface="Assistant"/>
              </a:rPr>
              <a:t>הפעולה</a:t>
            </a:r>
            <a:r>
              <a:rPr lang="en-US" sz="110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על תשתיות טרור.</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מגיב בירי על כל ניסיון לפגוע בריבונותה של ישראל, </a:t>
            </a:r>
            <a:r>
              <a:rPr b="1" lang="en-US" sz="1100">
                <a:solidFill>
                  <a:schemeClr val="dk1"/>
                </a:solidFill>
                <a:latin typeface="Assistant"/>
                <a:ea typeface="Assistant"/>
                <a:cs typeface="Assistant"/>
                <a:sym typeface="Assistant"/>
              </a:rPr>
              <a:t>ותוקף תשתיות טרור ומקורות ירי של חיזבאללה בלבנון. </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פועל בכל רחבי איו"ש לסיכול ומניעת פיגועים, עוצר מבוקשים ופוגע בתשתיות טרור.</a:t>
            </a:r>
            <a:endParaRPr sz="11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ל-16.11.23 בשעה 17:00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