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2" r:id="rId9"/>
    <p:sldId id="264" r:id="rId10"/>
    <p:sldId id="265" r:id="rId11"/>
    <p:sldId id="283" r:id="rId12"/>
    <p:sldId id="284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5" r:id="rId27"/>
    <p:sldId id="281" r:id="rId28"/>
    <p:sldId id="286" r:id="rId29"/>
    <p:sldId id="287" r:id="rId30"/>
    <p:sldId id="288" r:id="rId31"/>
  </p:sldIdLst>
  <p:sldSz cx="12192000" cy="6858000"/>
  <p:notesSz cx="6858000" cy="9144000"/>
  <p:embeddedFontLst>
    <p:embeddedFont>
      <p:font typeface="Alef" panose="00000500000000000000" pitchFamily="2" charset="-79"/>
      <p:regular r:id="rId33"/>
      <p:bold r:id="rId34"/>
    </p:embeddedFont>
    <p:embeddedFont>
      <p:font typeface="Algerian" panose="04020705040A02060702" pitchFamily="82" charset="0"/>
      <p:regular r:id="rId35"/>
    </p:embeddedFont>
    <p:embeddedFont>
      <p:font typeface="Assistant" pitchFamily="2" charset="-79"/>
      <p:regular r:id="rId36"/>
      <p:bold r:id="rId37"/>
    </p:embeddedFont>
    <p:embeddedFont>
      <p:font typeface="Assistant ExtraBold" pitchFamily="2" charset="-79"/>
      <p:bold r:id="rId38"/>
    </p:embeddedFont>
    <p:embeddedFont>
      <p:font typeface="Baumans" panose="020B0604020202020204" charset="0"/>
      <p:regular r:id="rId39"/>
    </p:embeddedFont>
    <p:embeddedFont>
      <p:font typeface="Guttman Yad-Brush" panose="02010401010101010101" pitchFamily="2" charset="-79"/>
      <p:regular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jrGLlKSEGTEGOxo4AYeOAyNQVY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843D"/>
    <a:srgbClr val="E65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8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טקסט אנכי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7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אנכית וטקסט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8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9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מקטע עליונה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0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3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3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ריק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4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4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וכן עם כיתוב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5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5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עם כיתוב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6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6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78137"/>
            </a:gs>
            <a:gs pos="25000">
              <a:srgbClr val="E9854C"/>
            </a:gs>
            <a:gs pos="61000">
              <a:srgbClr val="E77254"/>
            </a:gs>
            <a:gs pos="100000">
              <a:srgbClr val="E64C5B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7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7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1210277" y="0"/>
            <a:ext cx="9771446" cy="6858000"/>
          </a:xfrm>
          <a:custGeom>
            <a:avLst/>
            <a:gdLst/>
            <a:ahLst/>
            <a:cxnLst/>
            <a:rect l="l" t="t" r="r" b="b"/>
            <a:pathLst>
              <a:path w="9771446" h="6858000" extrusionOk="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rgbClr val="D8D8D8">
              <a:alpha val="619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 b="47663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 extrusionOk="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1210277" y="3241611"/>
            <a:ext cx="9771446" cy="3231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9600" b="0" i="0" u="none" strike="noStrike" cap="none" dirty="0">
                <a:ln w="19050">
                  <a:solidFill>
                    <a:srgbClr val="E6525A"/>
                  </a:solidFill>
                </a:ln>
                <a:solidFill>
                  <a:srgbClr val="E8844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uttman Yad-Brush" panose="02010401010101010101" pitchFamily="2" charset="-79"/>
                <a:ea typeface="Alef"/>
                <a:cs typeface="Guttman Yad-Brush" panose="02010401010101010101" pitchFamily="2" charset="-79"/>
                <a:sym typeface="Alef"/>
              </a:rPr>
              <a:t>המירוץ לפורים</a:t>
            </a:r>
            <a:endParaRPr sz="1200" dirty="0">
              <a:ln w="19050">
                <a:solidFill>
                  <a:srgbClr val="E6525A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5400" dirty="0">
                <a:ln w="1905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uttman Yad-Brush" panose="02010401010101010101" pitchFamily="2" charset="-79"/>
                <a:ea typeface="Alef"/>
                <a:cs typeface="Guttman Yad-Brush" panose="02010401010101010101" pitchFamily="2" charset="-79"/>
                <a:sym typeface="Alef"/>
              </a:rPr>
              <a:t>חרבות ברזל</a:t>
            </a:r>
            <a:br>
              <a:rPr lang="en-US" sz="5400" b="0" i="0" u="none" strike="noStrike" cap="none" dirty="0">
                <a:ln w="19050">
                  <a:solidFill>
                    <a:srgbClr val="E6525A"/>
                  </a:solidFill>
                </a:ln>
                <a:solidFill>
                  <a:srgbClr val="E88443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uttman Yad-Brush" panose="02010401010101010101" pitchFamily="2" charset="-79"/>
                <a:ea typeface="Alef"/>
                <a:cs typeface="Guttman Yad-Brush" panose="02010401010101010101" pitchFamily="2" charset="-79"/>
                <a:sym typeface="Alef"/>
              </a:rPr>
            </a:br>
            <a:r>
              <a:rPr lang="iw-IL" sz="5400" b="0" i="0" u="none" strike="noStrike" cap="none" dirty="0">
                <a:ln w="19050">
                  <a:solidFill>
                    <a:srgbClr val="E6525A"/>
                  </a:solidFill>
                </a:ln>
                <a:solidFill>
                  <a:srgbClr val="E88443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uttman Yad-Brush" panose="02010401010101010101" pitchFamily="2" charset="-79"/>
                <a:ea typeface="Alef"/>
                <a:cs typeface="Guttman Yad-Brush" panose="02010401010101010101" pitchFamily="2" charset="-79"/>
                <a:sym typeface="Alef"/>
              </a:rPr>
              <a:t>קובץ להדפסה</a:t>
            </a:r>
            <a:endParaRPr sz="1200" dirty="0">
              <a:ln w="19050">
                <a:solidFill>
                  <a:srgbClr val="E6525A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152400" y="23262"/>
            <a:ext cx="1790699" cy="1824588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rgbClr val="DEB4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0024" y="205434"/>
            <a:ext cx="1657350" cy="146024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2647667" y="-1528193"/>
            <a:ext cx="6878472" cy="4242405"/>
          </a:xfrm>
          <a:prstGeom prst="rect">
            <a:avLst/>
          </a:prstGeom>
        </p:spPr>
        <p:txBody>
          <a:bodyPr>
            <a:prstTxWarp prst="textArchDown">
              <a:avLst>
                <a:gd name="adj" fmla="val 21571630"/>
              </a:avLst>
            </a:prstTxWarp>
          </a:bodyPr>
          <a:lstStyle/>
          <a:p>
            <a:pPr lvl="0" algn="ctr"/>
            <a:r>
              <a:rPr sz="4400" b="0" i="0" dirty="0" err="1">
                <a:ln w="57150" cap="flat" cmpd="sng">
                  <a:solidFill>
                    <a:srgbClr val="E7515D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88443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ענף</a:t>
            </a:r>
            <a:r>
              <a:rPr sz="4400" b="0" i="0" dirty="0">
                <a:ln w="57150" cap="flat" cmpd="sng">
                  <a:solidFill>
                    <a:srgbClr val="E7515D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88443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r>
              <a:rPr sz="4400" b="0" i="0" dirty="0" err="1">
                <a:ln w="57150" cap="flat" cmpd="sng">
                  <a:solidFill>
                    <a:srgbClr val="E7515D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88443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הזהות</a:t>
            </a:r>
            <a:r>
              <a:rPr sz="4400" b="0" i="0" dirty="0">
                <a:ln w="57150" cap="flat" cmpd="sng">
                  <a:solidFill>
                    <a:srgbClr val="E7515D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88443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r>
              <a:rPr sz="4400" b="0" i="0" dirty="0" err="1">
                <a:ln w="57150" cap="flat" cmpd="sng">
                  <a:solidFill>
                    <a:srgbClr val="E7515D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88443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והתודעה</a:t>
            </a:r>
            <a:r>
              <a:rPr sz="4400" b="0" i="0" dirty="0">
                <a:ln w="57150" cap="flat" cmpd="sng">
                  <a:solidFill>
                    <a:srgbClr val="E7515D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88443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r>
              <a:rPr sz="4400" b="0" i="0" dirty="0" err="1">
                <a:ln w="57150" cap="flat" cmpd="sng">
                  <a:solidFill>
                    <a:srgbClr val="E7515D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88443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היהודית</a:t>
            </a:r>
            <a:r>
              <a:rPr sz="4400" b="0" i="0" dirty="0">
                <a:ln w="57150" cap="flat" cmpd="sng">
                  <a:solidFill>
                    <a:srgbClr val="E7515D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88443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r>
              <a:rPr sz="4400" b="0" i="0" dirty="0" err="1">
                <a:ln w="57150" cap="flat" cmpd="sng">
                  <a:solidFill>
                    <a:srgbClr val="E7515D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88443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מציג</a:t>
            </a:r>
            <a:r>
              <a:rPr lang="he-IL" sz="4400" b="0" i="0" dirty="0">
                <a:ln w="57150" cap="flat" cmpd="sng">
                  <a:solidFill>
                    <a:srgbClr val="E7515D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88443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:</a:t>
            </a:r>
            <a:endParaRPr sz="4400" b="0" i="0" dirty="0">
              <a:ln w="57150" cap="flat" cmpd="sng">
                <a:solidFill>
                  <a:srgbClr val="E7515D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E88443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90" name="Google Shape;90;p1"/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 rot="200108">
            <a:off x="1851999" y="3540181"/>
            <a:ext cx="765238" cy="765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"/>
          <p:cNvSpPr/>
          <p:nvPr/>
        </p:nvSpPr>
        <p:spPr>
          <a:xfrm>
            <a:off x="895348" y="-542926"/>
            <a:ext cx="10629901" cy="8391525"/>
          </a:xfrm>
          <a:prstGeom prst="ellipse">
            <a:avLst/>
          </a:prstGeom>
          <a:solidFill>
            <a:schemeClr val="lt1"/>
          </a:solidFill>
          <a:ln w="117475" cap="flat" cmpd="sng">
            <a:solidFill>
              <a:srgbClr val="DEB4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10"/>
          <p:cNvPicPr preferRelativeResize="0"/>
          <p:nvPr/>
        </p:nvPicPr>
        <p:blipFill rotWithShape="1">
          <a:blip r:embed="rId3">
            <a:alphaModFix/>
          </a:blip>
          <a:srcRect l="14877" t="-18810" r="14517" b="82935"/>
          <a:stretch/>
        </p:blipFill>
        <p:spPr>
          <a:xfrm>
            <a:off x="3748087" y="-2019300"/>
            <a:ext cx="4695825" cy="352425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74" name="Google Shape;174;p10"/>
          <p:cNvSpPr/>
          <p:nvPr/>
        </p:nvSpPr>
        <p:spPr>
          <a:xfrm>
            <a:off x="152400" y="23262"/>
            <a:ext cx="1790699" cy="1824588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rgbClr val="DEB4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0024" y="205434"/>
            <a:ext cx="1657350" cy="1460244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0"/>
          <p:cNvSpPr/>
          <p:nvPr/>
        </p:nvSpPr>
        <p:spPr>
          <a:xfrm>
            <a:off x="638021" y="1533465"/>
            <a:ext cx="11144554" cy="5324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0" i="0" u="none" strike="noStrike" cap="none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משימה שנייה!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0" i="0" u="none" strike="noStrike" cap="none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אז איך כל הסיפור שלנו מתחיל?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0" i="0" u="none" strike="noStrike" cap="none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לפניכם דף ובו תקציר האירועים המופיעים בחלק הראשון של המגילה המתארים את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0" i="0" u="none" strike="noStrike" cap="none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השתלשלות האירועים שהובילו לגזירת ההשמדה של העם היהודי.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0" i="0" u="none" strike="noStrike" cap="none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בדף משולבים פסוקים מהמגילה בהם חסרים פרטים מרכזיים</a:t>
            </a:r>
            <a:r>
              <a:rPr lang="he-IL" sz="2000" b="0" i="0" u="none" strike="noStrike" cap="none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.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0" i="0" u="none" strike="noStrike" cap="none" dirty="0">
                <a:solidFill>
                  <a:schemeClr val="dk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משימתכם:</a:t>
            </a:r>
            <a:endParaRPr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0" i="0" u="none" strike="noStrike" cap="none" dirty="0">
                <a:solidFill>
                  <a:schemeClr val="dk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היעזרו בתנ"ך שלפניכם והשלימו את הפרטים החסרים.</a:t>
            </a:r>
            <a:endParaRPr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0" i="0" u="none" strike="noStrike" cap="none" dirty="0">
                <a:solidFill>
                  <a:schemeClr val="dk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לאחר מכן בחרו שני נציגים שיציגו את השתלשלות האירועים למלווה</a:t>
            </a:r>
            <a:r>
              <a:rPr lang="he-IL" sz="2000" b="0" i="0" u="none" strike="noStrike" cap="none" dirty="0">
                <a:solidFill>
                  <a:schemeClr val="dk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, </a:t>
            </a:r>
            <a:r>
              <a:rPr lang="iw-IL" sz="2000" b="0" i="0" u="none" strike="noStrike" cap="none" dirty="0">
                <a:solidFill>
                  <a:schemeClr val="dk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כפי שהם מוצגים בדף</a:t>
            </a:r>
            <a:r>
              <a:rPr lang="iw-IL" sz="2000" b="0" i="0" u="none" strike="noStrike" cap="none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.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0" i="0" u="none" strike="noStrike" cap="none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לאחר שהמפקד יאשר שהצלחתם במשימה תזכו ב</a:t>
            </a:r>
            <a:r>
              <a:rPr lang="he-IL" sz="2000" b="0" i="0" u="none" strike="noStrike" cap="none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100 </a:t>
            </a:r>
            <a:r>
              <a:rPr lang="iw-IL" sz="2000" b="0" i="0" u="none" strike="noStrike" cap="none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נקודות</a:t>
            </a:r>
            <a:r>
              <a:rPr lang="he-IL" sz="2000" b="0" i="0" u="none" strike="noStrike" cap="none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,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0" i="0" u="none" strike="noStrike" cap="none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ותוכלו להמשיך לשלב הבא</a:t>
            </a:r>
            <a:r>
              <a:rPr lang="he-IL" sz="2000" b="0" i="0" u="none" strike="noStrike" cap="none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.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0" i="0" u="none" strike="noStrike" cap="none" dirty="0">
                <a:solidFill>
                  <a:schemeClr val="dk1"/>
                </a:solidFill>
                <a:highlight>
                  <a:srgbClr val="E78137"/>
                </a:highlight>
                <a:latin typeface="Assistant ExtraBold"/>
                <a:ea typeface="Assistant ExtraBold"/>
                <a:cs typeface="Assistant ExtraBold"/>
                <a:sym typeface="Assistant ExtraBold"/>
              </a:rPr>
              <a:t>עליכם להזדרז</a:t>
            </a:r>
            <a:r>
              <a:rPr lang="he-IL" sz="2000" b="0" i="0" u="none" strike="noStrike" cap="none" dirty="0">
                <a:solidFill>
                  <a:schemeClr val="dk1"/>
                </a:solidFill>
                <a:highlight>
                  <a:srgbClr val="E78137"/>
                </a:highlight>
                <a:latin typeface="Assistant ExtraBold"/>
                <a:ea typeface="Assistant ExtraBold"/>
                <a:cs typeface="Assistant ExtraBold"/>
                <a:sym typeface="Assistant ExtraBold"/>
              </a:rPr>
              <a:t>! ה</a:t>
            </a:r>
            <a:r>
              <a:rPr lang="iw-IL" sz="2000" b="0" i="0" u="none" strike="noStrike" cap="none" dirty="0">
                <a:solidFill>
                  <a:schemeClr val="dk1"/>
                </a:solidFill>
                <a:highlight>
                  <a:srgbClr val="E78137"/>
                </a:highlight>
                <a:latin typeface="Assistant ExtraBold"/>
                <a:ea typeface="Assistant ExtraBold"/>
                <a:cs typeface="Assistant ExtraBold"/>
                <a:sym typeface="Assistant ExtraBold"/>
              </a:rPr>
              <a:t>משימה הבאה תתבצע בהתאם לסדר הקבוצות שהגיעו אליה.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0" i="0" u="none" strike="noStrike" cap="none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אם לא תגיעו ראשונים</a:t>
            </a:r>
            <a:r>
              <a:rPr lang="he-IL" sz="2000" b="0" i="0" u="none" strike="noStrike" cap="none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- </a:t>
            </a:r>
            <a:r>
              <a:rPr lang="iw-IL" sz="2000" b="0" i="0" u="none" strike="noStrike" cap="none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תאלצו לחכות לקבוצה שתגיע לפניכם.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30E4ECF-FC6C-275D-EE3A-6704C1D69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FB057D5-C5FB-6EAC-AE70-2D07E5F206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51F99E0F-C4D5-EE6B-2ABC-8220091B9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48" y="4351"/>
            <a:ext cx="12199748" cy="6853649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61574AB1-BFE4-0A00-8A2C-6F3A2BC22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6858" y="3038533"/>
            <a:ext cx="762106" cy="19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12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FF58AD-A05B-8C8E-03CC-17D7BC197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6699928-CCF7-AE77-AFB3-AF99A9C4D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5B87DD2D-AEDF-A2FF-EF7E-0D29E75C65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EBB22240-0237-379C-78FF-8A455222E124}"/>
              </a:ext>
            </a:extLst>
          </p:cNvPr>
          <p:cNvSpPr/>
          <p:nvPr/>
        </p:nvSpPr>
        <p:spPr>
          <a:xfrm>
            <a:off x="-196645" y="-272845"/>
            <a:ext cx="12388645" cy="74036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5556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3"/>
          <p:cNvSpPr/>
          <p:nvPr/>
        </p:nvSpPr>
        <p:spPr>
          <a:xfrm>
            <a:off x="1210277" y="0"/>
            <a:ext cx="9771446" cy="6858000"/>
          </a:xfrm>
          <a:custGeom>
            <a:avLst/>
            <a:gdLst/>
            <a:ahLst/>
            <a:cxnLst/>
            <a:rect l="l" t="t" r="r" b="b"/>
            <a:pathLst>
              <a:path w="9771446" h="6858000" extrusionOk="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rgbClr val="D8D8D8">
              <a:alpha val="619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13"/>
          <p:cNvPicPr preferRelativeResize="0"/>
          <p:nvPr/>
        </p:nvPicPr>
        <p:blipFill rotWithShape="1">
          <a:blip r:embed="rId3">
            <a:alphaModFix/>
          </a:blip>
          <a:srcRect b="47663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 extrusionOk="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05" name="Google Shape;205;p13"/>
          <p:cNvSpPr txBox="1"/>
          <p:nvPr/>
        </p:nvSpPr>
        <p:spPr>
          <a:xfrm>
            <a:off x="1685925" y="2915479"/>
            <a:ext cx="8820149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9600" dirty="0">
                <a:ln w="19050">
                  <a:solidFill>
                    <a:srgbClr val="E6525A"/>
                  </a:solidFill>
                </a:ln>
                <a:solidFill>
                  <a:srgbClr val="E8844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uttman Yad-Brush" panose="02010401010101010101" pitchFamily="2" charset="-79"/>
                <a:cs typeface="Guttman Yad-Brush" panose="02010401010101010101" pitchFamily="2" charset="-79"/>
                <a:sym typeface="Alef"/>
              </a:rPr>
              <a:t>משימה שלישית</a:t>
            </a:r>
            <a:endParaRPr sz="9600" dirty="0">
              <a:ln w="19050">
                <a:solidFill>
                  <a:srgbClr val="E6525A"/>
                </a:solidFill>
              </a:ln>
              <a:solidFill>
                <a:srgbClr val="E88443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sp>
        <p:nvSpPr>
          <p:cNvPr id="206" name="Google Shape;206;p13"/>
          <p:cNvSpPr/>
          <p:nvPr/>
        </p:nvSpPr>
        <p:spPr>
          <a:xfrm>
            <a:off x="152400" y="23262"/>
            <a:ext cx="1790699" cy="1824588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rgbClr val="DEB4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0024" y="205434"/>
            <a:ext cx="1657350" cy="1460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200493">
            <a:off x="1966022" y="3091770"/>
            <a:ext cx="810205" cy="810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"/>
          <p:cNvSpPr/>
          <p:nvPr/>
        </p:nvSpPr>
        <p:spPr>
          <a:xfrm>
            <a:off x="895348" y="-542926"/>
            <a:ext cx="10629901" cy="8391525"/>
          </a:xfrm>
          <a:prstGeom prst="ellipse">
            <a:avLst/>
          </a:prstGeom>
          <a:solidFill>
            <a:schemeClr val="lt1"/>
          </a:solidFill>
          <a:ln w="117475" cap="flat" cmpd="sng">
            <a:solidFill>
              <a:srgbClr val="DEB4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p14"/>
          <p:cNvPicPr preferRelativeResize="0"/>
          <p:nvPr/>
        </p:nvPicPr>
        <p:blipFill rotWithShape="1">
          <a:blip r:embed="rId3">
            <a:alphaModFix/>
          </a:blip>
          <a:srcRect l="14877" t="-18810" r="14517" b="82935"/>
          <a:stretch/>
        </p:blipFill>
        <p:spPr>
          <a:xfrm>
            <a:off x="3748087" y="-2019300"/>
            <a:ext cx="4695825" cy="352425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15" name="Google Shape;215;p14"/>
          <p:cNvSpPr/>
          <p:nvPr/>
        </p:nvSpPr>
        <p:spPr>
          <a:xfrm>
            <a:off x="152400" y="23262"/>
            <a:ext cx="1790699" cy="1824588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rgbClr val="DEB4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0024" y="205434"/>
            <a:ext cx="1657350" cy="1460244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4"/>
          <p:cNvSpPr/>
          <p:nvPr/>
        </p:nvSpPr>
        <p:spPr>
          <a:xfrm>
            <a:off x="593777" y="1415481"/>
            <a:ext cx="11144554" cy="5339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משימה שלישית!</a:t>
            </a:r>
            <a:endParaRPr sz="2000"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                                                          </a:t>
            </a:r>
            <a:endParaRPr sz="1800" dirty="0"/>
          </a:p>
          <a:p>
            <a:pPr marL="0" marR="0" lvl="0" indent="0" algn="ctr" rtl="1">
              <a:spcBef>
                <a:spcPts val="0"/>
              </a:spcBef>
              <a:spcAft>
                <a:spcPts val="600"/>
              </a:spcAft>
              <a:buNone/>
            </a:pPr>
            <a:r>
              <a:rPr lang="iw-IL" sz="18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המן זועם על מרדכי שלא כורע ומשתחווה לו כפי שציווה המלך אחשוורוש.</a:t>
            </a:r>
            <a:br>
              <a:rPr lang="en-US" sz="18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</a:br>
            <a:r>
              <a:rPr lang="he-IL" sz="18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על כן </a:t>
            </a:r>
            <a:r>
              <a:rPr lang="iw-IL" sz="18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הוא מחליט לחסל את כל העם היהודי</a:t>
            </a:r>
            <a:r>
              <a:rPr lang="he-IL" sz="18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</a:t>
            </a:r>
            <a:r>
              <a:rPr lang="iw-IL" sz="18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הנמצא בכל המדינות שבשלטון אחשוורוש</a:t>
            </a:r>
            <a:r>
              <a:rPr lang="he-IL" sz="18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(127 מדינות!).</a:t>
            </a:r>
            <a:br>
              <a:rPr lang="en-US" sz="18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</a:br>
            <a:r>
              <a:rPr lang="iw-IL" sz="18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כשהמן מבקש זאת מאחשוורוש</a:t>
            </a:r>
            <a:r>
              <a:rPr lang="he-IL" sz="18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, </a:t>
            </a:r>
            <a:r>
              <a:rPr lang="iw-IL" sz="18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הוא פותח במילים</a:t>
            </a:r>
            <a:r>
              <a:rPr lang="he-IL" sz="18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: "</a:t>
            </a:r>
            <a:r>
              <a:rPr lang="iw-IL" sz="18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ישנו עם אחד</a:t>
            </a:r>
            <a:r>
              <a:rPr lang="he-IL" sz="18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, </a:t>
            </a:r>
            <a:r>
              <a:rPr lang="iw-IL" sz="18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מפוזר ומפורד בין העמים</a:t>
            </a:r>
            <a:r>
              <a:rPr lang="he-IL" sz="18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".</a:t>
            </a:r>
            <a:br>
              <a:rPr lang="en-US" sz="18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</a:br>
            <a:r>
              <a:rPr lang="he-IL" sz="18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מדבריו של המן אנחנו מבינים ש</a:t>
            </a:r>
            <a:r>
              <a:rPr lang="iw-IL" sz="18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לא הייתה אחדות בין חלקי העם</a:t>
            </a:r>
            <a:r>
              <a:rPr lang="he-IL" sz="18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, וזה מה שגרם לו לחשוב שיוכל לפגוע בו.</a:t>
            </a:r>
          </a:p>
          <a:p>
            <a:pPr marL="0" marR="0" lvl="0" indent="0" algn="ctr" rtl="1">
              <a:spcBef>
                <a:spcPts val="0"/>
              </a:spcBef>
              <a:spcAft>
                <a:spcPts val="600"/>
              </a:spcAft>
              <a:buNone/>
            </a:pPr>
            <a:r>
              <a:rPr lang="he-IL" sz="18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גם בשנה האחרונה, עד השבעה באוקטובר - שמחת תורה היה נראה כלפי חוץ שהעם מפוזר ומפורד. אויבנו כנראה חשבו לנצל מצב זה ופתחו בהתקפה. </a:t>
            </a:r>
          </a:p>
          <a:p>
            <a:pPr marL="0" marR="0" lvl="0" indent="0" algn="ctr" rtl="1">
              <a:spcBef>
                <a:spcPts val="0"/>
              </a:spcBef>
              <a:spcAft>
                <a:spcPts val="600"/>
              </a:spcAft>
              <a:buNone/>
            </a:pPr>
            <a:r>
              <a:rPr lang="he-IL" sz="18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דווקא איומים אלו גילו עד כמה האחדות בינינו עמוקה ובוערת, והעם כולו גם בימי המן וגם בימנו אנו התעורר, התאחד, ושלוב זרועות יצא להילחם עם האויב.</a:t>
            </a:r>
            <a:br>
              <a:rPr lang="en-US" sz="18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</a:br>
            <a:endParaRPr sz="1800" dirty="0">
              <a:solidFill>
                <a:schemeClr val="dk1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משימתכם</a:t>
            </a:r>
            <a:r>
              <a:rPr lang="he-IL" sz="18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:</a:t>
            </a:r>
            <a:endParaRPr sz="1800"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dirty="0">
                <a:solidFill>
                  <a:schemeClr val="dk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עליכם למנות נציג מהקבוצה שיעבור את מסלול מכשולים בעיניים עצומות מבלי לגעת במכשולים.</a:t>
            </a:r>
            <a:endParaRPr sz="18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800" dirty="0">
                <a:solidFill>
                  <a:schemeClr val="dk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הנציג יידרש לסמוך על קבוצתו שתשתף פעולה וביחד יכוונו אותו אל </a:t>
            </a:r>
            <a:r>
              <a:rPr lang="iw-IL" sz="1800" dirty="0">
                <a:solidFill>
                  <a:schemeClr val="dk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נקודת הסיום ואל</a:t>
            </a:r>
            <a:r>
              <a:rPr lang="he-IL" sz="1800" dirty="0">
                <a:solidFill>
                  <a:schemeClr val="dk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 </a:t>
            </a:r>
            <a:r>
              <a:rPr lang="he-IL" sz="1800" dirty="0">
                <a:solidFill>
                  <a:schemeClr val="dk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100 </a:t>
            </a:r>
            <a:r>
              <a:rPr lang="iw-IL" sz="1800" dirty="0">
                <a:solidFill>
                  <a:schemeClr val="dk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נקודות!</a:t>
            </a:r>
            <a:endParaRPr sz="18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לפני שהנציג מתחיל את המסלול</a:t>
            </a:r>
            <a:r>
              <a:rPr lang="he-IL" sz="18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- </a:t>
            </a:r>
            <a:r>
              <a:rPr lang="iw-IL" sz="18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עליו להסתובב</a:t>
            </a:r>
            <a:r>
              <a:rPr lang="he-IL" sz="18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10 </a:t>
            </a:r>
            <a:r>
              <a:rPr lang="iw-IL" sz="18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סיבובים במקום כשעיניו מכוסות.</a:t>
            </a:r>
            <a:endParaRPr sz="1800"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dirty="0">
                <a:solidFill>
                  <a:schemeClr val="dk1"/>
                </a:solidFill>
                <a:highlight>
                  <a:srgbClr val="E78137"/>
                </a:highlight>
                <a:latin typeface="Assistant ExtraBold"/>
                <a:ea typeface="Assistant ExtraBold"/>
                <a:cs typeface="Assistant ExtraBold"/>
                <a:sym typeface="Assistant ExtraBold"/>
              </a:rPr>
              <a:t>שימו לב</a:t>
            </a:r>
            <a:r>
              <a:rPr lang="he-IL" sz="1800" dirty="0">
                <a:solidFill>
                  <a:schemeClr val="dk1"/>
                </a:solidFill>
                <a:highlight>
                  <a:srgbClr val="E78137"/>
                </a:highlight>
                <a:latin typeface="Assistant ExtraBold"/>
                <a:ea typeface="Assistant ExtraBold"/>
                <a:cs typeface="Assistant ExtraBold"/>
                <a:sym typeface="Assistant ExtraBold"/>
              </a:rPr>
              <a:t> - </a:t>
            </a:r>
            <a:r>
              <a:rPr lang="iw-IL" sz="1800" dirty="0">
                <a:solidFill>
                  <a:schemeClr val="dk1"/>
                </a:solidFill>
                <a:highlight>
                  <a:srgbClr val="E78137"/>
                </a:highlight>
                <a:latin typeface="Assistant ExtraBold"/>
                <a:ea typeface="Assistant ExtraBold"/>
                <a:cs typeface="Assistant ExtraBold"/>
                <a:sym typeface="Assistant ExtraBold"/>
              </a:rPr>
              <a:t>משימה זו מתבצעת לפי סדר הקבוצות שהגיעו אליה</a:t>
            </a:r>
            <a:r>
              <a:rPr lang="he-IL" sz="1800" dirty="0">
                <a:solidFill>
                  <a:schemeClr val="dk1"/>
                </a:solidFill>
                <a:highlight>
                  <a:srgbClr val="E78137"/>
                </a:highlight>
                <a:latin typeface="Assistant ExtraBold"/>
                <a:ea typeface="Assistant ExtraBold"/>
                <a:cs typeface="Assistant ExtraBold"/>
                <a:sym typeface="Assistant ExtraBold"/>
              </a:rPr>
              <a:t>. </a:t>
            </a:r>
            <a:r>
              <a:rPr lang="iw-IL" sz="1800" dirty="0">
                <a:solidFill>
                  <a:schemeClr val="dk1"/>
                </a:solidFill>
                <a:highlight>
                  <a:srgbClr val="E78137"/>
                </a:highlight>
                <a:latin typeface="Assistant ExtraBold"/>
                <a:ea typeface="Assistant ExtraBold"/>
                <a:cs typeface="Assistant ExtraBold"/>
                <a:sym typeface="Assistant ExtraBold"/>
              </a:rPr>
              <a:t>אם לא הצלחתם</a:t>
            </a:r>
            <a:endParaRPr sz="1800"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dirty="0">
                <a:solidFill>
                  <a:schemeClr val="dk1"/>
                </a:solidFill>
                <a:highlight>
                  <a:srgbClr val="E78137"/>
                </a:highlight>
                <a:latin typeface="Assistant ExtraBold"/>
                <a:ea typeface="Assistant ExtraBold"/>
                <a:cs typeface="Assistant ExtraBold"/>
                <a:sym typeface="Assistant ExtraBold"/>
              </a:rPr>
              <a:t>לפני שהגיעה הקבוצה השנייה</a:t>
            </a:r>
            <a:r>
              <a:rPr lang="he-IL" sz="1800" dirty="0">
                <a:solidFill>
                  <a:schemeClr val="dk1"/>
                </a:solidFill>
                <a:highlight>
                  <a:srgbClr val="E78137"/>
                </a:highlight>
                <a:latin typeface="Assistant ExtraBold"/>
                <a:ea typeface="Assistant ExtraBold"/>
                <a:cs typeface="Assistant ExtraBold"/>
                <a:sym typeface="Assistant ExtraBold"/>
              </a:rPr>
              <a:t>, </a:t>
            </a:r>
            <a:r>
              <a:rPr lang="iw-IL" sz="1800" dirty="0">
                <a:solidFill>
                  <a:schemeClr val="dk1"/>
                </a:solidFill>
                <a:highlight>
                  <a:srgbClr val="E78137"/>
                </a:highlight>
                <a:latin typeface="Assistant ExtraBold"/>
                <a:ea typeface="Assistant ExtraBold"/>
                <a:cs typeface="Assistant ExtraBold"/>
                <a:sym typeface="Assistant ExtraBold"/>
              </a:rPr>
              <a:t>תיאלצו לתת לה להתנסות במשימה</a:t>
            </a:r>
            <a:endParaRPr sz="1800"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800" dirty="0">
                <a:solidFill>
                  <a:schemeClr val="dk1"/>
                </a:solidFill>
                <a:highlight>
                  <a:srgbClr val="E78137"/>
                </a:highlight>
                <a:latin typeface="Assistant ExtraBold"/>
                <a:ea typeface="Assistant ExtraBold"/>
                <a:cs typeface="Assistant ExtraBold"/>
                <a:sym typeface="Assistant ExtraBold"/>
              </a:rPr>
              <a:t>ו</a:t>
            </a:r>
            <a:r>
              <a:rPr lang="iw-IL" sz="1800" dirty="0">
                <a:solidFill>
                  <a:schemeClr val="dk1"/>
                </a:solidFill>
                <a:highlight>
                  <a:srgbClr val="E78137"/>
                </a:highlight>
                <a:latin typeface="Assistant ExtraBold"/>
                <a:ea typeface="Assistant ExtraBold"/>
                <a:cs typeface="Assistant ExtraBold"/>
                <a:sym typeface="Assistant ExtraBold"/>
              </a:rPr>
              <a:t>רק לאחר מכן</a:t>
            </a:r>
            <a:r>
              <a:rPr lang="he-IL" sz="1800" dirty="0">
                <a:solidFill>
                  <a:schemeClr val="dk1"/>
                </a:solidFill>
                <a:highlight>
                  <a:srgbClr val="E78137"/>
                </a:highlight>
                <a:latin typeface="Assistant ExtraBold"/>
                <a:ea typeface="Assistant ExtraBold"/>
                <a:cs typeface="Assistant ExtraBold"/>
                <a:sym typeface="Assistant ExtraBold"/>
              </a:rPr>
              <a:t>, </a:t>
            </a:r>
            <a:r>
              <a:rPr lang="iw-IL" sz="1800" dirty="0">
                <a:solidFill>
                  <a:schemeClr val="dk1"/>
                </a:solidFill>
                <a:highlight>
                  <a:srgbClr val="E78137"/>
                </a:highlight>
                <a:latin typeface="Assistant ExtraBold"/>
                <a:ea typeface="Assistant ExtraBold"/>
                <a:cs typeface="Assistant ExtraBold"/>
                <a:sym typeface="Assistant ExtraBold"/>
              </a:rPr>
              <a:t>יגיע שוב תורכם</a:t>
            </a:r>
            <a:r>
              <a:rPr lang="he-IL" sz="1800" dirty="0">
                <a:solidFill>
                  <a:schemeClr val="dk1"/>
                </a:solidFill>
                <a:highlight>
                  <a:srgbClr val="E78137"/>
                </a:highlight>
                <a:latin typeface="Assistant ExtraBold"/>
                <a:ea typeface="Assistant ExtraBold"/>
                <a:cs typeface="Assistant ExtraBold"/>
                <a:sym typeface="Assistant ExtraBold"/>
              </a:rPr>
              <a:t>...</a:t>
            </a:r>
            <a:endParaRPr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5"/>
          <p:cNvSpPr/>
          <p:nvPr/>
        </p:nvSpPr>
        <p:spPr>
          <a:xfrm>
            <a:off x="1210277" y="0"/>
            <a:ext cx="9771446" cy="6858000"/>
          </a:xfrm>
          <a:custGeom>
            <a:avLst/>
            <a:gdLst/>
            <a:ahLst/>
            <a:cxnLst/>
            <a:rect l="l" t="t" r="r" b="b"/>
            <a:pathLst>
              <a:path w="9771446" h="6858000" extrusionOk="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rgbClr val="D8D8D8">
              <a:alpha val="619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Google Shape;223;p15"/>
          <p:cNvPicPr preferRelativeResize="0"/>
          <p:nvPr/>
        </p:nvPicPr>
        <p:blipFill rotWithShape="1">
          <a:blip r:embed="rId3">
            <a:alphaModFix/>
          </a:blip>
          <a:srcRect b="47663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 extrusionOk="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24" name="Google Shape;224;p15"/>
          <p:cNvSpPr txBox="1"/>
          <p:nvPr/>
        </p:nvSpPr>
        <p:spPr>
          <a:xfrm>
            <a:off x="1685925" y="2915479"/>
            <a:ext cx="8820149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9600" dirty="0">
                <a:ln w="19050">
                  <a:solidFill>
                    <a:srgbClr val="E6525A"/>
                  </a:solidFill>
                </a:ln>
                <a:solidFill>
                  <a:srgbClr val="E8844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uttman Yad-Brush" panose="02010401010101010101" pitchFamily="2" charset="-79"/>
                <a:cs typeface="Guttman Yad-Brush" panose="02010401010101010101" pitchFamily="2" charset="-79"/>
                <a:sym typeface="Alef"/>
              </a:rPr>
              <a:t>משימה רביעית</a:t>
            </a:r>
            <a:endParaRPr sz="9600" dirty="0">
              <a:ln w="19050">
                <a:solidFill>
                  <a:srgbClr val="E6525A"/>
                </a:solidFill>
              </a:ln>
              <a:solidFill>
                <a:srgbClr val="E88443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sp>
        <p:nvSpPr>
          <p:cNvPr id="225" name="Google Shape;225;p15"/>
          <p:cNvSpPr/>
          <p:nvPr/>
        </p:nvSpPr>
        <p:spPr>
          <a:xfrm>
            <a:off x="152400" y="23262"/>
            <a:ext cx="1790699" cy="1824588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rgbClr val="DEB4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0024" y="205434"/>
            <a:ext cx="1657350" cy="1460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00493" flipH="1">
            <a:off x="5137184" y="3153418"/>
            <a:ext cx="810205" cy="810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6"/>
          <p:cNvSpPr/>
          <p:nvPr/>
        </p:nvSpPr>
        <p:spPr>
          <a:xfrm>
            <a:off x="895348" y="-542926"/>
            <a:ext cx="10629901" cy="8391525"/>
          </a:xfrm>
          <a:prstGeom prst="ellipse">
            <a:avLst/>
          </a:prstGeom>
          <a:solidFill>
            <a:schemeClr val="lt1"/>
          </a:solidFill>
          <a:ln w="117475" cap="flat" cmpd="sng">
            <a:solidFill>
              <a:srgbClr val="DEB4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16"/>
          <p:cNvPicPr preferRelativeResize="0"/>
          <p:nvPr/>
        </p:nvPicPr>
        <p:blipFill rotWithShape="1">
          <a:blip r:embed="rId3">
            <a:alphaModFix/>
          </a:blip>
          <a:srcRect l="14877" t="-18810" r="14517" b="82935"/>
          <a:stretch/>
        </p:blipFill>
        <p:spPr>
          <a:xfrm>
            <a:off x="3748087" y="-2019300"/>
            <a:ext cx="4695825" cy="352425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34" name="Google Shape;234;p16"/>
          <p:cNvSpPr/>
          <p:nvPr/>
        </p:nvSpPr>
        <p:spPr>
          <a:xfrm>
            <a:off x="152400" y="23262"/>
            <a:ext cx="1790699" cy="1824588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rgbClr val="DEB4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0024" y="205434"/>
            <a:ext cx="1657350" cy="1460244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6"/>
          <p:cNvSpPr/>
          <p:nvPr/>
        </p:nvSpPr>
        <p:spPr>
          <a:xfrm>
            <a:off x="1181404" y="1536174"/>
            <a:ext cx="10057787" cy="5555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משימה רביעית!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מרדכי</a:t>
            </a:r>
            <a:r>
              <a:rPr lang="he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</a:t>
            </a: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שומע על גזירתו של המן</a:t>
            </a:r>
            <a:r>
              <a:rPr lang="he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ו</a:t>
            </a: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מבקש מאסתר המלכה שתהיה שליחה של כל העם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ותיגש לבקש מאחשוורוש להפר את הגזירה הקשה.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אלא שלפי הכללים של ממלכת אחשוורוש</a:t>
            </a:r>
            <a:r>
              <a:rPr lang="he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- </a:t>
            </a: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אפילו המלכה לא יכולה סתם כך להיפגש עם המלך.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מי שנכנס לח</a:t>
            </a:r>
            <a:r>
              <a:rPr lang="he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צר</a:t>
            </a: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של המלך מבלי שזומן– דינו מוות</a:t>
            </a:r>
            <a:r>
              <a:rPr lang="he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, </a:t>
            </a: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אלא אם המלך מתרצה ומראה זאת על ידי הושטת שרביט הזהב שלו.</a:t>
            </a:r>
            <a:endParaRPr dirty="0"/>
          </a:p>
          <a:p>
            <a:pPr algn="ctr" rtl="1">
              <a:spcAft>
                <a:spcPts val="600"/>
              </a:spcAft>
            </a:pPr>
            <a:r>
              <a:rPr lang="he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בכל זאת אסתר מסכימה </a:t>
            </a: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לסכן </a:t>
            </a:r>
            <a:r>
              <a:rPr lang="iw-IL" sz="2000" dirty="0">
                <a:solidFill>
                  <a:schemeClr val="dk1"/>
                </a:solidFill>
                <a:latin typeface="Assistant ExtraBold"/>
                <a:cs typeface="Assistant ExtraBold"/>
                <a:sym typeface="Assistant ExtraBold"/>
              </a:rPr>
              <a:t>את חייה עבור כל העם</a:t>
            </a:r>
            <a:r>
              <a:rPr lang="he-IL" sz="2000" dirty="0">
                <a:solidFill>
                  <a:schemeClr val="dk1"/>
                </a:solidFill>
                <a:latin typeface="Assistant ExtraBold"/>
                <a:cs typeface="Assistant ExtraBold"/>
                <a:sym typeface="Assistant ExtraBold"/>
              </a:rPr>
              <a:t> </a:t>
            </a:r>
            <a:r>
              <a:rPr lang="he-IL" sz="2000" dirty="0" err="1">
                <a:solidFill>
                  <a:schemeClr val="dk1"/>
                </a:solidFill>
                <a:latin typeface="Assistant ExtraBold"/>
                <a:cs typeface="Assistant ExtraBold"/>
                <a:sym typeface="Assistant ExtraBold"/>
              </a:rPr>
              <a:t>ולהכנס</a:t>
            </a:r>
            <a:r>
              <a:rPr lang="he-IL" sz="2000" dirty="0">
                <a:solidFill>
                  <a:schemeClr val="dk1"/>
                </a:solidFill>
                <a:latin typeface="Assistant ExtraBold"/>
                <a:cs typeface="Assistant ExtraBold"/>
                <a:sym typeface="Assistant ExtraBold"/>
              </a:rPr>
              <a:t> אל המלך!</a:t>
            </a:r>
          </a:p>
          <a:p>
            <a:pPr algn="ctr" rtl="1">
              <a:spcAft>
                <a:spcPts val="600"/>
              </a:spcAft>
            </a:pPr>
            <a:r>
              <a:rPr lang="iw-IL" sz="2000" dirty="0">
                <a:solidFill>
                  <a:schemeClr val="dk1"/>
                </a:solidFill>
                <a:latin typeface="Assistant ExtraBold"/>
                <a:cs typeface="Assistant ExtraBold"/>
                <a:sym typeface="Assistant ExtraBold"/>
              </a:rPr>
              <a:t>במהלך הדורות</a:t>
            </a:r>
            <a:r>
              <a:rPr lang="he-IL" sz="2000" dirty="0">
                <a:solidFill>
                  <a:schemeClr val="dk1"/>
                </a:solidFill>
                <a:latin typeface="Assistant ExtraBold"/>
                <a:cs typeface="Assistant ExtraBold"/>
                <a:sym typeface="Assistant ExtraBold"/>
              </a:rPr>
              <a:t>, </a:t>
            </a:r>
            <a:r>
              <a:rPr lang="iw-IL" sz="2000" dirty="0">
                <a:solidFill>
                  <a:schemeClr val="dk1"/>
                </a:solidFill>
                <a:latin typeface="Assistant ExtraBold"/>
                <a:cs typeface="Assistant ExtraBold"/>
                <a:sym typeface="Assistant ExtraBold"/>
              </a:rPr>
              <a:t>פעמים רבות עם ישראל היה </a:t>
            </a: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זקוק ליחידים שיקריבו את עצמם עבור הכלל</a:t>
            </a:r>
            <a:r>
              <a:rPr lang="he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.</a:t>
            </a: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אנשים </a:t>
            </a:r>
            <a:r>
              <a:rPr lang="he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אלו נצרבו </a:t>
            </a: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במורשת צה"ל</a:t>
            </a:r>
            <a:r>
              <a:rPr lang="he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, יחד עם עוד</a:t>
            </a: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חיילים </a:t>
            </a:r>
            <a:r>
              <a:rPr lang="he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ו</a:t>
            </a: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חיילות</a:t>
            </a:r>
            <a:r>
              <a:rPr lang="he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, </a:t>
            </a: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מפקד</a:t>
            </a:r>
            <a:r>
              <a:rPr lang="he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ים</a:t>
            </a: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ומפקד</a:t>
            </a:r>
            <a:r>
              <a:rPr lang="he-IL" sz="2000" dirty="0" err="1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ות</a:t>
            </a: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ש</a:t>
            </a:r>
            <a:r>
              <a:rPr lang="he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פעלו כך עבור המדינה.</a:t>
            </a:r>
            <a:br>
              <a:rPr lang="en-US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</a:br>
            <a:r>
              <a:rPr lang="he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גם בימים אלו אנו עדים למאות חיילים ואזרחים שאומרים "הנני" ומתגייסים לכל משימה,</a:t>
            </a:r>
            <a:br>
              <a:rPr lang="en-US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</a:br>
            <a:r>
              <a:rPr lang="he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ומוכנים אפילו למסור את נפשם עבור השלמתה. </a:t>
            </a:r>
          </a:p>
          <a:p>
            <a:pPr algn="ctr" rtl="1">
              <a:spcAft>
                <a:spcPts val="600"/>
              </a:spcAft>
            </a:pP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משימתכם:</a:t>
            </a:r>
            <a:br>
              <a:rPr lang="en-US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</a:br>
            <a:r>
              <a:rPr lang="iw-IL" sz="2000" dirty="0">
                <a:solidFill>
                  <a:schemeClr val="dk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הציגו</a:t>
            </a:r>
            <a:r>
              <a:rPr lang="he-IL" sz="2000" dirty="0">
                <a:solidFill>
                  <a:schemeClr val="dk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 3 </a:t>
            </a:r>
            <a:r>
              <a:rPr lang="iw-IL" sz="2000" dirty="0">
                <a:solidFill>
                  <a:schemeClr val="dk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דמויות </a:t>
            </a:r>
            <a:r>
              <a:rPr lang="he-IL" sz="2000" dirty="0">
                <a:solidFill>
                  <a:schemeClr val="dk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מ</a:t>
            </a:r>
            <a:r>
              <a:rPr lang="iw-IL" sz="2000" dirty="0">
                <a:solidFill>
                  <a:schemeClr val="dk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מורשת היחידה</a:t>
            </a:r>
            <a:r>
              <a:rPr lang="he-IL" sz="2000" dirty="0">
                <a:solidFill>
                  <a:schemeClr val="dk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, מורשת </a:t>
            </a:r>
            <a:r>
              <a:rPr lang="iw-IL" sz="2000" dirty="0">
                <a:solidFill>
                  <a:schemeClr val="dk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צה"ל</a:t>
            </a:r>
            <a:r>
              <a:rPr lang="he-IL" sz="2000" dirty="0">
                <a:solidFill>
                  <a:schemeClr val="dk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 או ממלחמה זו,</a:t>
            </a:r>
            <a:r>
              <a:rPr lang="iw-IL" sz="2000" dirty="0">
                <a:solidFill>
                  <a:schemeClr val="dk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 שבמעשיהם ביטאו ערך זה</a:t>
            </a:r>
            <a:r>
              <a:rPr lang="he-IL" sz="2000" dirty="0">
                <a:solidFill>
                  <a:schemeClr val="dk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.</a:t>
            </a:r>
            <a:br>
              <a:rPr lang="en-US" sz="2000" dirty="0">
                <a:solidFill>
                  <a:schemeClr val="dk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</a:br>
            <a:r>
              <a:rPr lang="iw-IL" sz="2000" dirty="0">
                <a:solidFill>
                  <a:schemeClr val="dk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לאחר שתשכנעו</a:t>
            </a:r>
            <a:r>
              <a:rPr lang="he-IL" sz="2000" dirty="0">
                <a:solidFill>
                  <a:schemeClr val="dk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 את המפקד</a:t>
            </a:r>
            <a:r>
              <a:rPr lang="iw-IL" sz="2000" dirty="0">
                <a:solidFill>
                  <a:schemeClr val="dk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 בתשובותיכם</a:t>
            </a:r>
            <a:r>
              <a:rPr lang="he-IL" sz="2000" dirty="0">
                <a:solidFill>
                  <a:schemeClr val="dk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 - </a:t>
            </a:r>
            <a:r>
              <a:rPr lang="iw-IL" sz="2000" dirty="0">
                <a:solidFill>
                  <a:schemeClr val="dk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תזכו ב</a:t>
            </a:r>
            <a:r>
              <a:rPr lang="he-IL" sz="2000" dirty="0">
                <a:solidFill>
                  <a:schemeClr val="dk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75 </a:t>
            </a:r>
            <a:r>
              <a:rPr lang="iw-IL" sz="2000" dirty="0">
                <a:solidFill>
                  <a:schemeClr val="dk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נקודות </a:t>
            </a:r>
            <a:br>
              <a:rPr lang="en-US" sz="2000" dirty="0">
                <a:solidFill>
                  <a:schemeClr val="dk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</a:br>
            <a:r>
              <a:rPr lang="iw-IL" sz="2000" dirty="0">
                <a:solidFill>
                  <a:schemeClr val="dk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ותוכלו לה</a:t>
            </a:r>
            <a:r>
              <a:rPr lang="he-IL" sz="2000" dirty="0">
                <a:solidFill>
                  <a:schemeClr val="dk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תקדם</a:t>
            </a:r>
            <a:r>
              <a:rPr lang="iw-IL" sz="2000" dirty="0">
                <a:solidFill>
                  <a:schemeClr val="dk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 לשלב הבא</a:t>
            </a:r>
            <a:r>
              <a:rPr lang="he-IL" sz="2000" dirty="0">
                <a:solidFill>
                  <a:schemeClr val="dk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.</a:t>
            </a:r>
            <a:endParaRPr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7"/>
          <p:cNvSpPr/>
          <p:nvPr/>
        </p:nvSpPr>
        <p:spPr>
          <a:xfrm>
            <a:off x="1210277" y="0"/>
            <a:ext cx="9771446" cy="6858000"/>
          </a:xfrm>
          <a:custGeom>
            <a:avLst/>
            <a:gdLst/>
            <a:ahLst/>
            <a:cxnLst/>
            <a:rect l="l" t="t" r="r" b="b"/>
            <a:pathLst>
              <a:path w="9771446" h="6858000" extrusionOk="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rgbClr val="D8D8D8">
              <a:alpha val="619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2" name="Google Shape;242;p17"/>
          <p:cNvPicPr preferRelativeResize="0"/>
          <p:nvPr/>
        </p:nvPicPr>
        <p:blipFill rotWithShape="1">
          <a:blip r:embed="rId3">
            <a:alphaModFix/>
          </a:blip>
          <a:srcRect b="47663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 extrusionOk="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43" name="Google Shape;243;p17"/>
          <p:cNvSpPr txBox="1"/>
          <p:nvPr/>
        </p:nvSpPr>
        <p:spPr>
          <a:xfrm>
            <a:off x="1685925" y="2915479"/>
            <a:ext cx="8820149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9600" dirty="0">
                <a:ln w="19050">
                  <a:solidFill>
                    <a:srgbClr val="E6525A"/>
                  </a:solidFill>
                </a:ln>
                <a:solidFill>
                  <a:srgbClr val="E8844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uttman Yad-Brush" panose="02010401010101010101" pitchFamily="2" charset="-79"/>
                <a:cs typeface="Guttman Yad-Brush" panose="02010401010101010101" pitchFamily="2" charset="-79"/>
                <a:sym typeface="Alef"/>
              </a:rPr>
              <a:t>משימה חמישית</a:t>
            </a:r>
            <a:endParaRPr sz="9600" dirty="0">
              <a:ln w="19050">
                <a:solidFill>
                  <a:srgbClr val="E6525A"/>
                </a:solidFill>
              </a:ln>
              <a:solidFill>
                <a:srgbClr val="E88443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sp>
        <p:nvSpPr>
          <p:cNvPr id="244" name="Google Shape;244;p17"/>
          <p:cNvSpPr/>
          <p:nvPr/>
        </p:nvSpPr>
        <p:spPr>
          <a:xfrm>
            <a:off x="152400" y="23262"/>
            <a:ext cx="1790699" cy="1824588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rgbClr val="DEB4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0024" y="205434"/>
            <a:ext cx="1657350" cy="1460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89541">
            <a:off x="4182355" y="4592292"/>
            <a:ext cx="810205" cy="810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8"/>
          <p:cNvSpPr/>
          <p:nvPr/>
        </p:nvSpPr>
        <p:spPr>
          <a:xfrm>
            <a:off x="895348" y="-542926"/>
            <a:ext cx="10629901" cy="8391525"/>
          </a:xfrm>
          <a:prstGeom prst="ellipse">
            <a:avLst/>
          </a:prstGeom>
          <a:solidFill>
            <a:schemeClr val="lt1"/>
          </a:solidFill>
          <a:ln w="117475" cap="flat" cmpd="sng">
            <a:solidFill>
              <a:srgbClr val="DEB4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2" name="Google Shape;252;p18"/>
          <p:cNvPicPr preferRelativeResize="0"/>
          <p:nvPr/>
        </p:nvPicPr>
        <p:blipFill rotWithShape="1">
          <a:blip r:embed="rId3">
            <a:alphaModFix/>
          </a:blip>
          <a:srcRect l="14877" t="-18810" r="14517" b="82935"/>
          <a:stretch/>
        </p:blipFill>
        <p:spPr>
          <a:xfrm>
            <a:off x="3748087" y="-2019300"/>
            <a:ext cx="4695825" cy="352425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53" name="Google Shape;253;p18"/>
          <p:cNvSpPr/>
          <p:nvPr/>
        </p:nvSpPr>
        <p:spPr>
          <a:xfrm>
            <a:off x="152400" y="23262"/>
            <a:ext cx="1790699" cy="1824588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rgbClr val="DEB4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Google Shape;25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0024" y="205434"/>
            <a:ext cx="1657350" cy="1460244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8"/>
          <p:cNvSpPr/>
          <p:nvPr/>
        </p:nvSpPr>
        <p:spPr>
          <a:xfrm>
            <a:off x="1181404" y="1536174"/>
            <a:ext cx="10057787" cy="5324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משימה חמישית!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אסתר נענית לבקשתו של מרדכי</a:t>
            </a:r>
            <a:r>
              <a:rPr lang="he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, </a:t>
            </a: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היא מוכנה לסכן את עצמה עבור העם</a:t>
            </a:r>
            <a:r>
              <a:rPr lang="he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. אך זאת בתנאי אחד - ש</a:t>
            </a: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העם יתאחד</a:t>
            </a:r>
            <a:r>
              <a:rPr lang="he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, י</a:t>
            </a: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צום ויתפלל להצלחת משימתה</a:t>
            </a:r>
            <a:r>
              <a:rPr lang="he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. </a:t>
            </a: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היא אומרת למרדכי "לך כנוס את כל היהודים וצומו עלי</a:t>
            </a:r>
            <a:r>
              <a:rPr lang="he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...</a:t>
            </a: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שלושת ימים</a:t>
            </a:r>
            <a:r>
              <a:rPr lang="he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". </a:t>
            </a: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מתוך האחדות המשותפת סביב מטרה אחת</a:t>
            </a:r>
            <a:r>
              <a:rPr lang="he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, </a:t>
            </a: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היא תלך למלך אחשוורוש ותסכן את עצמה </a:t>
            </a:r>
            <a:r>
              <a:rPr lang="he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בכדי להפר את </a:t>
            </a: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הגזירה הקשה.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גם אנו</a:t>
            </a:r>
            <a:r>
              <a:rPr lang="he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</a:t>
            </a: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בתפקידנו הצבאי</a:t>
            </a:r>
            <a:r>
              <a:rPr lang="he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, </a:t>
            </a: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נדרשים לאחדות סביב המטרה המשותפת</a:t>
            </a:r>
            <a:r>
              <a:rPr lang="he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– "</a:t>
            </a: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להגן על המדינה</a:t>
            </a:r>
            <a:r>
              <a:rPr lang="he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, </a:t>
            </a: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לשמור על ביטחונה ולנצח במלחמה</a:t>
            </a:r>
            <a:r>
              <a:rPr lang="he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." </a:t>
            </a: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מתוך אחדות משותפת בתוכנו כיחידה</a:t>
            </a:r>
            <a:r>
              <a:rPr lang="he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, </a:t>
            </a: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וְעִם הָעָם בישראל</a:t>
            </a:r>
            <a:r>
              <a:rPr lang="he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, </a:t>
            </a: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אנו יכולים ומסוגלים לעמוד מול אתגרים גדולים וחזקים</a:t>
            </a:r>
            <a:r>
              <a:rPr lang="he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.</a:t>
            </a: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lang="he-IL" sz="2000" dirty="0">
              <a:solidFill>
                <a:schemeClr val="dk1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משימתכם: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dirty="0">
                <a:solidFill>
                  <a:schemeClr val="dk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עמדו בשני טורים בזוגות זה מול זה והפכו לגשר אנושי בתנועה</a:t>
            </a:r>
            <a:r>
              <a:rPr lang="he-IL" sz="2000" dirty="0">
                <a:solidFill>
                  <a:schemeClr val="dk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. </a:t>
            </a:r>
            <a:r>
              <a:rPr lang="iw-IL" sz="2000" dirty="0">
                <a:solidFill>
                  <a:schemeClr val="dk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באופן הזה</a:t>
            </a:r>
            <a:r>
              <a:rPr lang="he-IL" sz="2000" dirty="0">
                <a:solidFill>
                  <a:schemeClr val="dk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 </a:t>
            </a:r>
            <a:r>
              <a:rPr lang="iw-IL" sz="2000" dirty="0">
                <a:solidFill>
                  <a:schemeClr val="dk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תצטרכו להעביר את אחת/ד מחברי הקבוצה מנקודה אחת לנקודה שנייה</a:t>
            </a:r>
            <a:r>
              <a:rPr lang="he-IL" sz="2000" dirty="0">
                <a:solidFill>
                  <a:schemeClr val="dk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 - </a:t>
            </a:r>
            <a:r>
              <a:rPr lang="iw-IL" sz="2000" dirty="0">
                <a:solidFill>
                  <a:schemeClr val="dk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לפי המסלול שיוגדר מראש</a:t>
            </a:r>
            <a:r>
              <a:rPr lang="he-IL" sz="2000" dirty="0">
                <a:solidFill>
                  <a:schemeClr val="dk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 </a:t>
            </a:r>
            <a:r>
              <a:rPr lang="iw-IL" sz="2000" dirty="0">
                <a:solidFill>
                  <a:schemeClr val="dk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מבלי ליפול,</a:t>
            </a:r>
            <a:endParaRPr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dirty="0">
                <a:solidFill>
                  <a:schemeClr val="dk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כשאתם מחזיקים אותה/ו, ומאפשרים לה/ו לעבור עליכם.</a:t>
            </a:r>
            <a:endParaRPr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שימו לב</a:t>
            </a:r>
            <a:r>
              <a:rPr lang="he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! </a:t>
            </a: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אם תפילו את חבר/ת הקבוצה</a:t>
            </a:r>
            <a:r>
              <a:rPr lang="he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- </a:t>
            </a: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תאלצו להתחיל מהתחלה.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לאחר שתצליחו במשימה</a:t>
            </a:r>
            <a:r>
              <a:rPr lang="he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</a:t>
            </a: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תקבלו</a:t>
            </a:r>
            <a:r>
              <a:rPr lang="he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75 </a:t>
            </a: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נקודות </a:t>
            </a:r>
            <a:br>
              <a:rPr lang="en-US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</a:b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ותוכלו להמשיך לשלב הבא</a:t>
            </a:r>
            <a:r>
              <a:rPr lang="he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!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9"/>
          <p:cNvSpPr/>
          <p:nvPr/>
        </p:nvSpPr>
        <p:spPr>
          <a:xfrm>
            <a:off x="1210277" y="0"/>
            <a:ext cx="9771446" cy="6858000"/>
          </a:xfrm>
          <a:custGeom>
            <a:avLst/>
            <a:gdLst/>
            <a:ahLst/>
            <a:cxnLst/>
            <a:rect l="l" t="t" r="r" b="b"/>
            <a:pathLst>
              <a:path w="9771446" h="6858000" extrusionOk="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rgbClr val="D8D8D8">
              <a:alpha val="619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Google Shape;261;p19"/>
          <p:cNvPicPr preferRelativeResize="0"/>
          <p:nvPr/>
        </p:nvPicPr>
        <p:blipFill rotWithShape="1">
          <a:blip r:embed="rId3">
            <a:alphaModFix/>
          </a:blip>
          <a:srcRect b="47663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 extrusionOk="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62" name="Google Shape;262;p19"/>
          <p:cNvSpPr txBox="1"/>
          <p:nvPr/>
        </p:nvSpPr>
        <p:spPr>
          <a:xfrm>
            <a:off x="1685925" y="2915479"/>
            <a:ext cx="8820149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9600" dirty="0">
                <a:ln w="19050">
                  <a:solidFill>
                    <a:srgbClr val="E6525A"/>
                  </a:solidFill>
                </a:ln>
                <a:solidFill>
                  <a:srgbClr val="E8844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uttman Yad-Brush" panose="02010401010101010101" pitchFamily="2" charset="-79"/>
                <a:cs typeface="Guttman Yad-Brush" panose="02010401010101010101" pitchFamily="2" charset="-79"/>
                <a:sym typeface="Alef"/>
              </a:rPr>
              <a:t>משימה שישית</a:t>
            </a:r>
            <a:endParaRPr sz="9600" dirty="0">
              <a:ln w="19050">
                <a:solidFill>
                  <a:srgbClr val="E6525A"/>
                </a:solidFill>
              </a:ln>
              <a:solidFill>
                <a:srgbClr val="E88443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sp>
        <p:nvSpPr>
          <p:cNvPr id="263" name="Google Shape;263;p19"/>
          <p:cNvSpPr/>
          <p:nvPr/>
        </p:nvSpPr>
        <p:spPr>
          <a:xfrm>
            <a:off x="152400" y="23262"/>
            <a:ext cx="1790699" cy="1824588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rgbClr val="DEB4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Google Shape;264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0024" y="205434"/>
            <a:ext cx="1657350" cy="1460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60387" flipH="1">
            <a:off x="3114007" y="3074801"/>
            <a:ext cx="544371" cy="544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/>
          <p:nvPr/>
        </p:nvSpPr>
        <p:spPr>
          <a:xfrm>
            <a:off x="1210277" y="0"/>
            <a:ext cx="9771446" cy="6858000"/>
          </a:xfrm>
          <a:custGeom>
            <a:avLst/>
            <a:gdLst/>
            <a:ahLst/>
            <a:cxnLst/>
            <a:rect l="l" t="t" r="r" b="b"/>
            <a:pathLst>
              <a:path w="9771446" h="6858000" extrusionOk="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rgbClr val="D8D8D8">
              <a:alpha val="619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 b="47663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 extrusionOk="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97" name="Google Shape;97;p2"/>
          <p:cNvSpPr/>
          <p:nvPr/>
        </p:nvSpPr>
        <p:spPr>
          <a:xfrm>
            <a:off x="152400" y="23262"/>
            <a:ext cx="1790699" cy="1824588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rgbClr val="DEB4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0024" y="205434"/>
            <a:ext cx="1657350" cy="146024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1685925" y="2475072"/>
            <a:ext cx="8820149" cy="428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600" dirty="0">
                <a:ln w="1905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uttman Yad-Brush" panose="02010401010101010101" pitchFamily="2" charset="-79"/>
                <a:cs typeface="Guttman Yad-Brush" panose="02010401010101010101" pitchFamily="2" charset="-79"/>
                <a:sym typeface="Alef"/>
              </a:rPr>
              <a:t>המלצה שלנו:</a:t>
            </a:r>
            <a:r>
              <a:rPr lang="he-IL" sz="2600" dirty="0">
                <a:ln w="1905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uttman Yad-Brush" panose="02010401010101010101" pitchFamily="2" charset="-79"/>
                <a:cs typeface="Guttman Yad-Brush" panose="02010401010101010101" pitchFamily="2" charset="-79"/>
              </a:rPr>
              <a:t> </a:t>
            </a:r>
            <a:r>
              <a:rPr lang="iw-IL" sz="2600" dirty="0">
                <a:ln w="1905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uttman Yad-Brush" panose="02010401010101010101" pitchFamily="2" charset="-79"/>
                <a:cs typeface="Guttman Yad-Brush" panose="02010401010101010101" pitchFamily="2" charset="-79"/>
                <a:sym typeface="Alef"/>
              </a:rPr>
              <a:t>להדפיס ד</a:t>
            </a:r>
            <a:r>
              <a:rPr lang="he-IL" sz="2600" dirty="0">
                <a:ln w="1905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uttman Yad-Brush" panose="02010401010101010101" pitchFamily="2" charset="-79"/>
                <a:cs typeface="Guttman Yad-Brush" panose="02010401010101010101" pitchFamily="2" charset="-79"/>
                <a:sym typeface="Alef"/>
              </a:rPr>
              <a:t>ו־</a:t>
            </a:r>
            <a:r>
              <a:rPr lang="iw-IL" sz="2600" dirty="0">
                <a:ln w="1905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uttman Yad-Brush" panose="02010401010101010101" pitchFamily="2" charset="-79"/>
                <a:cs typeface="Guttman Yad-Brush" panose="02010401010101010101" pitchFamily="2" charset="-79"/>
                <a:sym typeface="Alef"/>
              </a:rPr>
              <a:t>צדדי</a:t>
            </a:r>
            <a:r>
              <a:rPr lang="he-IL" sz="2600" dirty="0">
                <a:ln w="1905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uttman Yad-Brush" panose="02010401010101010101" pitchFamily="2" charset="-79"/>
                <a:cs typeface="Guttman Yad-Brush" panose="02010401010101010101" pitchFamily="2" charset="-79"/>
                <a:sym typeface="Alef"/>
              </a:rPr>
              <a:t>, </a:t>
            </a:r>
            <a:r>
              <a:rPr lang="iw-IL" sz="2600" dirty="0">
                <a:ln w="1905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uttman Yad-Brush" panose="02010401010101010101" pitchFamily="2" charset="-79"/>
                <a:cs typeface="Guttman Yad-Brush" panose="02010401010101010101" pitchFamily="2" charset="-79"/>
                <a:sym typeface="Alef"/>
              </a:rPr>
              <a:t>ואם אפשר</a:t>
            </a:r>
            <a:r>
              <a:rPr lang="he-IL" sz="2600" dirty="0">
                <a:ln w="1905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uttman Yad-Brush" panose="02010401010101010101" pitchFamily="2" charset="-79"/>
                <a:cs typeface="Guttman Yad-Brush" panose="02010401010101010101" pitchFamily="2" charset="-79"/>
                <a:sym typeface="Alef"/>
              </a:rPr>
              <a:t> –</a:t>
            </a:r>
            <a:r>
              <a:rPr lang="iw-IL" sz="2600" dirty="0">
                <a:ln w="1905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uttman Yad-Brush" panose="02010401010101010101" pitchFamily="2" charset="-79"/>
                <a:cs typeface="Guttman Yad-Brush" panose="02010401010101010101" pitchFamily="2" charset="-79"/>
                <a:sym typeface="Alef"/>
              </a:rPr>
              <a:t> בצבע</a:t>
            </a:r>
            <a:r>
              <a:rPr lang="he-IL" sz="2600" dirty="0">
                <a:ln w="1905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uttman Yad-Brush" panose="02010401010101010101" pitchFamily="2" charset="-79"/>
                <a:cs typeface="Guttman Yad-Brush" panose="02010401010101010101" pitchFamily="2" charset="-79"/>
                <a:sym typeface="Alef"/>
              </a:rPr>
              <a:t>.</a:t>
            </a:r>
            <a:endParaRPr lang="en-US" sz="2600" dirty="0">
              <a:ln w="1905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Guttman Yad-Brush" panose="02010401010101010101" pitchFamily="2" charset="-79"/>
              <a:cs typeface="Guttman Yad-Brush" panose="02010401010101010101" pitchFamily="2" charset="-79"/>
              <a:sym typeface="Alef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he-IL" sz="2200" dirty="0">
              <a:latin typeface="Assistant"/>
              <a:ea typeface="Assistant"/>
              <a:cs typeface="Assistant"/>
              <a:sym typeface="Assistant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e-IL" sz="2200" dirty="0">
                <a:latin typeface="Assistant"/>
                <a:ea typeface="Assistant"/>
                <a:cs typeface="Assistant"/>
                <a:sym typeface="Assistant"/>
              </a:rPr>
              <a:t>עליכם לדאוג שבסיום כל משימה החיילים יקבלו את המשימה הבאה. </a:t>
            </a:r>
            <a:br>
              <a:rPr lang="en-US" sz="2200" dirty="0">
                <a:latin typeface="Assistant"/>
                <a:ea typeface="Assistant"/>
                <a:cs typeface="Assistant"/>
                <a:sym typeface="Assistant"/>
              </a:rPr>
            </a:br>
            <a:r>
              <a:rPr lang="he-IL" sz="2200" dirty="0">
                <a:latin typeface="Assistant"/>
                <a:ea typeface="Assistant"/>
                <a:cs typeface="Assistant"/>
                <a:sym typeface="Assistant"/>
              </a:rPr>
              <a:t>ניתן לתת את כל דפי המשימות למפקדים המלווים. </a:t>
            </a:r>
            <a:br>
              <a:rPr lang="en-US" sz="2200" dirty="0">
                <a:latin typeface="Assistant"/>
                <a:ea typeface="Assistant"/>
                <a:cs typeface="Assistant"/>
                <a:sym typeface="Assistant"/>
              </a:rPr>
            </a:br>
            <a:r>
              <a:rPr lang="he-IL" sz="2200" dirty="0">
                <a:latin typeface="Assistant"/>
                <a:ea typeface="Assistant"/>
                <a:cs typeface="Assistant"/>
                <a:sym typeface="Assistant"/>
              </a:rPr>
              <a:t>או, </a:t>
            </a:r>
            <a:r>
              <a:rPr lang="he-IL" sz="2200" b="1" dirty="0">
                <a:latin typeface="Assistant"/>
                <a:ea typeface="Assistant"/>
                <a:cs typeface="Assistant"/>
                <a:sym typeface="Assistant"/>
              </a:rPr>
              <a:t>אם רוצים לשדרג את המרוץ</a:t>
            </a:r>
            <a:r>
              <a:rPr lang="he-IL" sz="2200" dirty="0">
                <a:latin typeface="Assistant"/>
                <a:ea typeface="Assistant"/>
                <a:cs typeface="Assistant"/>
                <a:sym typeface="Assistant"/>
              </a:rPr>
              <a:t> – ניתן להחביא את הדפים הללו ברחבי הבסיס, ובסיום כל משימה לתת לחיילים חידה שתכווין אותם לדף המשימה הבא.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e-IL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ssistant"/>
              <a:ea typeface="Assistant"/>
              <a:cs typeface="Assistant"/>
              <a:sym typeface="Assistant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ssistant"/>
                <a:ea typeface="Assistant"/>
                <a:cs typeface="Assistant"/>
                <a:sym typeface="Assistant"/>
              </a:rPr>
              <a:t>לפני תחילת המרוץ ודאו שהמפקדים המלווים יודעים את הפתרונות לחידות (הם מצורפים בעמוד האחרון של מצגת זו).</a:t>
            </a:r>
            <a:b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ssistant"/>
                <a:ea typeface="Assistant"/>
                <a:cs typeface="Assistant"/>
                <a:sym typeface="Assistant"/>
              </a:rPr>
            </a:br>
            <a:r>
              <a:rPr kumimoji="0" lang="he-I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ssistant"/>
                <a:ea typeface="Assistant"/>
                <a:cs typeface="Assistant"/>
                <a:sym typeface="Assistant"/>
              </a:rPr>
              <a:t>וכן שהכנתם: 1) </a:t>
            </a:r>
            <a:r>
              <a:rPr lang="he-IL" sz="2200" dirty="0">
                <a:latin typeface="Assistant"/>
                <a:ea typeface="Assistant"/>
                <a:cs typeface="Assistant"/>
                <a:sym typeface="Assistant"/>
              </a:rPr>
              <a:t>מסלול מכשולים למשימה השלישית.</a:t>
            </a:r>
            <a:br>
              <a:rPr lang="en-US" sz="2200" dirty="0">
                <a:latin typeface="Assistant"/>
                <a:ea typeface="Assistant"/>
                <a:cs typeface="Assistant"/>
                <a:sym typeface="Assistant"/>
              </a:rPr>
            </a:br>
            <a:r>
              <a:rPr lang="he-IL" sz="2200" dirty="0">
                <a:latin typeface="Assistant"/>
                <a:ea typeface="Assistant"/>
                <a:cs typeface="Assistant"/>
                <a:sym typeface="Assistant"/>
              </a:rPr>
              <a:t>2) שורת כיסאות למשימה השביעית.</a:t>
            </a:r>
            <a:endParaRPr lang="en-US" sz="1800" dirty="0">
              <a:solidFill>
                <a:schemeClr val="dk1"/>
              </a:solidFill>
              <a:latin typeface="Assistant ExtraBold"/>
              <a:cs typeface="Assistant ExtraBo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0"/>
          <p:cNvSpPr/>
          <p:nvPr/>
        </p:nvSpPr>
        <p:spPr>
          <a:xfrm>
            <a:off x="895348" y="-542926"/>
            <a:ext cx="10629901" cy="8391525"/>
          </a:xfrm>
          <a:prstGeom prst="ellipse">
            <a:avLst/>
          </a:prstGeom>
          <a:solidFill>
            <a:schemeClr val="lt1"/>
          </a:solidFill>
          <a:ln w="117475" cap="flat" cmpd="sng">
            <a:solidFill>
              <a:srgbClr val="DEB4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1" name="Google Shape;271;p20"/>
          <p:cNvPicPr preferRelativeResize="0"/>
          <p:nvPr/>
        </p:nvPicPr>
        <p:blipFill rotWithShape="1">
          <a:blip r:embed="rId3">
            <a:alphaModFix/>
          </a:blip>
          <a:srcRect l="14877" t="-18810" r="14517" b="82935"/>
          <a:stretch/>
        </p:blipFill>
        <p:spPr>
          <a:xfrm>
            <a:off x="3748087" y="-2019300"/>
            <a:ext cx="4695825" cy="352425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72" name="Google Shape;272;p20"/>
          <p:cNvSpPr/>
          <p:nvPr/>
        </p:nvSpPr>
        <p:spPr>
          <a:xfrm>
            <a:off x="152400" y="23262"/>
            <a:ext cx="1790699" cy="1824588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rgbClr val="DEB4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3" name="Google Shape;27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0024" y="205434"/>
            <a:ext cx="1657350" cy="1460244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0"/>
          <p:cNvSpPr/>
          <p:nvPr/>
        </p:nvSpPr>
        <p:spPr>
          <a:xfrm>
            <a:off x="1166890" y="1449090"/>
            <a:ext cx="10057787" cy="5324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משימה שישית</a:t>
            </a:r>
            <a:r>
              <a:rPr lang="he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!</a:t>
            </a:r>
            <a:br>
              <a:rPr lang="en-US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</a:br>
            <a:br>
              <a:rPr lang="en-US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</a:br>
            <a:r>
              <a:rPr lang="he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</a:t>
            </a: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סתר מגלה למלך את היותה חלק מהעם היהודי</a:t>
            </a:r>
            <a:r>
              <a:rPr lang="he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, </a:t>
            </a: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אותו זומם המן להשמיד</a:t>
            </a:r>
            <a:r>
              <a:rPr lang="he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. </a:t>
            </a: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לאחשוורוש מתגלה גם שהמן הכין עץ של</a:t>
            </a:r>
            <a:r>
              <a:rPr lang="he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50 אמה (כ25 מטר!) </a:t>
            </a: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לתלות עליו את מרדכי אשר הציל בעבר את חייו</a:t>
            </a:r>
            <a:r>
              <a:rPr lang="he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. </a:t>
            </a: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כתוצאה מכך אחשוורוש מצווה להוציא להורג את המן ולתלות אותו על העץ שהכין למרדכי.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אסתר פעלה מתוך תחושת שליחות</a:t>
            </a:r>
            <a:r>
              <a:rPr lang="he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, </a:t>
            </a: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לאור משימת הצלת העם.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גם בשירותנו הצבאי</a:t>
            </a:r>
            <a:r>
              <a:rPr lang="he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, </a:t>
            </a: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אנו שליחים של כל מדינת ישראל</a:t>
            </a:r>
            <a:r>
              <a:rPr lang="he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,</a:t>
            </a:r>
            <a:br>
              <a:rPr lang="en-US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</a:b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עליה נשלחנו להגן ולשמור ובעבורה אנו יוצאים יום יום לתפקידנו.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משימתכם: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dirty="0">
                <a:solidFill>
                  <a:schemeClr val="dk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למנות שליחים</a:t>
            </a:r>
            <a:r>
              <a:rPr lang="he-IL" sz="2000" dirty="0">
                <a:solidFill>
                  <a:schemeClr val="dk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 או שליחות</a:t>
            </a:r>
            <a:r>
              <a:rPr lang="iw-IL" sz="2000" dirty="0">
                <a:solidFill>
                  <a:schemeClr val="dk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 לקבוצתכם</a:t>
            </a:r>
            <a:r>
              <a:rPr lang="he-IL" sz="2000" dirty="0">
                <a:solidFill>
                  <a:schemeClr val="dk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!</a:t>
            </a:r>
            <a:endParaRPr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dirty="0">
                <a:solidFill>
                  <a:schemeClr val="dk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לרשותכם</a:t>
            </a:r>
            <a:r>
              <a:rPr lang="he-IL" sz="2000" dirty="0">
                <a:solidFill>
                  <a:schemeClr val="dk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 4 </a:t>
            </a:r>
            <a:r>
              <a:rPr lang="iw-IL" sz="2000" dirty="0">
                <a:solidFill>
                  <a:schemeClr val="dk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דקות</a:t>
            </a:r>
            <a:r>
              <a:rPr lang="he-IL" sz="2000" dirty="0">
                <a:solidFill>
                  <a:schemeClr val="dk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, </a:t>
            </a:r>
            <a:r>
              <a:rPr lang="iw-IL" sz="2000" dirty="0">
                <a:solidFill>
                  <a:schemeClr val="dk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אות</a:t>
            </a:r>
            <a:r>
              <a:rPr lang="he-IL" sz="2000" dirty="0">
                <a:solidFill>
                  <a:schemeClr val="dk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ן</a:t>
            </a:r>
            <a:r>
              <a:rPr lang="iw-IL" sz="2000" dirty="0">
                <a:solidFill>
                  <a:schemeClr val="dk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 ימדוד המפקד</a:t>
            </a:r>
            <a:r>
              <a:rPr lang="he-IL" sz="2000" dirty="0">
                <a:solidFill>
                  <a:schemeClr val="dk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. </a:t>
            </a:r>
            <a:r>
              <a:rPr lang="iw-IL" sz="2000" dirty="0">
                <a:solidFill>
                  <a:schemeClr val="dk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בזמן זה עליכם לבצע מספר מירבי של שכיבות שמיכה</a:t>
            </a:r>
            <a:endParaRPr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dirty="0">
                <a:solidFill>
                  <a:schemeClr val="dk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ללא הפסקה</a:t>
            </a:r>
            <a:r>
              <a:rPr lang="he-IL" sz="2000" dirty="0">
                <a:solidFill>
                  <a:schemeClr val="dk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 </a:t>
            </a:r>
            <a:r>
              <a:rPr lang="iw-IL" sz="2000" dirty="0">
                <a:solidFill>
                  <a:schemeClr val="dk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באופן הבא</a:t>
            </a:r>
            <a:r>
              <a:rPr lang="he-IL" sz="2000" dirty="0">
                <a:solidFill>
                  <a:schemeClr val="dk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: </a:t>
            </a:r>
            <a:r>
              <a:rPr lang="iw-IL" sz="2000" dirty="0">
                <a:solidFill>
                  <a:schemeClr val="dk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תוכלו לבצע כמה החלפות שתרצו</a:t>
            </a:r>
            <a:r>
              <a:rPr lang="he-IL" sz="2000" dirty="0">
                <a:solidFill>
                  <a:schemeClr val="dk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, </a:t>
            </a:r>
            <a:r>
              <a:rPr lang="iw-IL" sz="2000" dirty="0">
                <a:solidFill>
                  <a:schemeClr val="dk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אולם בכל </a:t>
            </a:r>
            <a:r>
              <a:rPr lang="he-IL" sz="2000" dirty="0">
                <a:solidFill>
                  <a:schemeClr val="dk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זמן</a:t>
            </a:r>
            <a:r>
              <a:rPr lang="iw-IL" sz="2000" dirty="0">
                <a:solidFill>
                  <a:schemeClr val="dk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 יהיה שליח</a:t>
            </a:r>
            <a:r>
              <a:rPr lang="he-IL" sz="2000" dirty="0">
                <a:solidFill>
                  <a:schemeClr val="dk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 או </a:t>
            </a:r>
            <a:br>
              <a:rPr lang="en-US" sz="2000" dirty="0">
                <a:solidFill>
                  <a:schemeClr val="dk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</a:br>
            <a:r>
              <a:rPr lang="he-IL" sz="2000" dirty="0">
                <a:solidFill>
                  <a:schemeClr val="dk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שליחה אחד </a:t>
            </a:r>
            <a:r>
              <a:rPr lang="iw-IL" sz="2000" dirty="0">
                <a:solidFill>
                  <a:schemeClr val="dk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בלבד </a:t>
            </a:r>
            <a:r>
              <a:rPr lang="he-IL" sz="2000" dirty="0">
                <a:solidFill>
                  <a:schemeClr val="dk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שיבצע את</a:t>
            </a:r>
            <a:r>
              <a:rPr lang="iw-IL" sz="2000" dirty="0">
                <a:solidFill>
                  <a:schemeClr val="dk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 שכיבות השמיכה</a:t>
            </a:r>
            <a:r>
              <a:rPr lang="he-IL" sz="2000" dirty="0">
                <a:solidFill>
                  <a:schemeClr val="dk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.</a:t>
            </a:r>
            <a:br>
              <a:rPr lang="en-US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</a:b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אם תצליחו במשימה</a:t>
            </a:r>
            <a:r>
              <a:rPr lang="he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– </a:t>
            </a: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תקבלו</a:t>
            </a:r>
            <a:r>
              <a:rPr lang="he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100 </a:t>
            </a: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נקודות</a:t>
            </a:r>
            <a:r>
              <a:rPr lang="he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.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הקבוצה שתבצע </a:t>
            </a:r>
            <a:r>
              <a:rPr lang="he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הכי הרבה</a:t>
            </a: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שכיבות שמיכה ב</a:t>
            </a:r>
            <a:r>
              <a:rPr lang="he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זמן המוקצב, </a:t>
            </a: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תזכה ב</a:t>
            </a:r>
            <a:r>
              <a:rPr lang="he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50 </a:t>
            </a: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נקודות נוספות</a:t>
            </a:r>
            <a:r>
              <a:rPr lang="he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!</a:t>
            </a:r>
            <a:br>
              <a:rPr lang="en-US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</a:b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לאחר </a:t>
            </a:r>
            <a:r>
              <a:rPr lang="he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סיום המשימה </a:t>
            </a: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תוכלו להמשיך לשלב הבא</a:t>
            </a:r>
            <a:r>
              <a:rPr lang="he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1"/>
          <p:cNvSpPr/>
          <p:nvPr/>
        </p:nvSpPr>
        <p:spPr>
          <a:xfrm>
            <a:off x="1210277" y="0"/>
            <a:ext cx="9771446" cy="6858000"/>
          </a:xfrm>
          <a:custGeom>
            <a:avLst/>
            <a:gdLst/>
            <a:ahLst/>
            <a:cxnLst/>
            <a:rect l="l" t="t" r="r" b="b"/>
            <a:pathLst>
              <a:path w="9771446" h="6858000" extrusionOk="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rgbClr val="D8D8D8">
              <a:alpha val="619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0" name="Google Shape;280;p21"/>
          <p:cNvPicPr preferRelativeResize="0"/>
          <p:nvPr/>
        </p:nvPicPr>
        <p:blipFill rotWithShape="1">
          <a:blip r:embed="rId3">
            <a:alphaModFix/>
          </a:blip>
          <a:srcRect b="47663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 extrusionOk="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81" name="Google Shape;281;p21"/>
          <p:cNvSpPr txBox="1"/>
          <p:nvPr/>
        </p:nvSpPr>
        <p:spPr>
          <a:xfrm>
            <a:off x="1685925" y="2915479"/>
            <a:ext cx="8820149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9600" dirty="0">
                <a:ln w="19050">
                  <a:solidFill>
                    <a:srgbClr val="E6525A"/>
                  </a:solidFill>
                </a:ln>
                <a:solidFill>
                  <a:srgbClr val="E8844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uttman Yad-Brush" panose="02010401010101010101" pitchFamily="2" charset="-79"/>
                <a:cs typeface="Guttman Yad-Brush" panose="02010401010101010101" pitchFamily="2" charset="-79"/>
                <a:sym typeface="Alef"/>
              </a:rPr>
              <a:t>משימה שביעית</a:t>
            </a:r>
            <a:endParaRPr sz="9600" dirty="0">
              <a:ln w="19050">
                <a:solidFill>
                  <a:srgbClr val="E6525A"/>
                </a:solidFill>
              </a:ln>
              <a:solidFill>
                <a:srgbClr val="E88443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sp>
        <p:nvSpPr>
          <p:cNvPr id="282" name="Google Shape;282;p21"/>
          <p:cNvSpPr/>
          <p:nvPr/>
        </p:nvSpPr>
        <p:spPr>
          <a:xfrm>
            <a:off x="152400" y="23262"/>
            <a:ext cx="1790699" cy="1824588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rgbClr val="DEB4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3" name="Google Shape;283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0024" y="205434"/>
            <a:ext cx="1657350" cy="1460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89541">
            <a:off x="3079331" y="3295187"/>
            <a:ext cx="810205" cy="810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2"/>
          <p:cNvSpPr/>
          <p:nvPr/>
        </p:nvSpPr>
        <p:spPr>
          <a:xfrm>
            <a:off x="895348" y="-542926"/>
            <a:ext cx="10629901" cy="8391525"/>
          </a:xfrm>
          <a:prstGeom prst="ellipse">
            <a:avLst/>
          </a:prstGeom>
          <a:solidFill>
            <a:schemeClr val="lt1"/>
          </a:solidFill>
          <a:ln w="117475" cap="flat" cmpd="sng">
            <a:solidFill>
              <a:srgbClr val="DEB4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0" name="Google Shape;290;p22"/>
          <p:cNvPicPr preferRelativeResize="0"/>
          <p:nvPr/>
        </p:nvPicPr>
        <p:blipFill rotWithShape="1">
          <a:blip r:embed="rId3">
            <a:alphaModFix/>
          </a:blip>
          <a:srcRect l="14877" t="-18810" r="14517" b="82935"/>
          <a:stretch/>
        </p:blipFill>
        <p:spPr>
          <a:xfrm>
            <a:off x="3748087" y="-2019300"/>
            <a:ext cx="4695825" cy="352425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91" name="Google Shape;291;p22"/>
          <p:cNvSpPr/>
          <p:nvPr/>
        </p:nvSpPr>
        <p:spPr>
          <a:xfrm>
            <a:off x="152400" y="23262"/>
            <a:ext cx="1790699" cy="1824588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rgbClr val="DEB4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2" name="Google Shape;292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0024" y="205434"/>
            <a:ext cx="1657350" cy="1460244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2"/>
          <p:cNvSpPr/>
          <p:nvPr/>
        </p:nvSpPr>
        <p:spPr>
          <a:xfrm>
            <a:off x="1026696" y="1434576"/>
            <a:ext cx="10498554" cy="5539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משימה שביעית</a:t>
            </a:r>
            <a:r>
              <a:rPr lang="he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!</a:t>
            </a:r>
            <a:br>
              <a:rPr lang="en-US" sz="5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</a:br>
            <a:br>
              <a:rPr lang="en-US" sz="5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</a:br>
            <a:r>
              <a:rPr lang="he-IL" sz="19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אף שאחשוורוש התרצה לאסתר, מאחר וגזירת המן נחתמה בטבעת המלך –לא היה ניתן לבטל אותה. על כן </a:t>
            </a:r>
            <a:r>
              <a:rPr lang="iw-IL" sz="19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מרדכי ואסתר מבקשים</a:t>
            </a:r>
            <a:r>
              <a:rPr lang="he-IL" sz="19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לשלוח</a:t>
            </a:r>
            <a:r>
              <a:rPr lang="iw-IL" sz="19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פקודה חדשה</a:t>
            </a:r>
            <a:r>
              <a:rPr lang="he-IL" sz="19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, </a:t>
            </a:r>
            <a:r>
              <a:rPr lang="iw-IL" sz="19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לפיה יוכלו</a:t>
            </a:r>
            <a:r>
              <a:rPr lang="he-IL" sz="19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גם</a:t>
            </a:r>
            <a:r>
              <a:rPr lang="iw-IL" sz="19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היהודים להילחם באויביהם</a:t>
            </a:r>
            <a:r>
              <a:rPr lang="he-IL" sz="19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. </a:t>
            </a:r>
            <a:endParaRPr sz="1900"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9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כ</a:t>
            </a:r>
            <a:r>
              <a:rPr lang="he-IL" sz="19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אשר ה</a:t>
            </a:r>
            <a:r>
              <a:rPr lang="iw-IL" sz="19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גיע היום המיועד בו תוכנן לחסל את העם היהודי</a:t>
            </a:r>
            <a:r>
              <a:rPr lang="he-IL" sz="19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- </a:t>
            </a:r>
            <a:r>
              <a:rPr lang="iw-IL" sz="19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התהפך המצב</a:t>
            </a:r>
            <a:r>
              <a:rPr lang="he-IL" sz="19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! ובמקום שהיהודים יושמדו הם דווקא </a:t>
            </a:r>
            <a:r>
              <a:rPr lang="iw-IL" sz="19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השיגו ניצחון גדול</a:t>
            </a:r>
            <a:r>
              <a:rPr lang="he-IL" sz="19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וכבוד רב!</a:t>
            </a:r>
            <a:endParaRPr lang="en-US" sz="1900" dirty="0">
              <a:solidFill>
                <a:schemeClr val="dk1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9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במגילה מתואר</a:t>
            </a:r>
            <a:r>
              <a:rPr lang="he-IL" sz="19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, </a:t>
            </a:r>
            <a:r>
              <a:rPr lang="iw-IL" sz="19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שלמרות שהותר ליהודים לקחת שלל</a:t>
            </a:r>
            <a:r>
              <a:rPr lang="he-IL" sz="19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, הם נמנעו מכך "</a:t>
            </a:r>
            <a:r>
              <a:rPr lang="iw-IL" sz="19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וּבַבִּזָּה לֹא שָׁלְחוּ אֶת יָדָם</a:t>
            </a:r>
            <a:r>
              <a:rPr lang="he-IL" sz="19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". היהודים רצו שמלחמה זו תהיה 'מלחמת קודש' ולא כמאבק אנוכי עבור צבירת ממון ורכוש.</a:t>
            </a: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9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גם אנו היום, כחיילים בצה"ל - שותפים למשימה החשובה והעליונה במימוש </a:t>
            </a:r>
            <a:r>
              <a:rPr lang="iw-IL" sz="19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ייעודו של צה"ל</a:t>
            </a:r>
            <a:r>
              <a:rPr lang="he-IL" sz="19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: "</a:t>
            </a:r>
            <a:r>
              <a:rPr lang="iw-IL" sz="19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להגן על המדינה</a:t>
            </a:r>
            <a:r>
              <a:rPr lang="he-IL" sz="19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, </a:t>
            </a:r>
            <a:r>
              <a:rPr lang="iw-IL" sz="19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לשמור על ביטחונה ולנצח במלחמה</a:t>
            </a:r>
            <a:r>
              <a:rPr lang="he-IL" sz="19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".</a:t>
            </a: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900" dirty="0">
                <a:solidFill>
                  <a:schemeClr val="dk1"/>
                </a:solidFill>
                <a:latin typeface="Assistant ExtraBold"/>
                <a:cs typeface="Assistant ExtraBold"/>
                <a:sym typeface="Assistant ExtraBold"/>
              </a:rPr>
              <a:t>לזכר המהפך הגדול שהיה בימי אסתר – אנו נוהגים בפורים להתהפך בעצמינו ולהתחפש.</a:t>
            </a:r>
            <a:endParaRPr sz="1900"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9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בראשית ימי הציונות התפתח</a:t>
            </a:r>
            <a:r>
              <a:rPr lang="he-IL" sz="19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גם </a:t>
            </a:r>
            <a:r>
              <a:rPr lang="iw-IL" sz="19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מנהג</a:t>
            </a:r>
            <a:r>
              <a:rPr lang="he-IL" sz="19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של</a:t>
            </a:r>
            <a:r>
              <a:rPr lang="iw-IL" sz="19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תהלוכת תחפושות</a:t>
            </a:r>
            <a:r>
              <a:rPr lang="he-IL" sz="19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- "</a:t>
            </a:r>
            <a:r>
              <a:rPr lang="iw-IL" sz="19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עדלאידע</a:t>
            </a:r>
            <a:r>
              <a:rPr lang="he-IL" sz="19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", </a:t>
            </a:r>
            <a:r>
              <a:rPr lang="iw-IL" sz="19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המתקיים עד היום בערים רבות.</a:t>
            </a:r>
            <a:endParaRPr sz="1900"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משימתכם: </a:t>
            </a:r>
            <a:endParaRPr sz="1800"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dirty="0">
                <a:solidFill>
                  <a:schemeClr val="dk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קיימו תהלוכת </a:t>
            </a:r>
            <a:r>
              <a:rPr lang="he-IL" sz="1800" dirty="0">
                <a:solidFill>
                  <a:schemeClr val="dk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'</a:t>
            </a:r>
            <a:r>
              <a:rPr lang="iw-IL" sz="1800" dirty="0">
                <a:solidFill>
                  <a:schemeClr val="dk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עדלאידע</a:t>
            </a:r>
            <a:r>
              <a:rPr lang="he-IL" sz="1800" dirty="0">
                <a:solidFill>
                  <a:schemeClr val="dk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'!</a:t>
            </a:r>
            <a:endParaRPr sz="18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dirty="0">
                <a:solidFill>
                  <a:schemeClr val="dk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לפניכם שורה של כיסאות</a:t>
            </a:r>
            <a:r>
              <a:rPr lang="he-IL" sz="1800" dirty="0">
                <a:solidFill>
                  <a:schemeClr val="dk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, </a:t>
            </a:r>
            <a:r>
              <a:rPr lang="iw-IL" sz="1800" dirty="0">
                <a:solidFill>
                  <a:schemeClr val="dk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עליכם לעמוד על הכיסאות באופן שישאר כסא אחד ריק</a:t>
            </a:r>
            <a:r>
              <a:rPr lang="he-IL" sz="1800" dirty="0">
                <a:solidFill>
                  <a:schemeClr val="dk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 כל הזמן, </a:t>
            </a:r>
            <a:endParaRPr sz="18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dirty="0">
                <a:solidFill>
                  <a:schemeClr val="dk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אותו תצטרכו להעביר קדימה וכך להתקדם את המרחק המוגדר</a:t>
            </a:r>
            <a:r>
              <a:rPr lang="he-IL" sz="1800" dirty="0">
                <a:solidFill>
                  <a:schemeClr val="dk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. </a:t>
            </a:r>
            <a:endParaRPr sz="18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הקבוצה</a:t>
            </a:r>
            <a:r>
              <a:rPr lang="he-IL" sz="18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שתתקדם</a:t>
            </a:r>
            <a:r>
              <a:rPr lang="iw-IL" sz="18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הכי מה</a:t>
            </a:r>
            <a:r>
              <a:rPr lang="he-IL" sz="18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ר - </a:t>
            </a:r>
            <a:r>
              <a:rPr lang="iw-IL" sz="18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תזכה ב</a:t>
            </a:r>
            <a:r>
              <a:rPr lang="he-IL" sz="18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100 </a:t>
            </a:r>
            <a:r>
              <a:rPr lang="iw-IL" sz="18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נקודות נוספות!</a:t>
            </a:r>
            <a:endParaRPr sz="1800"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לאחר שתצליחו במשימה</a:t>
            </a:r>
            <a:r>
              <a:rPr lang="he-IL" sz="18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תוכלו להמשיך </a:t>
            </a:r>
            <a:r>
              <a:rPr lang="iw-IL" sz="18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לשלב הבא</a:t>
            </a:r>
            <a:r>
              <a:rPr lang="he-IL" sz="18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.</a:t>
            </a:r>
            <a:endParaRPr sz="1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3"/>
          <p:cNvSpPr/>
          <p:nvPr/>
        </p:nvSpPr>
        <p:spPr>
          <a:xfrm>
            <a:off x="1210277" y="0"/>
            <a:ext cx="9771446" cy="6858000"/>
          </a:xfrm>
          <a:custGeom>
            <a:avLst/>
            <a:gdLst/>
            <a:ahLst/>
            <a:cxnLst/>
            <a:rect l="l" t="t" r="r" b="b"/>
            <a:pathLst>
              <a:path w="9771446" h="6858000" extrusionOk="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rgbClr val="D8D8D8">
              <a:alpha val="619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9" name="Google Shape;299;p23"/>
          <p:cNvPicPr preferRelativeResize="0"/>
          <p:nvPr/>
        </p:nvPicPr>
        <p:blipFill rotWithShape="1">
          <a:blip r:embed="rId3">
            <a:alphaModFix/>
          </a:blip>
          <a:srcRect b="47663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 extrusionOk="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300" name="Google Shape;300;p23"/>
          <p:cNvSpPr txBox="1"/>
          <p:nvPr/>
        </p:nvSpPr>
        <p:spPr>
          <a:xfrm>
            <a:off x="1685925" y="2915479"/>
            <a:ext cx="8820149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9600" dirty="0">
                <a:ln w="19050">
                  <a:solidFill>
                    <a:srgbClr val="E6525A"/>
                  </a:solidFill>
                </a:ln>
                <a:solidFill>
                  <a:srgbClr val="E8844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uttman Yad-Brush" panose="02010401010101010101" pitchFamily="2" charset="-79"/>
                <a:cs typeface="Guttman Yad-Brush" panose="02010401010101010101" pitchFamily="2" charset="-79"/>
                <a:sym typeface="Alef"/>
              </a:rPr>
              <a:t>משימה שמינית</a:t>
            </a:r>
            <a:endParaRPr sz="9600" dirty="0">
              <a:ln w="19050">
                <a:solidFill>
                  <a:srgbClr val="E6525A"/>
                </a:solidFill>
              </a:ln>
              <a:solidFill>
                <a:srgbClr val="E88443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sp>
        <p:nvSpPr>
          <p:cNvPr id="301" name="Google Shape;301;p23"/>
          <p:cNvSpPr/>
          <p:nvPr/>
        </p:nvSpPr>
        <p:spPr>
          <a:xfrm>
            <a:off x="152400" y="23262"/>
            <a:ext cx="1790699" cy="1824588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rgbClr val="DEB4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2" name="Google Shape;302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0024" y="205434"/>
            <a:ext cx="1657350" cy="1460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89541">
            <a:off x="4224198" y="3294202"/>
            <a:ext cx="545087" cy="54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4"/>
          <p:cNvSpPr/>
          <p:nvPr/>
        </p:nvSpPr>
        <p:spPr>
          <a:xfrm>
            <a:off x="895348" y="-542926"/>
            <a:ext cx="10629901" cy="8391525"/>
          </a:xfrm>
          <a:prstGeom prst="ellipse">
            <a:avLst/>
          </a:prstGeom>
          <a:solidFill>
            <a:schemeClr val="lt1"/>
          </a:solidFill>
          <a:ln w="117475" cap="flat" cmpd="sng">
            <a:solidFill>
              <a:srgbClr val="DEB4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9" name="Google Shape;309;p24"/>
          <p:cNvPicPr preferRelativeResize="0"/>
          <p:nvPr/>
        </p:nvPicPr>
        <p:blipFill rotWithShape="1">
          <a:blip r:embed="rId3">
            <a:alphaModFix/>
          </a:blip>
          <a:srcRect l="14877" t="-18810" r="14517" b="82935"/>
          <a:stretch/>
        </p:blipFill>
        <p:spPr>
          <a:xfrm>
            <a:off x="3748087" y="-2019300"/>
            <a:ext cx="4695825" cy="352425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10" name="Google Shape;310;p24"/>
          <p:cNvSpPr/>
          <p:nvPr/>
        </p:nvSpPr>
        <p:spPr>
          <a:xfrm>
            <a:off x="152400" y="23262"/>
            <a:ext cx="1790699" cy="1824588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rgbClr val="DEB4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1" name="Google Shape;31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0024" y="205434"/>
            <a:ext cx="1657350" cy="1460244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4"/>
          <p:cNvSpPr/>
          <p:nvPr/>
        </p:nvSpPr>
        <p:spPr>
          <a:xfrm>
            <a:off x="954126" y="1420062"/>
            <a:ext cx="10498554" cy="56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משימה שמינית</a:t>
            </a:r>
            <a:r>
              <a:rPr lang="he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!</a:t>
            </a:r>
            <a:br>
              <a:rPr lang="en-US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</a:br>
            <a:br>
              <a:rPr lang="en-US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</a:b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במורשת ובתרבות היהודיים מציינים את פורים בארבע דרכים</a:t>
            </a:r>
            <a:r>
              <a:rPr lang="he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, </a:t>
            </a:r>
            <a:r>
              <a:rPr lang="he-IL" sz="2000" dirty="0" err="1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שכ</a:t>
            </a: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ול</a:t>
            </a:r>
            <a:r>
              <a:rPr lang="he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ן</a:t>
            </a: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מעורר</a:t>
            </a:r>
            <a:r>
              <a:rPr lang="he-IL" sz="2000" dirty="0" err="1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ות</a:t>
            </a: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ומחזק</a:t>
            </a:r>
            <a:r>
              <a:rPr lang="he-IL" sz="2000" dirty="0" err="1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ות</a:t>
            </a: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את האחדות והערבות הדדית בתוך העם</a:t>
            </a:r>
            <a:r>
              <a:rPr lang="he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: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א. </a:t>
            </a: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מקרא המגילה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ב. </a:t>
            </a: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משתה ושמחה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ג. </a:t>
            </a: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משלוח מנות לחברים</a:t>
            </a:r>
            <a:endParaRPr lang="he-IL" sz="2000" dirty="0">
              <a:solidFill>
                <a:schemeClr val="dk1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ד. </a:t>
            </a: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חלוקת מתנות לעניים</a:t>
            </a:r>
            <a:r>
              <a:rPr lang="he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.</a:t>
            </a: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דברים רבים</a:t>
            </a: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למדנו במהלך התחרות</a:t>
            </a:r>
            <a:r>
              <a:rPr lang="he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- </a:t>
            </a: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עכשיו הגיע הזמן לבחון את עצמכם!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משימתכם:</a:t>
            </a:r>
            <a:endParaRPr dirty="0"/>
          </a:p>
          <a:p>
            <a:pPr lvl="0" algn="ctr" rtl="1"/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מצורפים משפטים אותם עליכם להשלים</a:t>
            </a:r>
            <a:r>
              <a:rPr lang="he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ב</a:t>
            </a: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התאם לתוכן שלמדנו במהלך הפעילות</a:t>
            </a:r>
            <a:r>
              <a:rPr lang="he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. עם מילים אלו</a:t>
            </a:r>
            <a:br>
              <a:rPr lang="en-US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</a:b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</a:t>
            </a:r>
            <a:r>
              <a:rPr lang="he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עליכם למלא</a:t>
            </a: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את התשבץ.</a:t>
            </a:r>
            <a:r>
              <a:rPr lang="he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(אתם יכולים להיעזר בדפי המשימות הקודמות).</a:t>
            </a:r>
            <a:endParaRPr sz="2000"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אם תצליחו למלא נכון</a:t>
            </a:r>
            <a:r>
              <a:rPr lang="he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- </a:t>
            </a: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תקבלו צמד מילים לאומי.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לאחר שתצליחו במשימה</a:t>
            </a:r>
            <a:r>
              <a:rPr lang="he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</a:t>
            </a: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תקבל</a:t>
            </a:r>
            <a:r>
              <a:rPr lang="he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ו 100 </a:t>
            </a: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נקודות נוספות</a:t>
            </a:r>
            <a:r>
              <a:rPr lang="he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,</a:t>
            </a: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ותסיימו את התחרות!!</a:t>
            </a:r>
            <a:r>
              <a:rPr lang="he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</a:t>
            </a:r>
            <a:br>
              <a:rPr lang="en-US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</a:br>
            <a:r>
              <a:rPr lang="he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אז תרוצו לנקודת הסיום</a:t>
            </a:r>
            <a:r>
              <a:rPr lang="en-US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!</a:t>
            </a:r>
            <a:r>
              <a:rPr lang="he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הקבוצה הראשונה </a:t>
            </a:r>
            <a:br>
              <a:rPr lang="en-US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</a:br>
            <a:r>
              <a:rPr lang="he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שתגיע תזכה ב100 נקודות נוספות! 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5"/>
          <p:cNvSpPr/>
          <p:nvPr/>
        </p:nvSpPr>
        <p:spPr>
          <a:xfrm>
            <a:off x="895348" y="-542926"/>
            <a:ext cx="10629901" cy="8391525"/>
          </a:xfrm>
          <a:prstGeom prst="ellipse">
            <a:avLst/>
          </a:prstGeom>
          <a:solidFill>
            <a:schemeClr val="lt1"/>
          </a:solidFill>
          <a:ln w="117475" cap="flat" cmpd="sng">
            <a:solidFill>
              <a:srgbClr val="DEB4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8" name="Google Shape;318;p25"/>
          <p:cNvPicPr preferRelativeResize="0"/>
          <p:nvPr/>
        </p:nvPicPr>
        <p:blipFill rotWithShape="1">
          <a:blip r:embed="rId3">
            <a:alphaModFix/>
          </a:blip>
          <a:srcRect l="14877" t="-18810" r="14517" b="82935"/>
          <a:stretch/>
        </p:blipFill>
        <p:spPr>
          <a:xfrm>
            <a:off x="3748087" y="-2019300"/>
            <a:ext cx="4695825" cy="352425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19" name="Google Shape;319;p25"/>
          <p:cNvSpPr/>
          <p:nvPr/>
        </p:nvSpPr>
        <p:spPr>
          <a:xfrm>
            <a:off x="152400" y="23262"/>
            <a:ext cx="1790699" cy="1824588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rgbClr val="DEB4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0" name="Google Shape;320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0024" y="205434"/>
            <a:ext cx="1657350" cy="1460244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25"/>
          <p:cNvSpPr/>
          <p:nvPr/>
        </p:nvSpPr>
        <p:spPr>
          <a:xfrm>
            <a:off x="982452" y="1536174"/>
            <a:ext cx="10498554" cy="5139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השלימו את המשפטים: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  <a:p>
            <a:pPr marL="457200" marR="0" lvl="0" indent="-45720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istant ExtraBold"/>
              <a:buAutoNum type="arabicPeriod"/>
            </a:pP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אסתר לא מגלה שהיא חלק מ_ _ _ - _ _ _ _ _ _</a:t>
            </a:r>
            <a:endParaRPr dirty="0"/>
          </a:p>
          <a:p>
            <a:pPr marL="457200" marR="0" lvl="0" indent="-40640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 dirty="0">
              <a:solidFill>
                <a:schemeClr val="dk1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2. כשהמן פונה אל אחשוורוש ומבקש ממנו לחסל את העם היהודי, הוא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טוען שהעם הזה לא _ _ _ _ _ ולכן יהיה קל יותר לבצע זאת.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3. לפי הכללים של מלכות אחשוורוש – מי שנכנס אל המלך ללא שהתבקש לכך – דינו מוות.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אלא אם המלך הושיט לו את _ _ _ _ _ - _ _ _ _ שלו.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  <a:p>
            <a:pPr marL="457200" marR="0" lvl="0" indent="-45720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istant ExtraBold"/>
              <a:buAutoNum type="arabicPeriod" startAt="4"/>
            </a:pP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אחד ממנהגי החג הוא לתת _ _ _ _ _ - _ _ _ _ לחברים, ובכך להרבות באחדות בתוכנו.</a:t>
            </a:r>
            <a:endParaRPr dirty="0"/>
          </a:p>
          <a:p>
            <a:pPr marL="457200" marR="0" lvl="0" indent="-40640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 dirty="0">
              <a:solidFill>
                <a:schemeClr val="dk1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5. אחשוורוש היה מנהיג ששלט על חלקים נרחבים בעולם. במגילה מתוארת ממלכתו - מהודו ועד כוש, מאה _ _ _ _ _ ושבע מדינות!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6. בראשית ימי הציונות נהגו לקיים בפורים תהלוכות תחפושות שנקראו  _ _ _ _ _ _ _,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והמתקיימות עד היום.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7. מרדכי, ששומע על גזירתו של המן, מבקש מאסתר המלכה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שתהיה שליחה של כל העם ותיגש_ _ _ _  אחשוורוש להפר את הגזירה.</a:t>
            </a:r>
            <a:endParaRPr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8C33C91B-B57D-A9B3-7200-C6A03146B4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8" y="0"/>
            <a:ext cx="12177584" cy="685800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E6CD6794-C6FC-47F6-9F97-4F538C5E08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7567" y="6329704"/>
            <a:ext cx="2986120" cy="26924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B29C0-0CD4-F7F6-B6C6-4BF887C5D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0D34FA4-00ED-045F-6045-7C7C0CCB5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AA87679-50C2-0CED-4109-9BE5A355C3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282AE719-B35C-6753-7C0C-0073C7ACDF29}"/>
              </a:ext>
            </a:extLst>
          </p:cNvPr>
          <p:cNvSpPr/>
          <p:nvPr/>
        </p:nvSpPr>
        <p:spPr>
          <a:xfrm>
            <a:off x="-196645" y="-272845"/>
            <a:ext cx="12388645" cy="74036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e-IL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41694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6"/>
          <p:cNvSpPr/>
          <p:nvPr/>
        </p:nvSpPr>
        <p:spPr>
          <a:xfrm>
            <a:off x="895348" y="-542926"/>
            <a:ext cx="10629901" cy="8391525"/>
          </a:xfrm>
          <a:prstGeom prst="ellipse">
            <a:avLst/>
          </a:prstGeom>
          <a:solidFill>
            <a:schemeClr val="lt1"/>
          </a:solidFill>
          <a:ln w="117475" cap="flat" cmpd="sng">
            <a:solidFill>
              <a:srgbClr val="DEB4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7" name="Google Shape;327;p26"/>
          <p:cNvPicPr preferRelativeResize="0"/>
          <p:nvPr/>
        </p:nvPicPr>
        <p:blipFill rotWithShape="1">
          <a:blip r:embed="rId3">
            <a:alphaModFix/>
          </a:blip>
          <a:srcRect l="14877" t="-18810" r="14517" b="82935"/>
          <a:stretch/>
        </p:blipFill>
        <p:spPr>
          <a:xfrm>
            <a:off x="3748087" y="-2019300"/>
            <a:ext cx="4695825" cy="352425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28" name="Google Shape;328;p26"/>
          <p:cNvSpPr/>
          <p:nvPr/>
        </p:nvSpPr>
        <p:spPr>
          <a:xfrm>
            <a:off x="152400" y="23262"/>
            <a:ext cx="1790699" cy="1824588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rgbClr val="DEB4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9" name="Google Shape;329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0024" y="205434"/>
            <a:ext cx="1657350" cy="1460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26"/>
          <p:cNvPicPr preferRelativeResize="0"/>
          <p:nvPr/>
        </p:nvPicPr>
        <p:blipFill rotWithShape="1">
          <a:blip r:embed="rId5">
            <a:alphaModFix/>
          </a:blip>
          <a:srcRect l="30189" t="37192" r="30876" b="24016"/>
          <a:stretch/>
        </p:blipFill>
        <p:spPr>
          <a:xfrm>
            <a:off x="2686046" y="1536914"/>
            <a:ext cx="6691689" cy="5000475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26"/>
          <p:cNvSpPr txBox="1"/>
          <p:nvPr/>
        </p:nvSpPr>
        <p:spPr>
          <a:xfrm>
            <a:off x="8124259" y="1847850"/>
            <a:ext cx="465221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Baumans"/>
              <a:ea typeface="Baumans"/>
              <a:cs typeface="Baumans"/>
              <a:sym typeface="Baumans"/>
            </a:endParaRPr>
          </a:p>
        </p:txBody>
      </p:sp>
      <p:sp>
        <p:nvSpPr>
          <p:cNvPr id="332" name="Google Shape;332;p26"/>
          <p:cNvSpPr/>
          <p:nvPr/>
        </p:nvSpPr>
        <p:spPr>
          <a:xfrm>
            <a:off x="6917397" y="1606113"/>
            <a:ext cx="598327" cy="5156320"/>
          </a:xfrm>
          <a:prstGeom prst="rect">
            <a:avLst/>
          </a:prstGeom>
          <a:solidFill>
            <a:srgbClr val="E88445">
              <a:alpha val="72941"/>
            </a:srgb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333" name="Google Shape;333;p26"/>
          <p:cNvSpPr txBox="1"/>
          <p:nvPr/>
        </p:nvSpPr>
        <p:spPr>
          <a:xfrm>
            <a:off x="8049530" y="1639303"/>
            <a:ext cx="529391" cy="369332"/>
          </a:xfrm>
          <a:prstGeom prst="rect">
            <a:avLst/>
          </a:prstGeom>
          <a:solidFill>
            <a:srgbClr val="E658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dk1"/>
                </a:solidFill>
                <a:latin typeface="Baumans"/>
                <a:ea typeface="Baumans"/>
                <a:cs typeface="Baumans"/>
                <a:sym typeface="Baumans"/>
              </a:rPr>
              <a:t>.1</a:t>
            </a:r>
            <a:endParaRPr sz="1800">
              <a:solidFill>
                <a:schemeClr val="dk1"/>
              </a:solidFill>
              <a:latin typeface="Baumans"/>
              <a:ea typeface="Baumans"/>
              <a:cs typeface="Baumans"/>
              <a:sym typeface="Baumans"/>
            </a:endParaRPr>
          </a:p>
        </p:txBody>
      </p:sp>
      <p:sp>
        <p:nvSpPr>
          <p:cNvPr id="334" name="Google Shape;334;p26"/>
          <p:cNvSpPr txBox="1"/>
          <p:nvPr/>
        </p:nvSpPr>
        <p:spPr>
          <a:xfrm>
            <a:off x="9057891" y="3031122"/>
            <a:ext cx="529391" cy="369332"/>
          </a:xfrm>
          <a:prstGeom prst="rect">
            <a:avLst/>
          </a:prstGeom>
          <a:solidFill>
            <a:srgbClr val="E658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dk1"/>
                </a:solidFill>
                <a:latin typeface="Baumans"/>
                <a:ea typeface="Baumans"/>
                <a:cs typeface="Baumans"/>
                <a:sym typeface="Baumans"/>
              </a:rPr>
              <a:t>.3</a:t>
            </a:r>
            <a:endParaRPr sz="1800">
              <a:solidFill>
                <a:schemeClr val="dk1"/>
              </a:solidFill>
              <a:latin typeface="Baumans"/>
              <a:ea typeface="Baumans"/>
              <a:cs typeface="Baumans"/>
              <a:sym typeface="Baumans"/>
            </a:endParaRPr>
          </a:p>
        </p:txBody>
      </p:sp>
      <p:sp>
        <p:nvSpPr>
          <p:cNvPr id="335" name="Google Shape;335;p26"/>
          <p:cNvSpPr txBox="1"/>
          <p:nvPr/>
        </p:nvSpPr>
        <p:spPr>
          <a:xfrm>
            <a:off x="7529381" y="2552494"/>
            <a:ext cx="465221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Baumans"/>
              <a:ea typeface="Baumans"/>
              <a:cs typeface="Baumans"/>
              <a:sym typeface="Baumans"/>
            </a:endParaRPr>
          </a:p>
        </p:txBody>
      </p:sp>
      <p:sp>
        <p:nvSpPr>
          <p:cNvPr id="336" name="Google Shape;336;p26"/>
          <p:cNvSpPr txBox="1"/>
          <p:nvPr/>
        </p:nvSpPr>
        <p:spPr>
          <a:xfrm>
            <a:off x="8124259" y="3908994"/>
            <a:ext cx="465221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Baumans"/>
              <a:ea typeface="Baumans"/>
              <a:cs typeface="Baumans"/>
              <a:sym typeface="Baumans"/>
            </a:endParaRPr>
          </a:p>
        </p:txBody>
      </p:sp>
      <p:sp>
        <p:nvSpPr>
          <p:cNvPr id="337" name="Google Shape;337;p26"/>
          <p:cNvSpPr txBox="1"/>
          <p:nvPr/>
        </p:nvSpPr>
        <p:spPr>
          <a:xfrm>
            <a:off x="8622446" y="4595649"/>
            <a:ext cx="465221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Baumans"/>
              <a:ea typeface="Baumans"/>
              <a:cs typeface="Baumans"/>
              <a:sym typeface="Baumans"/>
            </a:endParaRPr>
          </a:p>
        </p:txBody>
      </p:sp>
      <p:sp>
        <p:nvSpPr>
          <p:cNvPr id="338" name="Google Shape;338;p26"/>
          <p:cNvSpPr txBox="1"/>
          <p:nvPr/>
        </p:nvSpPr>
        <p:spPr>
          <a:xfrm>
            <a:off x="7603863" y="6095171"/>
            <a:ext cx="465221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Baumans"/>
              <a:ea typeface="Baumans"/>
              <a:cs typeface="Baumans"/>
              <a:sym typeface="Baumans"/>
            </a:endParaRPr>
          </a:p>
        </p:txBody>
      </p:sp>
      <p:sp>
        <p:nvSpPr>
          <p:cNvPr id="339" name="Google Shape;339;p26"/>
          <p:cNvSpPr txBox="1"/>
          <p:nvPr/>
        </p:nvSpPr>
        <p:spPr>
          <a:xfrm>
            <a:off x="7570908" y="2337492"/>
            <a:ext cx="529391" cy="369332"/>
          </a:xfrm>
          <a:prstGeom prst="rect">
            <a:avLst/>
          </a:prstGeom>
          <a:solidFill>
            <a:srgbClr val="E658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dk1"/>
                </a:solidFill>
                <a:latin typeface="Baumans"/>
                <a:ea typeface="Baumans"/>
                <a:cs typeface="Baumans"/>
                <a:sym typeface="Baumans"/>
              </a:rPr>
              <a:t>.2</a:t>
            </a:r>
            <a:endParaRPr sz="1800">
              <a:solidFill>
                <a:schemeClr val="dk1"/>
              </a:solidFill>
              <a:latin typeface="Baumans"/>
              <a:ea typeface="Baumans"/>
              <a:cs typeface="Baumans"/>
              <a:sym typeface="Baumans"/>
            </a:endParaRPr>
          </a:p>
        </p:txBody>
      </p:sp>
      <p:sp>
        <p:nvSpPr>
          <p:cNvPr id="340" name="Google Shape;340;p26"/>
          <p:cNvSpPr txBox="1"/>
          <p:nvPr/>
        </p:nvSpPr>
        <p:spPr>
          <a:xfrm>
            <a:off x="8038220" y="3696684"/>
            <a:ext cx="529391" cy="369332"/>
          </a:xfrm>
          <a:prstGeom prst="rect">
            <a:avLst/>
          </a:prstGeom>
          <a:solidFill>
            <a:srgbClr val="E658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dk1"/>
                </a:solidFill>
                <a:latin typeface="Baumans"/>
                <a:ea typeface="Baumans"/>
                <a:cs typeface="Baumans"/>
                <a:sym typeface="Baumans"/>
              </a:rPr>
              <a:t>.4</a:t>
            </a:r>
            <a:endParaRPr sz="1800">
              <a:solidFill>
                <a:schemeClr val="dk1"/>
              </a:solidFill>
              <a:latin typeface="Baumans"/>
              <a:ea typeface="Baumans"/>
              <a:cs typeface="Baumans"/>
              <a:sym typeface="Baumans"/>
            </a:endParaRPr>
          </a:p>
        </p:txBody>
      </p:sp>
      <p:sp>
        <p:nvSpPr>
          <p:cNvPr id="341" name="Google Shape;341;p26"/>
          <p:cNvSpPr txBox="1"/>
          <p:nvPr/>
        </p:nvSpPr>
        <p:spPr>
          <a:xfrm>
            <a:off x="8589120" y="4374902"/>
            <a:ext cx="529391" cy="369332"/>
          </a:xfrm>
          <a:prstGeom prst="rect">
            <a:avLst/>
          </a:prstGeom>
          <a:solidFill>
            <a:srgbClr val="E658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dk1"/>
                </a:solidFill>
                <a:latin typeface="Baumans"/>
                <a:ea typeface="Baumans"/>
                <a:cs typeface="Baumans"/>
                <a:sym typeface="Baumans"/>
              </a:rPr>
              <a:t>.5</a:t>
            </a:r>
            <a:endParaRPr sz="1800">
              <a:solidFill>
                <a:schemeClr val="dk1"/>
              </a:solidFill>
              <a:latin typeface="Baumans"/>
              <a:ea typeface="Baumans"/>
              <a:cs typeface="Baumans"/>
              <a:sym typeface="Baumans"/>
            </a:endParaRPr>
          </a:p>
        </p:txBody>
      </p:sp>
      <p:sp>
        <p:nvSpPr>
          <p:cNvPr id="342" name="Google Shape;342;p26"/>
          <p:cNvSpPr txBox="1"/>
          <p:nvPr/>
        </p:nvSpPr>
        <p:spPr>
          <a:xfrm>
            <a:off x="9081723" y="5300844"/>
            <a:ext cx="529391" cy="369332"/>
          </a:xfrm>
          <a:prstGeom prst="rect">
            <a:avLst/>
          </a:prstGeom>
          <a:solidFill>
            <a:srgbClr val="E658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dirty="0">
                <a:solidFill>
                  <a:schemeClr val="dk1"/>
                </a:solidFill>
                <a:latin typeface="Baumans"/>
                <a:ea typeface="Baumans"/>
                <a:cs typeface="Baumans"/>
                <a:sym typeface="Baumans"/>
              </a:rPr>
              <a:t>.6</a:t>
            </a:r>
            <a:endParaRPr sz="1800" dirty="0">
              <a:solidFill>
                <a:schemeClr val="dk1"/>
              </a:solidFill>
              <a:latin typeface="Baumans"/>
              <a:ea typeface="Baumans"/>
              <a:cs typeface="Baumans"/>
              <a:sym typeface="Baumans"/>
            </a:endParaRPr>
          </a:p>
        </p:txBody>
      </p:sp>
      <p:sp>
        <p:nvSpPr>
          <p:cNvPr id="343" name="Google Shape;343;p26"/>
          <p:cNvSpPr txBox="1"/>
          <p:nvPr/>
        </p:nvSpPr>
        <p:spPr>
          <a:xfrm>
            <a:off x="7617548" y="5865016"/>
            <a:ext cx="529391" cy="369332"/>
          </a:xfrm>
          <a:prstGeom prst="rect">
            <a:avLst/>
          </a:prstGeom>
          <a:solidFill>
            <a:srgbClr val="E658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dk1"/>
                </a:solidFill>
                <a:latin typeface="Baumans"/>
                <a:ea typeface="Baumans"/>
                <a:cs typeface="Baumans"/>
                <a:sym typeface="Baumans"/>
              </a:rPr>
              <a:t>.7</a:t>
            </a:r>
            <a:endParaRPr sz="1800">
              <a:solidFill>
                <a:schemeClr val="dk1"/>
              </a:solidFill>
              <a:latin typeface="Baumans"/>
              <a:ea typeface="Baumans"/>
              <a:cs typeface="Baumans"/>
              <a:sym typeface="Baum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F999C-9716-A79E-9C07-18FFBEDDC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DE83DEC-1679-DEE6-921B-B2B323729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E1230A4-05CE-B519-F9D1-C244149F26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AA298C45-EBDC-8EBF-3ECA-701079244EC1}"/>
              </a:ext>
            </a:extLst>
          </p:cNvPr>
          <p:cNvSpPr/>
          <p:nvPr/>
        </p:nvSpPr>
        <p:spPr>
          <a:xfrm>
            <a:off x="-196645" y="-272845"/>
            <a:ext cx="12388645" cy="74036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e-IL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73906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68C9947-16BB-4269-3AE2-60AF4549D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F4FD0DB-2FB6-7ED6-1129-A31E9C2124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ECBEC73F-9320-E322-7F44-53B5D681C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8"/>
            <a:ext cx="12192000" cy="685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376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/>
          <p:nvPr/>
        </p:nvSpPr>
        <p:spPr>
          <a:xfrm>
            <a:off x="1210277" y="0"/>
            <a:ext cx="9771446" cy="6858000"/>
          </a:xfrm>
          <a:custGeom>
            <a:avLst/>
            <a:gdLst/>
            <a:ahLst/>
            <a:cxnLst/>
            <a:rect l="l" t="t" r="r" b="b"/>
            <a:pathLst>
              <a:path w="9771446" h="6858000" extrusionOk="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rgbClr val="D8D8D8">
              <a:alpha val="619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 b="47663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 extrusionOk="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07" name="Google Shape;107;p3"/>
          <p:cNvSpPr/>
          <p:nvPr/>
        </p:nvSpPr>
        <p:spPr>
          <a:xfrm>
            <a:off x="152400" y="23262"/>
            <a:ext cx="1790699" cy="1824588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rgbClr val="DEB4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0024" y="205434"/>
            <a:ext cx="1657350" cy="146024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"/>
          <p:cNvSpPr txBox="1"/>
          <p:nvPr/>
        </p:nvSpPr>
        <p:spPr>
          <a:xfrm>
            <a:off x="1685924" y="2721812"/>
            <a:ext cx="8820149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9600" dirty="0">
                <a:ln w="19050">
                  <a:solidFill>
                    <a:srgbClr val="E6525A"/>
                  </a:solidFill>
                </a:ln>
                <a:solidFill>
                  <a:srgbClr val="E8844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uttman Yad-Brush" panose="02010401010101010101" pitchFamily="2" charset="-79"/>
                <a:cs typeface="Guttman Yad-Brush" panose="02010401010101010101" pitchFamily="2" charset="-79"/>
                <a:sym typeface="Alef"/>
              </a:rPr>
              <a:t>פתיחה</a:t>
            </a:r>
            <a:endParaRPr sz="9600" dirty="0">
              <a:ln w="19050">
                <a:solidFill>
                  <a:srgbClr val="E6525A"/>
                </a:solidFill>
              </a:ln>
              <a:solidFill>
                <a:srgbClr val="E88443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pic>
        <p:nvPicPr>
          <p:cNvPr id="110" name="Google Shape;110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403343" flipH="1">
            <a:off x="7284641" y="2868146"/>
            <a:ext cx="838890" cy="853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3195F7-32EC-3F3A-6450-8190740CE7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6B8C07E-2B3E-CB08-567E-049273457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ACF96BB-F5B3-C08E-2433-8578F95AC1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F0864A5B-9E35-1794-64E9-A161769A584E}"/>
              </a:ext>
            </a:extLst>
          </p:cNvPr>
          <p:cNvSpPr/>
          <p:nvPr/>
        </p:nvSpPr>
        <p:spPr>
          <a:xfrm>
            <a:off x="-196645" y="-272845"/>
            <a:ext cx="12388645" cy="74036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e-IL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4341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/>
          <p:nvPr/>
        </p:nvSpPr>
        <p:spPr>
          <a:xfrm>
            <a:off x="895348" y="-542926"/>
            <a:ext cx="10629901" cy="8391525"/>
          </a:xfrm>
          <a:prstGeom prst="ellipse">
            <a:avLst/>
          </a:prstGeom>
          <a:solidFill>
            <a:schemeClr val="lt1"/>
          </a:solidFill>
          <a:ln w="117475" cap="flat" cmpd="sng">
            <a:solidFill>
              <a:srgbClr val="DEB4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4"/>
          <p:cNvPicPr preferRelativeResize="0"/>
          <p:nvPr/>
        </p:nvPicPr>
        <p:blipFill rotWithShape="1">
          <a:blip r:embed="rId3">
            <a:alphaModFix/>
          </a:blip>
          <a:srcRect l="14877" t="-18810" r="14517" b="82935"/>
          <a:stretch/>
        </p:blipFill>
        <p:spPr>
          <a:xfrm>
            <a:off x="3748087" y="-2019300"/>
            <a:ext cx="4695825" cy="352425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7" name="Google Shape;117;p4"/>
          <p:cNvSpPr/>
          <p:nvPr/>
        </p:nvSpPr>
        <p:spPr>
          <a:xfrm>
            <a:off x="152400" y="23262"/>
            <a:ext cx="1790699" cy="1824588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rgbClr val="DEB4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0024" y="205434"/>
            <a:ext cx="1657350" cy="1460244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4"/>
          <p:cNvSpPr txBox="1"/>
          <p:nvPr/>
        </p:nvSpPr>
        <p:spPr>
          <a:xfrm>
            <a:off x="752633" y="1450421"/>
            <a:ext cx="10885834" cy="5283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200" b="1" i="0" u="none" strike="noStrike" cap="none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לוח השנה היהודי </a:t>
            </a:r>
            <a:r>
              <a:rPr lang="iw-IL" sz="2200" b="0" i="0" u="none" strike="noStrike" cap="none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הוא רכיב מרכזי בשגרת החיים ביחידה הצבאית.</a:t>
            </a:r>
            <a:endParaRPr dirty="0"/>
          </a:p>
          <a:p>
            <a:pPr marL="0" marR="0" lvl="0" indent="0" algn="ctr" rtl="1"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2200" b="0" i="0" u="none" strike="noStrike" cap="none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החגים והמועדים מפגישים את כולנו ונותנים הזדמנות לעסוק בתכנים ערכיים שיכולים לתמוך</a:t>
            </a:r>
            <a:endParaRPr dirty="0"/>
          </a:p>
          <a:p>
            <a:pPr marL="0" marR="0" lvl="0" indent="0" algn="ctr" rtl="1"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2200" b="0" i="0" u="none" strike="noStrike" cap="none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את העשייה הצבאית היום יומית שלנו.</a:t>
            </a:r>
            <a:endParaRPr dirty="0"/>
          </a:p>
          <a:p>
            <a:pPr marL="0" marR="0" lvl="0" indent="0" algn="ctr" rtl="1">
              <a:spcBef>
                <a:spcPts val="800"/>
              </a:spcBef>
              <a:spcAft>
                <a:spcPts val="0"/>
              </a:spcAft>
              <a:buNone/>
            </a:pPr>
            <a:endParaRPr sz="2200" b="0" i="0" u="none" strike="noStrike" cap="none" dirty="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marR="0" lvl="0" indent="0" algn="ctr" rtl="1"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2200" b="1" i="0" u="none" strike="noStrike" cap="none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בתוך לוח השנה היהודי</a:t>
            </a:r>
            <a:r>
              <a:rPr lang="he-IL" sz="2200" b="1" i="0" u="none" strike="noStrike" cap="none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iw-IL" sz="2200" b="1" i="0" u="none" strike="noStrike" cap="none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פורים הוא מועד מרכזי,</a:t>
            </a:r>
            <a:endParaRPr dirty="0"/>
          </a:p>
          <a:p>
            <a:pPr marL="0" marR="0" lvl="0" indent="0" algn="ctr" rtl="1"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2200" b="1" i="0" u="none" strike="noStrike" cap="none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שלקראתו נקיים היום פעילות אתגרית </a:t>
            </a:r>
            <a:r>
              <a:rPr lang="he-IL" sz="2200" b="1" i="0" u="none" strike="noStrike" cap="none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ו</a:t>
            </a:r>
            <a:r>
              <a:rPr lang="iw-IL" sz="2200" b="1" i="0" u="none" strike="noStrike" cap="none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משמעותית.</a:t>
            </a:r>
            <a:endParaRPr sz="2200" b="1" i="0" u="none" strike="noStrike" cap="none" dirty="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marR="0" lvl="0" indent="0" algn="ctr" rtl="1"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2200" b="0" i="0" u="none" strike="noStrike" cap="none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סיפור החג מתרחש בפרס </a:t>
            </a:r>
            <a:r>
              <a:rPr lang="he-IL" sz="2200" b="0" i="0" u="none" strike="noStrike" cap="none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(</a:t>
            </a:r>
            <a:r>
              <a:rPr lang="iw-IL" sz="2200" b="0" i="0" u="none" strike="noStrike" cap="none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איראן של ימינו</a:t>
            </a:r>
            <a:r>
              <a:rPr lang="he-IL" sz="2200" b="0" i="0" u="none" strike="noStrike" cap="none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) </a:t>
            </a:r>
            <a:r>
              <a:rPr lang="iw-IL" sz="2200" b="0" i="0" u="none" strike="noStrike" cap="none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בימיו של אחשוורוש,</a:t>
            </a:r>
            <a:endParaRPr dirty="0"/>
          </a:p>
          <a:p>
            <a:pPr marL="0" marR="0" lvl="0" indent="0" algn="ctr" rtl="1"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2200" b="0" i="0" u="none" strike="noStrike" cap="none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אשר מלך בשנים485-465 </a:t>
            </a:r>
            <a:r>
              <a:rPr lang="he-IL" sz="2200" b="0" i="0" u="none" strike="noStrike" cap="none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iw-IL" sz="2200" b="0" i="0" u="none" strike="noStrike" cap="none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לפנה"ס </a:t>
            </a:r>
            <a:r>
              <a:rPr lang="he-IL" sz="2200" b="0" i="0" u="none" strike="noStrike" cap="none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(</a:t>
            </a:r>
            <a:r>
              <a:rPr lang="he-IL" sz="2200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מעט לאחר </a:t>
            </a:r>
            <a:r>
              <a:rPr lang="iw-IL" sz="2200" b="0" i="0" u="none" strike="noStrike" cap="none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תחילת ימי בית המקדש השני</a:t>
            </a:r>
            <a:r>
              <a:rPr lang="he-IL" sz="2200" b="0" i="0" u="none" strike="noStrike" cap="none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).</a:t>
            </a:r>
            <a:endParaRPr dirty="0"/>
          </a:p>
          <a:p>
            <a:pPr marL="0" marR="0" lvl="0" indent="0" algn="ctr" rtl="1"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2200" b="0" i="0" u="none" strike="noStrike" cap="none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בחג מציינים וחוגגים את ניצחון היהודים על </a:t>
            </a:r>
            <a:r>
              <a:rPr lang="he-IL" sz="2200" b="0" i="0" u="none" strike="noStrike" cap="none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האויבים</a:t>
            </a:r>
            <a:r>
              <a:rPr lang="iw-IL" sz="2200" b="0" i="0" u="none" strike="noStrike" cap="none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שרצו להשמידם.</a:t>
            </a:r>
            <a:endParaRPr dirty="0"/>
          </a:p>
          <a:p>
            <a:pPr marL="0" marR="0" lvl="0" indent="0" algn="ctr" rtl="1"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2200" b="1" i="0" u="none" strike="noStrike" cap="none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מגילת אסתר</a:t>
            </a:r>
            <a:r>
              <a:rPr lang="he-IL" sz="2200" i="0" u="none" strike="noStrike" cap="none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iw-IL" sz="2200" b="0" i="0" u="none" strike="noStrike" cap="none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מתארת את השתלשלות</a:t>
            </a:r>
            <a:r>
              <a:rPr lang="he-IL" sz="2200" b="0" i="0" u="none" strike="noStrike" cap="none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iw-IL" sz="2200" b="0" i="0" u="none" strike="noStrike" cap="none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האירועים</a:t>
            </a:r>
            <a:r>
              <a:rPr lang="he-IL" sz="2200" b="0" i="0" u="none" strike="noStrike" cap="none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,</a:t>
            </a:r>
            <a:r>
              <a:rPr lang="iw-IL" sz="2200" b="0" i="0" u="none" strike="noStrike" cap="none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he-IL" sz="2200" b="0" i="0" u="none" strike="noStrike" cap="none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ו</a:t>
            </a:r>
            <a:r>
              <a:rPr lang="iw-IL" sz="2200" b="0" i="0" u="none" strike="noStrike" cap="none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ניתן לראות</a:t>
            </a:r>
            <a:r>
              <a:rPr lang="he-IL" sz="2200" b="0" i="0" u="none" strike="noStrike" cap="none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בה</a:t>
            </a:r>
            <a:r>
              <a:rPr lang="iw-IL" sz="2200" b="0" i="0" u="none" strike="noStrike" cap="none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את ה"מהפך"</a:t>
            </a:r>
            <a:endParaRPr dirty="0"/>
          </a:p>
          <a:p>
            <a:pPr marL="0" marR="0" lvl="0" indent="0" algn="ctr" rtl="1"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2200" b="0" i="0" u="none" strike="noStrike" cap="none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שחל במצב היהודים</a:t>
            </a:r>
            <a:r>
              <a:rPr lang="he-IL" sz="2200" b="0" i="0" u="none" strike="noStrike" cap="none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, </a:t>
            </a:r>
            <a:r>
              <a:rPr lang="he-IL" sz="2200" b="1" i="0" u="none" strike="noStrike" cap="none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מתחילת הסיפור בו</a:t>
            </a:r>
            <a:r>
              <a:rPr lang="iw-IL" sz="2200" b="1" i="0" u="none" strike="noStrike" cap="none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נגזרה עליהם גזירת השמדה מוחלטת</a:t>
            </a:r>
            <a:endParaRPr dirty="0"/>
          </a:p>
          <a:p>
            <a:pPr marL="0" marR="0" lvl="0" indent="0" algn="ctr" rtl="1"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2200" b="1" i="0" u="none" strike="noStrike" cap="none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ו</a:t>
            </a:r>
            <a:r>
              <a:rPr lang="he-IL" sz="2200" b="1" i="0" u="none" strike="noStrike" cap="none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עד ש</a:t>
            </a:r>
            <a:r>
              <a:rPr lang="iw-IL" sz="2200" b="1" i="0" u="none" strike="noStrike" cap="none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לבסוף הם גברו על שונאיהם ו</a:t>
            </a:r>
            <a:r>
              <a:rPr lang="he-IL" sz="2200" b="1" i="0" u="none" strike="noStrike" cap="none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זכו לכבוד רב</a:t>
            </a:r>
            <a:r>
              <a:rPr lang="iw-IL" sz="2200" b="1" i="0" u="none" strike="noStrike" cap="none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.</a:t>
            </a:r>
            <a:endParaRPr sz="2200" b="1" i="0" u="none" strike="noStrike" cap="none" dirty="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/>
          <p:nvPr/>
        </p:nvSpPr>
        <p:spPr>
          <a:xfrm>
            <a:off x="1210277" y="0"/>
            <a:ext cx="9771446" cy="6858000"/>
          </a:xfrm>
          <a:custGeom>
            <a:avLst/>
            <a:gdLst/>
            <a:ahLst/>
            <a:cxnLst/>
            <a:rect l="l" t="t" r="r" b="b"/>
            <a:pathLst>
              <a:path w="9771446" h="6858000" extrusionOk="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rgbClr val="D8D8D8">
              <a:alpha val="619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5"/>
          <p:cNvPicPr preferRelativeResize="0"/>
          <p:nvPr/>
        </p:nvPicPr>
        <p:blipFill rotWithShape="1">
          <a:blip r:embed="rId3">
            <a:alphaModFix/>
          </a:blip>
          <a:srcRect b="47663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 extrusionOk="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26" name="Google Shape;126;p5"/>
          <p:cNvSpPr txBox="1"/>
          <p:nvPr/>
        </p:nvSpPr>
        <p:spPr>
          <a:xfrm>
            <a:off x="1460597" y="2915479"/>
            <a:ext cx="904547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9600" dirty="0">
                <a:ln w="19050">
                  <a:solidFill>
                    <a:srgbClr val="E6525A"/>
                  </a:solidFill>
                </a:ln>
                <a:solidFill>
                  <a:srgbClr val="E8844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uttman Yad-Brush" panose="02010401010101010101" pitchFamily="2" charset="-79"/>
                <a:cs typeface="Guttman Yad-Brush" panose="02010401010101010101" pitchFamily="2" charset="-79"/>
                <a:sym typeface="Alef"/>
              </a:rPr>
              <a:t>משימה ראשונה</a:t>
            </a:r>
            <a:endParaRPr sz="9600" dirty="0">
              <a:ln w="19050">
                <a:solidFill>
                  <a:srgbClr val="E6525A"/>
                </a:solidFill>
              </a:ln>
              <a:solidFill>
                <a:srgbClr val="E88443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sp>
        <p:nvSpPr>
          <p:cNvPr id="127" name="Google Shape;127;p5"/>
          <p:cNvSpPr/>
          <p:nvPr/>
        </p:nvSpPr>
        <p:spPr>
          <a:xfrm>
            <a:off x="152400" y="23262"/>
            <a:ext cx="1790699" cy="1824588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rgbClr val="DEB4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0024" y="205434"/>
            <a:ext cx="1657350" cy="1460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48107" flipH="1">
            <a:off x="5182874" y="3177200"/>
            <a:ext cx="810205" cy="810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/>
          <p:nvPr/>
        </p:nvSpPr>
        <p:spPr>
          <a:xfrm>
            <a:off x="895348" y="-542926"/>
            <a:ext cx="10629901" cy="8391525"/>
          </a:xfrm>
          <a:prstGeom prst="ellipse">
            <a:avLst/>
          </a:prstGeom>
          <a:solidFill>
            <a:schemeClr val="lt1"/>
          </a:solidFill>
          <a:ln w="117475" cap="flat" cmpd="sng">
            <a:solidFill>
              <a:srgbClr val="DEB4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6"/>
          <p:cNvPicPr preferRelativeResize="0"/>
          <p:nvPr/>
        </p:nvPicPr>
        <p:blipFill rotWithShape="1">
          <a:blip r:embed="rId3">
            <a:alphaModFix/>
          </a:blip>
          <a:srcRect l="14877" t="-18810" r="14517" b="82935"/>
          <a:stretch/>
        </p:blipFill>
        <p:spPr>
          <a:xfrm>
            <a:off x="3748087" y="-2019300"/>
            <a:ext cx="4695825" cy="352425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6" name="Google Shape;136;p6"/>
          <p:cNvSpPr/>
          <p:nvPr/>
        </p:nvSpPr>
        <p:spPr>
          <a:xfrm>
            <a:off x="152400" y="23262"/>
            <a:ext cx="1790699" cy="1824588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rgbClr val="DEB4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0024" y="205434"/>
            <a:ext cx="1657350" cy="1460244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6"/>
          <p:cNvSpPr/>
          <p:nvPr/>
        </p:nvSpPr>
        <p:spPr>
          <a:xfrm>
            <a:off x="1181404" y="1536174"/>
            <a:ext cx="10057787" cy="47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0" i="0" u="none" strike="noStrike" cap="none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משימה ראשונה!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0" i="0" u="none" strike="noStrike" cap="none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לפני שאנו מתחילים לעסוק בפורים</a:t>
            </a:r>
            <a:r>
              <a:rPr lang="he-IL" sz="2000" b="0" i="0" u="none" strike="noStrike" cap="none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, </a:t>
            </a:r>
            <a:r>
              <a:rPr lang="iw-IL" sz="2000" b="0" i="0" u="none" strike="noStrike" cap="none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חשוב שנבין מתי בכלל התרחש האירוע ב</a:t>
            </a:r>
            <a:r>
              <a:rPr lang="he-IL" sz="2000" b="0" i="0" u="none" strike="noStrike" cap="none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תוך </a:t>
            </a:r>
            <a:r>
              <a:rPr lang="iw-IL" sz="2000" b="0" i="0" u="none" strike="noStrike" cap="none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שרשרת הדורות הארוכה של העם היהודי.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0" i="0" u="none" strike="noStrike" cap="none" dirty="0">
                <a:solidFill>
                  <a:schemeClr val="dk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משימתכם:</a:t>
            </a:r>
            <a:endParaRPr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0" i="0" u="none" strike="noStrike" cap="none" dirty="0">
                <a:solidFill>
                  <a:schemeClr val="dk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לפניכם פתקים ובהם אירועים שונים במורשת ובהיסטוריה של העם היהודי –</a:t>
            </a:r>
            <a:r>
              <a:rPr lang="he-IL" sz="2000" b="0" i="0" u="none" strike="noStrike" cap="none" dirty="0">
                <a:solidFill>
                  <a:schemeClr val="dk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 </a:t>
            </a:r>
            <a:r>
              <a:rPr lang="iw-IL" sz="2000" b="0" i="0" u="none" strike="noStrike" cap="none" dirty="0">
                <a:solidFill>
                  <a:schemeClr val="dk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סדרו אותם לפי הסדר והציגו למלווה</a:t>
            </a:r>
            <a:r>
              <a:rPr lang="he-IL" sz="2000" b="0" i="0" u="none" strike="noStrike" cap="none" dirty="0">
                <a:solidFill>
                  <a:schemeClr val="dk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.</a:t>
            </a:r>
            <a:r>
              <a:rPr lang="iw-IL" sz="2000" b="0" i="0" u="none" strike="noStrike" cap="none" dirty="0">
                <a:solidFill>
                  <a:schemeClr val="dk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 אם תטעו –</a:t>
            </a:r>
            <a:r>
              <a:rPr lang="he-IL" sz="2000" b="0" i="0" u="none" strike="noStrike" cap="none" dirty="0">
                <a:solidFill>
                  <a:schemeClr val="dk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 </a:t>
            </a:r>
            <a:r>
              <a:rPr lang="iw-IL" sz="2000" b="0" i="0" u="none" strike="noStrike" cap="none" dirty="0">
                <a:solidFill>
                  <a:schemeClr val="dk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 תקבלו עיכוב של חצי דקה עד שתוכלו לסדר את הפתקים מחדש ותקבלו ניסיון חוזר– </a:t>
            </a:r>
            <a:r>
              <a:rPr lang="he-IL" sz="2000" b="0" i="0" u="none" strike="noStrike" cap="none" dirty="0">
                <a:solidFill>
                  <a:schemeClr val="dk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 </a:t>
            </a:r>
            <a:r>
              <a:rPr lang="iw-IL" sz="2000" b="0" i="0" u="none" strike="noStrike" cap="none" dirty="0">
                <a:solidFill>
                  <a:schemeClr val="dk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ssistant ExtraBold"/>
                <a:ea typeface="Assistant ExtraBold"/>
                <a:cs typeface="Assistant ExtraBold"/>
                <a:sym typeface="Assistant ExtraBold"/>
              </a:rPr>
              <a:t>עד שתצליחו! </a:t>
            </a:r>
            <a:endParaRPr lang="he-IL" sz="2000" dirty="0">
              <a:solidFill>
                <a:schemeClr val="dk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Assistant ExtraBold"/>
              <a:ea typeface="Assistant ExtraBold"/>
              <a:cs typeface="Assistant ExtraBold"/>
              <a:sym typeface="Assistant ExtraBold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000" dirty="0">
                <a:solidFill>
                  <a:schemeClr val="dk1"/>
                </a:solidFill>
                <a:latin typeface="Assistant ExtraBold"/>
                <a:cs typeface="Assistant ExtraBold"/>
                <a:sym typeface="Assistant ExtraBold"/>
              </a:rPr>
              <a:t>במידה ואין לכם מלווה – עליכם לשלוח תצלום של פתקי האירועים כשהם מסודרים למספר הטלפון שגיליתם.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000" b="0" i="0" u="none" strike="noStrike" cap="none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</a:br>
            <a:r>
              <a:rPr lang="iw-IL" sz="2000" b="0" i="0" u="none" strike="noStrike" cap="none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לאחר שתצליחו – תקבלו את המשימה הבאה.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0" i="0" u="none" strike="noStrike" cap="none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משימה זו היא ללא ניקוד</a:t>
            </a:r>
            <a:r>
              <a:rPr lang="he-IL" sz="2000" b="0" i="0" u="none" strike="noStrike" cap="none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,</a:t>
            </a:r>
            <a:r>
              <a:rPr lang="iw-IL" sz="2000" b="0" i="0" u="none" strike="noStrike" cap="none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אך </a:t>
            </a:r>
            <a:r>
              <a:rPr lang="he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רק אחרי</a:t>
            </a:r>
            <a:r>
              <a:rPr lang="iw-IL" sz="2000" b="0" i="0" u="none" strike="noStrike" cap="none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שתצליחו אותה</a:t>
            </a:r>
            <a:r>
              <a:rPr lang="he-IL" sz="2000" b="0" i="0" u="none" strike="noStrike" cap="none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- </a:t>
            </a:r>
            <a:r>
              <a:rPr lang="iw-IL" sz="2000" b="0" i="0" u="none" strike="noStrike" cap="none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תוכלו להתקדם לשלב הבא</a:t>
            </a:r>
            <a:r>
              <a:rPr lang="he-IL" sz="2000" dirty="0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.</a:t>
            </a:r>
            <a:endParaRPr dirty="0"/>
          </a:p>
        </p:txBody>
      </p:sp>
      <p:pic>
        <p:nvPicPr>
          <p:cNvPr id="139" name="Google Shape;139;p6" descr="מסיכת מסיבה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01012" y="4481167"/>
            <a:ext cx="1358078" cy="1358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39;p6" descr="מסיכת מסיבה">
            <a:extLst>
              <a:ext uri="{FF2B5EF4-FFF2-40B4-BE49-F238E27FC236}">
                <a16:creationId xmlns:a16="http://schemas.microsoft.com/office/drawing/2014/main" id="{5B1B91B3-87C9-0593-4944-FD263217806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7630441" y="4471339"/>
            <a:ext cx="1358078" cy="1358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"/>
          <p:cNvSpPr/>
          <p:nvPr/>
        </p:nvSpPr>
        <p:spPr>
          <a:xfrm>
            <a:off x="895348" y="-542926"/>
            <a:ext cx="10629901" cy="8391525"/>
          </a:xfrm>
          <a:prstGeom prst="ellipse">
            <a:avLst/>
          </a:prstGeom>
          <a:solidFill>
            <a:schemeClr val="lt1"/>
          </a:solidFill>
          <a:ln w="117475" cap="flat" cmpd="sng">
            <a:solidFill>
              <a:srgbClr val="DEB4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7"/>
          <p:cNvPicPr preferRelativeResize="0"/>
          <p:nvPr/>
        </p:nvPicPr>
        <p:blipFill rotWithShape="1">
          <a:blip r:embed="rId3">
            <a:alphaModFix/>
          </a:blip>
          <a:srcRect l="14877" t="-18810" r="14517" b="82935"/>
          <a:stretch/>
        </p:blipFill>
        <p:spPr>
          <a:xfrm>
            <a:off x="3748087" y="-2019300"/>
            <a:ext cx="4695825" cy="352425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46" name="Google Shape;146;p7"/>
          <p:cNvSpPr/>
          <p:nvPr/>
        </p:nvSpPr>
        <p:spPr>
          <a:xfrm>
            <a:off x="152400" y="23262"/>
            <a:ext cx="1790699" cy="1824588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rgbClr val="DEB4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0024" y="205434"/>
            <a:ext cx="1657350" cy="1460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7" descr="מסיכת מסיבה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42889" y="1504950"/>
            <a:ext cx="1358078" cy="1358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>
            <a:off x="3812111" y="525232"/>
            <a:ext cx="4687354" cy="69394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37D9E573-28EA-03A6-71A9-2109D4CED795}"/>
              </a:ext>
            </a:extLst>
          </p:cNvPr>
          <p:cNvSpPr txBox="1"/>
          <p:nvPr/>
        </p:nvSpPr>
        <p:spPr>
          <a:xfrm>
            <a:off x="2980633" y="5087452"/>
            <a:ext cx="147591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he-IL" sz="2200" b="1" dirty="0">
                <a:solidFill>
                  <a:srgbClr val="EB84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מלחמת חרבות ברזל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DFE69E3-FA7C-1CFE-3360-D6D123BC1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E4CC848-FB84-3B7A-62D4-014CCC1C8A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C6B64213-4C0E-FC17-1B9E-E989E2835E8B}"/>
              </a:ext>
            </a:extLst>
          </p:cNvPr>
          <p:cNvSpPr/>
          <p:nvPr/>
        </p:nvSpPr>
        <p:spPr>
          <a:xfrm>
            <a:off x="-196645" y="-272845"/>
            <a:ext cx="12388645" cy="74036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9527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"/>
          <p:cNvSpPr/>
          <p:nvPr/>
        </p:nvSpPr>
        <p:spPr>
          <a:xfrm>
            <a:off x="1210277" y="0"/>
            <a:ext cx="9771446" cy="6858000"/>
          </a:xfrm>
          <a:custGeom>
            <a:avLst/>
            <a:gdLst/>
            <a:ahLst/>
            <a:cxnLst/>
            <a:rect l="l" t="t" r="r" b="b"/>
            <a:pathLst>
              <a:path w="9771446" h="6858000" extrusionOk="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rgbClr val="D8D8D8">
              <a:alpha val="619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9"/>
          <p:cNvPicPr preferRelativeResize="0"/>
          <p:nvPr/>
        </p:nvPicPr>
        <p:blipFill rotWithShape="1">
          <a:blip r:embed="rId3">
            <a:alphaModFix/>
          </a:blip>
          <a:srcRect b="47663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 extrusionOk="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64" name="Google Shape;164;p9"/>
          <p:cNvSpPr txBox="1"/>
          <p:nvPr/>
        </p:nvSpPr>
        <p:spPr>
          <a:xfrm>
            <a:off x="1685925" y="2915479"/>
            <a:ext cx="8820149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9600" dirty="0">
                <a:ln w="19050">
                  <a:solidFill>
                    <a:srgbClr val="E6525A"/>
                  </a:solidFill>
                </a:ln>
                <a:solidFill>
                  <a:srgbClr val="E8844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uttman Yad-Brush" panose="02010401010101010101" pitchFamily="2" charset="-79"/>
                <a:cs typeface="Guttman Yad-Brush" panose="02010401010101010101" pitchFamily="2" charset="-79"/>
                <a:sym typeface="Alef"/>
              </a:rPr>
              <a:t>משימה שנייה</a:t>
            </a:r>
            <a:endParaRPr sz="9600" dirty="0">
              <a:ln w="19050">
                <a:solidFill>
                  <a:srgbClr val="E6525A"/>
                </a:solidFill>
              </a:ln>
              <a:solidFill>
                <a:srgbClr val="E88443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sp>
        <p:nvSpPr>
          <p:cNvPr id="165" name="Google Shape;165;p9"/>
          <p:cNvSpPr/>
          <p:nvPr/>
        </p:nvSpPr>
        <p:spPr>
          <a:xfrm>
            <a:off x="152400" y="23262"/>
            <a:ext cx="1790699" cy="1824588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rgbClr val="DEB4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0024" y="205434"/>
            <a:ext cx="1657350" cy="1460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383900">
            <a:off x="6731562" y="3295187"/>
            <a:ext cx="810205" cy="810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1785</Words>
  <Application>Microsoft Office PowerPoint</Application>
  <PresentationFormat>מסך רחב</PresentationFormat>
  <Paragraphs>146</Paragraphs>
  <Slides>30</Slides>
  <Notes>23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30</vt:i4>
      </vt:variant>
    </vt:vector>
  </HeadingPairs>
  <TitlesOfParts>
    <vt:vector size="39" baseType="lpstr">
      <vt:lpstr>Assistant ExtraBold</vt:lpstr>
      <vt:lpstr>Arial</vt:lpstr>
      <vt:lpstr>Algerian</vt:lpstr>
      <vt:lpstr>Assistant</vt:lpstr>
      <vt:lpstr>Calibri</vt:lpstr>
      <vt:lpstr>Baumans</vt:lpstr>
      <vt:lpstr>Guttman Yad-Brush</vt:lpstr>
      <vt:lpstr>Alef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אלעד שמואל</dc:creator>
  <cp:lastModifiedBy>אהוד רטנר</cp:lastModifiedBy>
  <cp:revision>22</cp:revision>
  <dcterms:created xsi:type="dcterms:W3CDTF">2022-02-02T10:03:20Z</dcterms:created>
  <dcterms:modified xsi:type="dcterms:W3CDTF">2024-03-06T07:44:35Z</dcterms:modified>
</cp:coreProperties>
</file>