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Lst>
  <p:sldSz cy="9907200" cx="6858000"/>
  <p:notesSz cx="6858000" cy="9144000"/>
  <p:embeddedFontLst>
    <p:embeddedFont>
      <p:font typeface="Assistant"/>
      <p:regular r:id="rId6"/>
      <p:bold r:id="rId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font" Target="fonts/Assistant-regular.fntdata"/><Relationship Id="rId7" Type="http://schemas.openxmlformats.org/officeDocument/2006/relationships/font" Target="fonts/Assistan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42505" y="685800"/>
            <a:ext cx="2373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42505" y="685800"/>
            <a:ext cx="2373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33781" y="1434170"/>
            <a:ext cx="6390300" cy="39537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33775" y="5458976"/>
            <a:ext cx="6390300" cy="15267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33775" y="2130573"/>
            <a:ext cx="6390300" cy="37821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33775" y="6071687"/>
            <a:ext cx="6390300" cy="2505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33775" y="4142880"/>
            <a:ext cx="6390300" cy="16215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33775" y="857189"/>
            <a:ext cx="6390300" cy="11031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33775" y="2219850"/>
            <a:ext cx="6390300" cy="65805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33775" y="857189"/>
            <a:ext cx="6390300" cy="11031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33775" y="2219850"/>
            <a:ext cx="3000000" cy="65805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3624300" y="2219850"/>
            <a:ext cx="3000000" cy="65805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33775" y="857189"/>
            <a:ext cx="6390300" cy="11031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33775" y="1070174"/>
            <a:ext cx="2106000" cy="14556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33775" y="2676591"/>
            <a:ext cx="2106000" cy="61239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367688" y="867061"/>
            <a:ext cx="4776000" cy="78795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429000" y="-241"/>
            <a:ext cx="3429000" cy="99072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199125" y="2375291"/>
            <a:ext cx="3033900" cy="28551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199125" y="5399169"/>
            <a:ext cx="3033900" cy="23790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3704625" y="1394684"/>
            <a:ext cx="2877900" cy="71175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33775" y="8148761"/>
            <a:ext cx="4499100" cy="1165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33775" y="857189"/>
            <a:ext cx="6390300" cy="11031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33775" y="2219850"/>
            <a:ext cx="6390300" cy="65805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6354343" y="8982098"/>
            <a:ext cx="411600" cy="7581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nvSpPr>
        <p:spPr>
          <a:xfrm>
            <a:off x="314750" y="2590800"/>
            <a:ext cx="6150600" cy="6906000"/>
          </a:xfrm>
          <a:prstGeom prst="rect">
            <a:avLst/>
          </a:prstGeom>
          <a:noFill/>
          <a:ln>
            <a:noFill/>
          </a:ln>
        </p:spPr>
        <p:txBody>
          <a:bodyPr anchorCtr="0" anchor="t" bIns="91425" lIns="91425" spcFirstLastPara="1" rIns="91425" wrap="square" tIns="91425">
            <a:spAutoFit/>
          </a:bodyPr>
          <a:lstStyle/>
          <a:p>
            <a:pPr indent="0" lvl="0" marL="0" rtl="1" algn="r">
              <a:lnSpc>
                <a:spcPct val="100000"/>
              </a:lnSpc>
              <a:spcBef>
                <a:spcPts val="0"/>
              </a:spcBef>
              <a:spcAft>
                <a:spcPts val="0"/>
              </a:spcAft>
              <a:buNone/>
            </a:pPr>
            <a:r>
              <a:t/>
            </a:r>
            <a:endParaRPr b="1" sz="1100" u="sng">
              <a:solidFill>
                <a:schemeClr val="dk1"/>
              </a:solidFill>
              <a:latin typeface="Assistant"/>
              <a:ea typeface="Assistant"/>
              <a:cs typeface="Assistant"/>
              <a:sym typeface="Assistant"/>
            </a:endParaRPr>
          </a:p>
          <a:p>
            <a:pPr indent="0" lvl="0" marL="0" rtl="1" algn="r">
              <a:lnSpc>
                <a:spcPct val="100000"/>
              </a:lnSpc>
              <a:spcBef>
                <a:spcPts val="0"/>
              </a:spcBef>
              <a:spcAft>
                <a:spcPts val="0"/>
              </a:spcAft>
              <a:buNone/>
            </a:pPr>
            <a:r>
              <a:rPr b="1" lang="en-GB" sz="1100" u="sng">
                <a:solidFill>
                  <a:schemeClr val="dk1"/>
                </a:solidFill>
                <a:latin typeface="Assistant"/>
                <a:ea typeface="Assistant"/>
                <a:cs typeface="Assistant"/>
                <a:sym typeface="Assistant"/>
              </a:rPr>
              <a:t>יום רביעי,  25  באוקטובר, י' בחשוון התשפ״ד (מעודכן לשעה 17:00):</a:t>
            </a:r>
            <a:endParaRPr sz="1100">
              <a:solidFill>
                <a:schemeClr val="dk1"/>
              </a:solidFill>
              <a:latin typeface="Assistant"/>
              <a:ea typeface="Assistant"/>
              <a:cs typeface="Assistant"/>
              <a:sym typeface="Assistant"/>
            </a:endParaRPr>
          </a:p>
          <a:p>
            <a:pPr indent="0" lvl="0" marL="0" rtl="1" algn="just">
              <a:lnSpc>
                <a:spcPct val="100000"/>
              </a:lnSpc>
              <a:spcBef>
                <a:spcPts val="800"/>
              </a:spcBef>
              <a:spcAft>
                <a:spcPts val="0"/>
              </a:spcAft>
              <a:buNone/>
            </a:pPr>
            <a:r>
              <a:rPr b="1" lang="en-GB" sz="1100">
                <a:solidFill>
                  <a:schemeClr val="dk1"/>
                </a:solidFill>
                <a:latin typeface="Assistant"/>
                <a:ea typeface="Assistant"/>
                <a:cs typeface="Assistant"/>
                <a:sym typeface="Assistant"/>
              </a:rPr>
              <a:t>בגזרת הצפון:</a:t>
            </a:r>
            <a:endParaRPr b="1" sz="1100">
              <a:solidFill>
                <a:schemeClr val="dk1"/>
              </a:solidFill>
              <a:latin typeface="Assistant"/>
              <a:ea typeface="Assistant"/>
              <a:cs typeface="Assistant"/>
              <a:sym typeface="Assistant"/>
            </a:endParaRPr>
          </a:p>
          <a:p>
            <a:pPr indent="-298450" lvl="0" marL="269999" rtl="1" algn="just">
              <a:lnSpc>
                <a:spcPct val="100000"/>
              </a:lnSpc>
              <a:spcBef>
                <a:spcPts val="800"/>
              </a:spcBef>
              <a:spcAft>
                <a:spcPts val="0"/>
              </a:spcAft>
              <a:buClr>
                <a:schemeClr val="dk1"/>
              </a:buClr>
              <a:buSzPts val="1100"/>
              <a:buFont typeface="Assistant"/>
              <a:buChar char="●"/>
            </a:pPr>
            <a:r>
              <a:rPr lang="en-GB" sz="1100">
                <a:solidFill>
                  <a:schemeClr val="dk1"/>
                </a:solidFill>
                <a:latin typeface="Assistant"/>
                <a:ea typeface="Assistant"/>
                <a:cs typeface="Assistant"/>
                <a:sym typeface="Assistant"/>
              </a:rPr>
              <a:t>חיילי המילואים והסדיר דרוכים ומגיבים לכל איום ופגיעה בביטחון בעוצמה רבה.</a:t>
            </a:r>
            <a:r>
              <a:rPr b="1" lang="en-GB" sz="1100">
                <a:solidFill>
                  <a:schemeClr val="dk1"/>
                </a:solidFill>
                <a:latin typeface="Assistant"/>
                <a:ea typeface="Assistant"/>
                <a:cs typeface="Assistant"/>
                <a:sym typeface="Assistant"/>
              </a:rPr>
              <a:t> </a:t>
            </a:r>
            <a:r>
              <a:rPr lang="en-GB" sz="1100">
                <a:solidFill>
                  <a:schemeClr val="dk1"/>
                </a:solidFill>
                <a:latin typeface="Assistant"/>
                <a:ea typeface="Assistant"/>
                <a:cs typeface="Assistant"/>
                <a:sym typeface="Assistant"/>
              </a:rPr>
              <a:t>אמש, צה"ל תקף שלוש חוליות מחבלים של חיזבאללה, שביצעו ירי נ"ט ומרגמות לכיוון מוצבים בגבול לבנון. גם היום צה"ל תקף באמצעות כלי טיס וירי ארטילרי חוליית מחבלים, וסיכל ירי לעבר מרחב זרעית. צה"ל תקף הבוקר תשתיות צבאיות סוריות בתגובה לשיגורים לישראל. במהלך התקיפה חוסלו 8 חיילים סורים.</a:t>
            </a:r>
            <a:endParaRPr sz="1100">
              <a:solidFill>
                <a:schemeClr val="dk1"/>
              </a:solidFill>
              <a:latin typeface="Assistant"/>
              <a:ea typeface="Assistant"/>
              <a:cs typeface="Assistant"/>
              <a:sym typeface="Assistant"/>
            </a:endParaRPr>
          </a:p>
          <a:p>
            <a:pPr indent="0" lvl="0" marL="0" rtl="1" algn="just">
              <a:lnSpc>
                <a:spcPct val="100000"/>
              </a:lnSpc>
              <a:spcBef>
                <a:spcPts val="800"/>
              </a:spcBef>
              <a:spcAft>
                <a:spcPts val="0"/>
              </a:spcAft>
              <a:buNone/>
            </a:pPr>
            <a:r>
              <a:rPr b="1" lang="en-GB" sz="1100">
                <a:solidFill>
                  <a:schemeClr val="dk1"/>
                </a:solidFill>
                <a:latin typeface="Assistant"/>
                <a:ea typeface="Assistant"/>
                <a:cs typeface="Assistant"/>
                <a:sym typeface="Assistant"/>
              </a:rPr>
              <a:t>בגזרת הדרום: </a:t>
            </a:r>
            <a:endParaRPr b="1" sz="1100">
              <a:solidFill>
                <a:schemeClr val="dk1"/>
              </a:solidFill>
              <a:latin typeface="Assistant"/>
              <a:ea typeface="Assistant"/>
              <a:cs typeface="Assistant"/>
              <a:sym typeface="Assistant"/>
            </a:endParaRPr>
          </a:p>
          <a:p>
            <a:pPr indent="-298450" lvl="0" marL="269999" rtl="1" algn="just">
              <a:lnSpc>
                <a:spcPct val="100000"/>
              </a:lnSpc>
              <a:spcBef>
                <a:spcPts val="800"/>
              </a:spcBef>
              <a:spcAft>
                <a:spcPts val="0"/>
              </a:spcAft>
              <a:buClr>
                <a:schemeClr val="dk1"/>
              </a:buClr>
              <a:buSzPts val="1100"/>
              <a:buFont typeface="Assistant"/>
              <a:buChar char="●"/>
            </a:pPr>
            <a:r>
              <a:rPr lang="en-GB" sz="1100">
                <a:solidFill>
                  <a:schemeClr val="dk1"/>
                </a:solidFill>
                <a:latin typeface="Assistant"/>
                <a:ea typeface="Assistant"/>
                <a:cs typeface="Assistant"/>
                <a:sym typeface="Assistant"/>
              </a:rPr>
              <a:t>צה״ל נערך כל העת לשלב הבא לשיפור מוכנות הכוחות והמקצועיות, באימונים ובתרגילים כדי להילחם בעוצמה בטרור. חיילי צה"ל ופעילי השב"כ חיסלו מפקד גדוד גזרת צפון חאן יונס של ארגון הטרור חמאס - תיסיר מבאשר. </a:t>
            </a:r>
            <a:endParaRPr sz="1100">
              <a:solidFill>
                <a:schemeClr val="dk1"/>
              </a:solidFill>
              <a:latin typeface="Assistant"/>
              <a:ea typeface="Assistant"/>
              <a:cs typeface="Assistant"/>
              <a:sym typeface="Assistant"/>
            </a:endParaRPr>
          </a:p>
          <a:p>
            <a:pPr indent="0" lvl="0" marL="0" rtl="1" algn="just">
              <a:lnSpc>
                <a:spcPct val="100000"/>
              </a:lnSpc>
              <a:spcBef>
                <a:spcPts val="800"/>
              </a:spcBef>
              <a:spcAft>
                <a:spcPts val="0"/>
              </a:spcAft>
              <a:buNone/>
            </a:pPr>
            <a:r>
              <a:rPr b="1" lang="en-GB" sz="1100">
                <a:solidFill>
                  <a:schemeClr val="dk1"/>
                </a:solidFill>
                <a:latin typeface="Assistant"/>
                <a:ea typeface="Assistant"/>
                <a:cs typeface="Assistant"/>
                <a:sym typeface="Assistant"/>
              </a:rPr>
              <a:t>ביהודה ושומרון:</a:t>
            </a:r>
            <a:endParaRPr b="1" sz="1100">
              <a:solidFill>
                <a:schemeClr val="dk1"/>
              </a:solidFill>
              <a:latin typeface="Assistant"/>
              <a:ea typeface="Assistant"/>
              <a:cs typeface="Assistant"/>
              <a:sym typeface="Assistant"/>
            </a:endParaRPr>
          </a:p>
          <a:p>
            <a:pPr indent="-298450" lvl="0" marL="269999" rtl="1" algn="just">
              <a:lnSpc>
                <a:spcPct val="100000"/>
              </a:lnSpc>
              <a:spcBef>
                <a:spcPts val="800"/>
              </a:spcBef>
              <a:spcAft>
                <a:spcPts val="0"/>
              </a:spcAft>
              <a:buClr>
                <a:schemeClr val="dk1"/>
              </a:buClr>
              <a:buSzPts val="1100"/>
              <a:buFont typeface="Assistant"/>
              <a:buChar char="●"/>
            </a:pPr>
            <a:r>
              <a:rPr lang="en-GB" sz="1100">
                <a:solidFill>
                  <a:schemeClr val="dk1"/>
                </a:solidFill>
                <a:latin typeface="Assistant"/>
                <a:ea typeface="Assistant"/>
                <a:cs typeface="Assistant"/>
                <a:sym typeface="Assistant"/>
              </a:rPr>
              <a:t>כוחות צה"ל ממשיכים במאמץ ההגנה ואיתור תשתיות טרור ככל שיידרש. כוחות צה"ל סיכלו ניסיון תקיפה של מחבלים בג'נין באמצעות כלי טיס מאוייש מרחוק. צה"ל עצר 58 מפעילי ארגון הטרור חמאס במרחב יהודה ושומרון והבקעה.</a:t>
            </a:r>
            <a:endParaRPr sz="1100">
              <a:solidFill>
                <a:schemeClr val="dk1"/>
              </a:solidFill>
              <a:latin typeface="Assistant"/>
              <a:ea typeface="Assistant"/>
              <a:cs typeface="Assistant"/>
              <a:sym typeface="Assistant"/>
            </a:endParaRPr>
          </a:p>
          <a:p>
            <a:pPr indent="0" lvl="0" marL="0" rtl="1" algn="just">
              <a:lnSpc>
                <a:spcPct val="100000"/>
              </a:lnSpc>
              <a:spcBef>
                <a:spcPts val="800"/>
              </a:spcBef>
              <a:spcAft>
                <a:spcPts val="0"/>
              </a:spcAft>
              <a:buNone/>
            </a:pPr>
            <a:r>
              <a:rPr b="1" lang="en-GB" sz="1100">
                <a:solidFill>
                  <a:schemeClr val="dk1"/>
                </a:solidFill>
                <a:latin typeface="Assistant"/>
                <a:ea typeface="Assistant"/>
                <a:cs typeface="Assistant"/>
                <a:sym typeface="Assistant"/>
              </a:rPr>
              <a:t>בזירה הבין לאומית:</a:t>
            </a:r>
            <a:endParaRPr b="1" sz="1100">
              <a:solidFill>
                <a:schemeClr val="dk1"/>
              </a:solidFill>
              <a:latin typeface="Assistant"/>
              <a:ea typeface="Assistant"/>
              <a:cs typeface="Assistant"/>
              <a:sym typeface="Assistant"/>
            </a:endParaRPr>
          </a:p>
          <a:p>
            <a:pPr indent="-298450" lvl="0" marL="269999" rtl="1" algn="just">
              <a:lnSpc>
                <a:spcPct val="100000"/>
              </a:lnSpc>
              <a:spcBef>
                <a:spcPts val="800"/>
              </a:spcBef>
              <a:spcAft>
                <a:spcPts val="0"/>
              </a:spcAft>
              <a:buClr>
                <a:schemeClr val="dk1"/>
              </a:buClr>
              <a:buSzPts val="1100"/>
              <a:buFont typeface="Assistant"/>
              <a:buChar char="●"/>
            </a:pPr>
            <a:r>
              <a:rPr lang="en-GB" sz="1100">
                <a:solidFill>
                  <a:schemeClr val="dk1"/>
                </a:solidFill>
                <a:latin typeface="Assistant"/>
                <a:ea typeface="Assistant"/>
                <a:cs typeface="Assistant"/>
                <a:sym typeface="Assistant"/>
              </a:rPr>
              <a:t>צה"ל קיבל בימים האחרונים נשק ותחמושת נוספת מארה״ב, כולל פצצות למטוסי חיל האוויר. בנוסף, הוכרז כי תתקיים קליטה נוספת של טייסת מטוסי F16 מצבא ארה"ב.</a:t>
            </a:r>
            <a:endParaRPr sz="1100">
              <a:solidFill>
                <a:schemeClr val="dk1"/>
              </a:solidFill>
              <a:latin typeface="Assistant"/>
              <a:ea typeface="Assistant"/>
              <a:cs typeface="Assistant"/>
              <a:sym typeface="Assistant"/>
            </a:endParaRPr>
          </a:p>
          <a:p>
            <a:pPr indent="0" lvl="0" marL="269999" rtl="1" algn="just">
              <a:lnSpc>
                <a:spcPct val="100000"/>
              </a:lnSpc>
              <a:spcBef>
                <a:spcPts val="800"/>
              </a:spcBef>
              <a:spcAft>
                <a:spcPts val="0"/>
              </a:spcAft>
              <a:buNone/>
            </a:pPr>
            <a:r>
              <a:t/>
            </a:r>
            <a:endParaRPr sz="1100">
              <a:solidFill>
                <a:schemeClr val="dk1"/>
              </a:solidFill>
              <a:latin typeface="Assistant"/>
              <a:ea typeface="Assistant"/>
              <a:cs typeface="Assistant"/>
              <a:sym typeface="Assistant"/>
            </a:endParaRPr>
          </a:p>
          <a:p>
            <a:pPr indent="0" lvl="0" marL="0" rtl="1" algn="just">
              <a:lnSpc>
                <a:spcPct val="100000"/>
              </a:lnSpc>
              <a:spcBef>
                <a:spcPts val="800"/>
              </a:spcBef>
              <a:spcAft>
                <a:spcPts val="0"/>
              </a:spcAft>
              <a:buClr>
                <a:schemeClr val="dk1"/>
              </a:buClr>
              <a:buSzPts val="1100"/>
              <a:buFont typeface="Arial"/>
              <a:buNone/>
            </a:pPr>
            <a:r>
              <a:rPr b="1" lang="en-GB" sz="1100" u="sng">
                <a:solidFill>
                  <a:schemeClr val="dk1"/>
                </a:solidFill>
                <a:latin typeface="Assistant"/>
                <a:ea typeface="Assistant"/>
                <a:cs typeface="Assistant"/>
                <a:sym typeface="Assistant"/>
              </a:rPr>
              <a:t>סיכום השבוע השני למלחמה:</a:t>
            </a:r>
            <a:endParaRPr b="1" sz="1100" u="sng">
              <a:solidFill>
                <a:schemeClr val="dk1"/>
              </a:solidFill>
              <a:latin typeface="Assistant"/>
              <a:ea typeface="Assistant"/>
              <a:cs typeface="Assistant"/>
              <a:sym typeface="Assistant"/>
            </a:endParaRPr>
          </a:p>
          <a:p>
            <a:pPr indent="0" lvl="0" marL="0" rtl="1" algn="just">
              <a:lnSpc>
                <a:spcPct val="100000"/>
              </a:lnSpc>
              <a:spcBef>
                <a:spcPts val="800"/>
              </a:spcBef>
              <a:spcAft>
                <a:spcPts val="0"/>
              </a:spcAft>
              <a:buClr>
                <a:schemeClr val="dk1"/>
              </a:buClr>
              <a:buSzPts val="1100"/>
              <a:buFont typeface="Arial"/>
              <a:buNone/>
            </a:pPr>
            <a:r>
              <a:rPr b="1" lang="en-GB" sz="1100">
                <a:solidFill>
                  <a:schemeClr val="dk1"/>
                </a:solidFill>
                <a:latin typeface="Assistant"/>
                <a:ea typeface="Assistant"/>
                <a:cs typeface="Assistant"/>
                <a:sym typeface="Assistant"/>
              </a:rPr>
              <a:t>בגזרת הדרום:</a:t>
            </a:r>
            <a:endParaRPr b="1" sz="1100">
              <a:solidFill>
                <a:schemeClr val="dk1"/>
              </a:solidFill>
              <a:latin typeface="Assistant"/>
              <a:ea typeface="Assistant"/>
              <a:cs typeface="Assistant"/>
              <a:sym typeface="Assistant"/>
            </a:endParaRPr>
          </a:p>
          <a:p>
            <a:pPr indent="-298450" lvl="0" marL="269999" rtl="1" algn="just">
              <a:lnSpc>
                <a:spcPct val="100000"/>
              </a:lnSpc>
              <a:spcBef>
                <a:spcPts val="800"/>
              </a:spcBef>
              <a:spcAft>
                <a:spcPts val="0"/>
              </a:spcAft>
              <a:buClr>
                <a:schemeClr val="dk1"/>
              </a:buClr>
              <a:buSzPts val="1100"/>
              <a:buFont typeface="Assistant"/>
              <a:buChar char="●"/>
            </a:pPr>
            <a:r>
              <a:rPr lang="en-GB" sz="1100">
                <a:solidFill>
                  <a:schemeClr val="dk1"/>
                </a:solidFill>
                <a:latin typeface="Assistant"/>
                <a:ea typeface="Assistant"/>
                <a:cs typeface="Assistant"/>
                <a:sym typeface="Assistant"/>
              </a:rPr>
              <a:t>צה"ל תוקף בעוצמה </a:t>
            </a:r>
            <a:r>
              <a:rPr b="1" lang="en-GB" sz="1100">
                <a:solidFill>
                  <a:schemeClr val="dk1"/>
                </a:solidFill>
                <a:latin typeface="Assistant"/>
                <a:ea typeface="Assistant"/>
                <a:cs typeface="Assistant"/>
                <a:sym typeface="Assistant"/>
              </a:rPr>
              <a:t>ברצועת עזה,</a:t>
            </a:r>
            <a:r>
              <a:rPr lang="en-GB" sz="1100">
                <a:solidFill>
                  <a:schemeClr val="dk1"/>
                </a:solidFill>
                <a:latin typeface="Assistant"/>
                <a:ea typeface="Assistant"/>
                <a:cs typeface="Assistant"/>
                <a:sym typeface="Assistant"/>
              </a:rPr>
              <a:t> </a:t>
            </a:r>
            <a:r>
              <a:rPr b="1" lang="en-GB" sz="1100">
                <a:solidFill>
                  <a:schemeClr val="dk1"/>
                </a:solidFill>
                <a:latin typeface="Assistant"/>
                <a:ea typeface="Assistant"/>
                <a:cs typeface="Assistant"/>
                <a:sym typeface="Assistant"/>
              </a:rPr>
              <a:t>ופגע בשלטון חמאס</a:t>
            </a:r>
            <a:r>
              <a:rPr lang="en-GB" sz="1100">
                <a:solidFill>
                  <a:schemeClr val="dk1"/>
                </a:solidFill>
                <a:latin typeface="Assistant"/>
                <a:ea typeface="Assistant"/>
                <a:cs typeface="Assistant"/>
                <a:sym typeface="Assistant"/>
              </a:rPr>
              <a:t> ובתשתיות הטרור שבנה. מפקדים בכירים רבים חוסלו. כוחות צה"ל ביצעו </a:t>
            </a:r>
            <a:r>
              <a:rPr b="1" lang="en-GB" sz="1100">
                <a:solidFill>
                  <a:schemeClr val="dk1"/>
                </a:solidFill>
                <a:latin typeface="Assistant"/>
                <a:ea typeface="Assistant"/>
                <a:cs typeface="Assistant"/>
                <a:sym typeface="Assistant"/>
              </a:rPr>
              <a:t>פשיטות מתוחמות וממוקדות לטובת סריקה ואיתור מידע אודות החטופים הנעדרים</a:t>
            </a:r>
            <a:r>
              <a:rPr lang="en-GB" sz="1100">
                <a:solidFill>
                  <a:schemeClr val="dk1"/>
                </a:solidFill>
                <a:latin typeface="Assistant"/>
                <a:ea typeface="Assistant"/>
                <a:cs typeface="Assistant"/>
                <a:sym typeface="Assistant"/>
              </a:rPr>
              <a:t>. </a:t>
            </a:r>
            <a:endParaRPr sz="1100">
              <a:solidFill>
                <a:schemeClr val="dk1"/>
              </a:solidFill>
              <a:latin typeface="Assistant"/>
              <a:ea typeface="Assistant"/>
              <a:cs typeface="Assistant"/>
              <a:sym typeface="Assistant"/>
            </a:endParaRPr>
          </a:p>
          <a:p>
            <a:pPr indent="-298450" lvl="0" marL="269999" rtl="1" algn="just">
              <a:lnSpc>
                <a:spcPct val="100000"/>
              </a:lnSpc>
              <a:spcBef>
                <a:spcPts val="0"/>
              </a:spcBef>
              <a:spcAft>
                <a:spcPts val="0"/>
              </a:spcAft>
              <a:buClr>
                <a:schemeClr val="dk1"/>
              </a:buClr>
              <a:buSzPts val="1100"/>
              <a:buFont typeface="Assistant"/>
              <a:buChar char="●"/>
            </a:pPr>
            <a:r>
              <a:rPr lang="en-GB" sz="1100">
                <a:solidFill>
                  <a:schemeClr val="dk1"/>
                </a:solidFill>
                <a:latin typeface="Assistant"/>
                <a:ea typeface="Assistant"/>
                <a:cs typeface="Assistant"/>
                <a:sym typeface="Assistant"/>
              </a:rPr>
              <a:t>לאחר קריאתה של ישראל </a:t>
            </a:r>
            <a:r>
              <a:rPr b="1" lang="en-GB" sz="1100">
                <a:solidFill>
                  <a:schemeClr val="dk1"/>
                </a:solidFill>
                <a:latin typeface="Assistant"/>
                <a:ea typeface="Assistant"/>
                <a:cs typeface="Assistant"/>
                <a:sym typeface="Assistant"/>
              </a:rPr>
              <a:t>לתושבי עזה לנוע לעבר דרום הרצועה</a:t>
            </a:r>
            <a:r>
              <a:rPr lang="en-GB" sz="1100">
                <a:solidFill>
                  <a:schemeClr val="dk1"/>
                </a:solidFill>
                <a:latin typeface="Assistant"/>
                <a:ea typeface="Assistant"/>
                <a:cs typeface="Assistant"/>
                <a:sym typeface="Assistant"/>
              </a:rPr>
              <a:t>, כמיליון תושבים התפנו מבתיהם. לצד זאת, בצל מאמצי המדינה למנוע פגיעה בבלתי מעורבים, ארגון הטרור חמאס מנסה למנוע מתושבים להתפנות.</a:t>
            </a:r>
            <a:endParaRPr sz="1100">
              <a:solidFill>
                <a:schemeClr val="dk1"/>
              </a:solidFill>
              <a:latin typeface="Assistant"/>
              <a:ea typeface="Assistant"/>
              <a:cs typeface="Assistant"/>
              <a:sym typeface="Assistant"/>
            </a:endParaRPr>
          </a:p>
          <a:p>
            <a:pPr indent="0" lvl="0" marL="0" rtl="1" algn="just">
              <a:lnSpc>
                <a:spcPct val="100000"/>
              </a:lnSpc>
              <a:spcBef>
                <a:spcPts val="800"/>
              </a:spcBef>
              <a:spcAft>
                <a:spcPts val="0"/>
              </a:spcAft>
              <a:buClr>
                <a:schemeClr val="dk1"/>
              </a:buClr>
              <a:buSzPts val="1100"/>
              <a:buFont typeface="Arial"/>
              <a:buNone/>
            </a:pPr>
            <a:r>
              <a:rPr b="1" lang="en-GB" sz="1100">
                <a:solidFill>
                  <a:schemeClr val="dk1"/>
                </a:solidFill>
                <a:latin typeface="Assistant"/>
                <a:ea typeface="Assistant"/>
                <a:cs typeface="Assistant"/>
                <a:sym typeface="Assistant"/>
              </a:rPr>
              <a:t>בגזרת הצפון:</a:t>
            </a:r>
            <a:endParaRPr sz="1100">
              <a:solidFill>
                <a:srgbClr val="980000"/>
              </a:solidFill>
              <a:latin typeface="Assistant"/>
              <a:ea typeface="Assistant"/>
              <a:cs typeface="Assistant"/>
              <a:sym typeface="Assistant"/>
            </a:endParaRPr>
          </a:p>
          <a:p>
            <a:pPr indent="-298450" lvl="0" marL="269999" rtl="1" algn="just">
              <a:lnSpc>
                <a:spcPct val="100000"/>
              </a:lnSpc>
              <a:spcBef>
                <a:spcPts val="800"/>
              </a:spcBef>
              <a:spcAft>
                <a:spcPts val="0"/>
              </a:spcAft>
              <a:buClr>
                <a:schemeClr val="dk1"/>
              </a:buClr>
              <a:buSzPts val="1100"/>
              <a:buFont typeface="Assistant"/>
              <a:buChar char="●"/>
            </a:pPr>
            <a:r>
              <a:rPr lang="en-GB" sz="1100">
                <a:solidFill>
                  <a:schemeClr val="dk1"/>
                </a:solidFill>
                <a:latin typeface="Assistant"/>
                <a:ea typeface="Assistant"/>
                <a:cs typeface="Assistant"/>
                <a:sym typeface="Assistant"/>
              </a:rPr>
              <a:t>צה"ל סיכל ניסיונות חדירה של חוליות מחבלים, ו</a:t>
            </a:r>
            <a:r>
              <a:rPr b="1" lang="en-GB" sz="1100">
                <a:solidFill>
                  <a:schemeClr val="dk1"/>
                </a:solidFill>
                <a:latin typeface="Assistant"/>
                <a:ea typeface="Assistant"/>
                <a:cs typeface="Assistant"/>
                <a:sym typeface="Assistant"/>
              </a:rPr>
              <a:t>תוקף תשתיות טרור ומקורות ירי של חיזבאללה בלבנון. </a:t>
            </a:r>
            <a:endParaRPr b="1" sz="1100">
              <a:solidFill>
                <a:schemeClr val="dk1"/>
              </a:solidFill>
              <a:latin typeface="Assistant"/>
              <a:ea typeface="Assistant"/>
              <a:cs typeface="Assistant"/>
              <a:sym typeface="Assistant"/>
            </a:endParaRPr>
          </a:p>
          <a:p>
            <a:pPr indent="-298450" lvl="0" marL="269999" rtl="1" algn="just">
              <a:lnSpc>
                <a:spcPct val="100000"/>
              </a:lnSpc>
              <a:spcBef>
                <a:spcPts val="0"/>
              </a:spcBef>
              <a:spcAft>
                <a:spcPts val="0"/>
              </a:spcAft>
              <a:buClr>
                <a:schemeClr val="dk1"/>
              </a:buClr>
              <a:buSzPts val="1100"/>
              <a:buFont typeface="Assistant"/>
              <a:buChar char="●"/>
            </a:pPr>
            <a:r>
              <a:rPr lang="en-GB" sz="1100">
                <a:solidFill>
                  <a:schemeClr val="dk1"/>
                </a:solidFill>
                <a:latin typeface="Assistant"/>
                <a:ea typeface="Assistant"/>
                <a:cs typeface="Assistant"/>
                <a:sym typeface="Assistant"/>
              </a:rPr>
              <a:t>באישור שר הביטחון יואב גלנט, הוחלט על הפעלת תוכנית ל</a:t>
            </a:r>
            <a:r>
              <a:rPr b="1" lang="en-GB" sz="1100">
                <a:solidFill>
                  <a:schemeClr val="dk1"/>
                </a:solidFill>
                <a:latin typeface="Assistant"/>
                <a:ea typeface="Assistant"/>
                <a:cs typeface="Assistant"/>
                <a:sym typeface="Assistant"/>
              </a:rPr>
              <a:t>פינוי יישובים בקרבת גבול הצפון</a:t>
            </a:r>
            <a:r>
              <a:rPr lang="en-GB" sz="1100">
                <a:solidFill>
                  <a:schemeClr val="dk1"/>
                </a:solidFill>
                <a:latin typeface="Assistant"/>
                <a:ea typeface="Assistant"/>
                <a:cs typeface="Assistant"/>
                <a:sym typeface="Assistant"/>
              </a:rPr>
              <a:t>.</a:t>
            </a:r>
            <a:endParaRPr sz="1100">
              <a:solidFill>
                <a:schemeClr val="dk1"/>
              </a:solidFill>
              <a:latin typeface="Assistant"/>
              <a:ea typeface="Assistant"/>
              <a:cs typeface="Assistant"/>
              <a:sym typeface="Assistant"/>
            </a:endParaRPr>
          </a:p>
          <a:p>
            <a:pPr indent="0" lvl="0" marL="0" rtl="1" algn="just">
              <a:lnSpc>
                <a:spcPct val="100000"/>
              </a:lnSpc>
              <a:spcBef>
                <a:spcPts val="800"/>
              </a:spcBef>
              <a:spcAft>
                <a:spcPts val="0"/>
              </a:spcAft>
              <a:buClr>
                <a:schemeClr val="dk1"/>
              </a:buClr>
              <a:buSzPts val="1100"/>
              <a:buFont typeface="Arial"/>
              <a:buNone/>
            </a:pPr>
            <a:r>
              <a:rPr b="1" lang="en-GB" sz="1100">
                <a:solidFill>
                  <a:schemeClr val="dk1"/>
                </a:solidFill>
                <a:latin typeface="Assistant"/>
                <a:ea typeface="Assistant"/>
                <a:cs typeface="Assistant"/>
                <a:sym typeface="Assistant"/>
              </a:rPr>
              <a:t>ביהודה ושומרון:</a:t>
            </a:r>
            <a:endParaRPr b="1" sz="1100">
              <a:solidFill>
                <a:schemeClr val="dk1"/>
              </a:solidFill>
              <a:latin typeface="Assistant"/>
              <a:ea typeface="Assistant"/>
              <a:cs typeface="Assistant"/>
              <a:sym typeface="Assistant"/>
            </a:endParaRPr>
          </a:p>
          <a:p>
            <a:pPr indent="-298450" lvl="0" marL="269999" rtl="1" algn="just">
              <a:lnSpc>
                <a:spcPct val="100000"/>
              </a:lnSpc>
              <a:spcBef>
                <a:spcPts val="800"/>
              </a:spcBef>
              <a:spcAft>
                <a:spcPts val="0"/>
              </a:spcAft>
              <a:buClr>
                <a:schemeClr val="dk1"/>
              </a:buClr>
              <a:buSzPts val="1100"/>
              <a:buFont typeface="Assistant"/>
              <a:buChar char="●"/>
            </a:pPr>
            <a:r>
              <a:rPr lang="en-GB" sz="1100">
                <a:solidFill>
                  <a:schemeClr val="dk1"/>
                </a:solidFill>
                <a:latin typeface="Assistant"/>
                <a:ea typeface="Assistant"/>
                <a:cs typeface="Assistant"/>
                <a:sym typeface="Assistant"/>
              </a:rPr>
              <a:t>כוחות צה"ל ממשיכים במאמץ ההגנה, עד כה נעצרו מתחילת המלחמה 727 מבוקשים ברחבי אוגדת יהודה ושומרון וחטיבת הבקעה והעמקים, למעלה מ-480 משוייכים לחמאס.</a:t>
            </a:r>
            <a:endParaRPr sz="1100">
              <a:solidFill>
                <a:schemeClr val="dk1"/>
              </a:solidFill>
              <a:latin typeface="Assistant"/>
              <a:ea typeface="Assistant"/>
              <a:cs typeface="Assistant"/>
              <a:sym typeface="Assistant"/>
            </a:endParaRPr>
          </a:p>
        </p:txBody>
      </p:sp>
      <p:sp>
        <p:nvSpPr>
          <p:cNvPr id="55" name="Google Shape;55;p13"/>
          <p:cNvSpPr txBox="1"/>
          <p:nvPr/>
        </p:nvSpPr>
        <p:spPr>
          <a:xfrm>
            <a:off x="393150" y="1669550"/>
            <a:ext cx="6150600" cy="1018500"/>
          </a:xfrm>
          <a:prstGeom prst="rect">
            <a:avLst/>
          </a:prstGeom>
          <a:noFill/>
          <a:ln>
            <a:noFill/>
          </a:ln>
        </p:spPr>
        <p:txBody>
          <a:bodyPr anchorCtr="0" anchor="t" bIns="91425" lIns="91425" spcFirstLastPara="1" rIns="91425" wrap="square" tIns="91425">
            <a:spAutoFit/>
          </a:bodyPr>
          <a:lstStyle/>
          <a:p>
            <a:pPr indent="0" lvl="0" marL="74295" rtl="1" algn="r">
              <a:spcBef>
                <a:spcPts val="620"/>
              </a:spcBef>
              <a:spcAft>
                <a:spcPts val="0"/>
              </a:spcAft>
              <a:buNone/>
            </a:pPr>
            <a:r>
              <a:rPr b="1" lang="en-GB" sz="1300">
                <a:solidFill>
                  <a:srgbClr val="2F313E"/>
                </a:solidFill>
                <a:latin typeface="Assistant"/>
                <a:ea typeface="Assistant"/>
                <a:cs typeface="Assistant"/>
                <a:sym typeface="Assistant"/>
              </a:rPr>
              <a:t>המפקד,</a:t>
            </a:r>
            <a:endParaRPr sz="1300">
              <a:solidFill>
                <a:schemeClr val="dk1"/>
              </a:solidFill>
              <a:latin typeface="Assistant"/>
              <a:ea typeface="Assistant"/>
              <a:cs typeface="Assistant"/>
              <a:sym typeface="Assistant"/>
            </a:endParaRPr>
          </a:p>
          <a:p>
            <a:pPr indent="0" lvl="0" marL="74295" rtl="1" algn="just">
              <a:spcBef>
                <a:spcPts val="620"/>
              </a:spcBef>
              <a:spcAft>
                <a:spcPts val="0"/>
              </a:spcAft>
              <a:buNone/>
            </a:pPr>
            <a:r>
              <a:rPr lang="en-GB" sz="1200">
                <a:solidFill>
                  <a:schemeClr val="dk1"/>
                </a:solidFill>
                <a:latin typeface="Assistant"/>
                <a:ea typeface="Assistant"/>
                <a:cs typeface="Assistant"/>
                <a:sym typeface="Assistant"/>
              </a:rPr>
              <a:t>לפניך רצף האירועים המרכזיים עד כה, במטרה לסייע לך לעדכן את פקודיך בהתרחשויות ולהעמיק את תובנת המשימה שלהם. לשיח הפיקודי חשיבות רבה והשפעה עמוקה על חוסנה של המסגרת וחוזקה, על רוח הלחימה, ועל שימור תחושת המסוגלות לאורך זמן.</a:t>
            </a:r>
            <a:endParaRPr sz="1200">
              <a:solidFill>
                <a:schemeClr val="dk1"/>
              </a:solidFill>
              <a:latin typeface="Assistant"/>
              <a:ea typeface="Assistant"/>
              <a:cs typeface="Assistant"/>
              <a:sym typeface="Assistant"/>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