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9907200"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14750" y="2667000"/>
            <a:ext cx="6150600" cy="69336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יום שלישי 24  באוקטובר, ט' בחשוון התשפ״ד (מעודכן לשעה 16:30):</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בגזרת הצפון:</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חיילי המילואים והסדיר דרוכים ומגיבים לכל איום ופגיעה בבטיחון בעוצמה רבה.</a:t>
            </a:r>
            <a:r>
              <a:rPr b="1" lang="en-GB" sz="1100">
                <a:solidFill>
                  <a:schemeClr val="dk1"/>
                </a:solidFill>
                <a:latin typeface="Assistant"/>
                <a:ea typeface="Assistant"/>
                <a:cs typeface="Assistant"/>
                <a:sym typeface="Assistant"/>
              </a:rPr>
              <a:t> </a:t>
            </a:r>
            <a:r>
              <a:rPr lang="en-GB" sz="1100">
                <a:solidFill>
                  <a:schemeClr val="dk1"/>
                </a:solidFill>
                <a:latin typeface="Assistant"/>
                <a:ea typeface="Assistant"/>
                <a:cs typeface="Assistant"/>
                <a:sym typeface="Assistant"/>
              </a:rPr>
              <a:t>במרחב הר דב חוסלה חוליית מחבלים בעת שניסתה לשגר רקטות לשטחי ישראל. זוהי החולייה החמישית במספר שחוסלה ביממה האחרונה. מתחילת המלחמה חוסלו כ-32 פעילי חיזבאללה. </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בגזרת הדרום: </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תקף ביממה האחרונה מעל ל-400 מטרות צבאיות ברצועה, בהן פיר מנהרה שאפשר למחבלים גישה מהירה לחוף. </a:t>
            </a:r>
            <a:endParaRPr sz="1100">
              <a:solidFill>
                <a:schemeClr val="dk1"/>
              </a:solidFill>
              <a:latin typeface="Assistant"/>
              <a:ea typeface="Assistant"/>
              <a:cs typeface="Assistant"/>
              <a:sym typeface="Assistant"/>
            </a:endParaRPr>
          </a:p>
          <a:p>
            <a:pPr indent="-298450" lvl="0" marL="269999" rtl="1" algn="just">
              <a:lnSpc>
                <a:spcPct val="100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עד כה חוסלו מספר</a:t>
            </a:r>
            <a:r>
              <a:rPr b="1" lang="en-GB" sz="1100">
                <a:solidFill>
                  <a:schemeClr val="dk1"/>
                </a:solidFill>
                <a:latin typeface="Assistant"/>
                <a:ea typeface="Assistant"/>
                <a:cs typeface="Assistant"/>
                <a:sym typeface="Assistant"/>
              </a:rPr>
              <a:t> </a:t>
            </a:r>
            <a:r>
              <a:rPr lang="en-GB" sz="1100">
                <a:solidFill>
                  <a:schemeClr val="dk1"/>
                </a:solidFill>
                <a:latin typeface="Assistant"/>
                <a:ea typeface="Assistant"/>
                <a:cs typeface="Assistant"/>
                <a:sym typeface="Assistant"/>
              </a:rPr>
              <a:t>אישים</a:t>
            </a:r>
            <a:r>
              <a:rPr b="1" lang="en-GB" sz="1100">
                <a:solidFill>
                  <a:schemeClr val="dk1"/>
                </a:solidFill>
                <a:latin typeface="Assistant"/>
                <a:ea typeface="Assistant"/>
                <a:cs typeface="Assistant"/>
                <a:sym typeface="Assistant"/>
              </a:rPr>
              <a:t> </a:t>
            </a:r>
            <a:r>
              <a:rPr lang="en-GB" sz="1100">
                <a:solidFill>
                  <a:schemeClr val="dk1"/>
                </a:solidFill>
                <a:latin typeface="Assistant"/>
                <a:ea typeface="Assistant"/>
                <a:cs typeface="Assistant"/>
                <a:sym typeface="Assistant"/>
              </a:rPr>
              <a:t>בכירים בארגון חמאס . ביניהם- איברהים אלסחאר, ראש מערך הנ״ט של החטיבה הצפונית של חמאס. צה״ל מנצל את זמן ההמתנה לשלב הבא לשיפור מוכנות הכוחות והמקצועיות, באימונים ובתרגולים כדי להילחם בעוצמה בטרור.</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ביהודה ושומרון:</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במהלך מבצע שהתקיים בגזרה נפצע לוחם מילואים. כוחות צה״ל סורקים את האזור אחר חשודים. אמש נעצרו 32 מבוקשים מתוכם 18 פעילי חמאס. כוחות צה"ל ממשיכים במאמץ ההגנה ואיתור אמצעים ככל שיידרש.</a:t>
            </a:r>
            <a:r>
              <a:rPr lang="en-GB" sz="12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0" lvl="0" marL="0" rtl="1" algn="just">
              <a:lnSpc>
                <a:spcPct val="100000"/>
              </a:lnSpc>
              <a:spcBef>
                <a:spcPts val="800"/>
              </a:spcBef>
              <a:spcAft>
                <a:spcPts val="0"/>
              </a:spcAft>
              <a:buNone/>
            </a:pPr>
            <a:r>
              <a:rPr b="1" lang="en-GB" sz="1100">
                <a:solidFill>
                  <a:schemeClr val="dk1"/>
                </a:solidFill>
                <a:latin typeface="Assistant"/>
                <a:ea typeface="Assistant"/>
                <a:cs typeface="Assistant"/>
                <a:sym typeface="Assistant"/>
              </a:rPr>
              <a:t>בזירה הבין לאומית:</a:t>
            </a:r>
            <a:endParaRPr b="1" sz="1100">
              <a:solidFill>
                <a:schemeClr val="dk1"/>
              </a:solidFill>
              <a:latin typeface="Assistant"/>
              <a:ea typeface="Assistant"/>
              <a:cs typeface="Assistant"/>
              <a:sym typeface="Assistant"/>
            </a:endParaRPr>
          </a:p>
          <a:p>
            <a:pPr indent="-298450" lvl="0" marL="269999" rtl="1" algn="just">
              <a:lnSpc>
                <a:spcPct val="100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נשיא צרפת, עמנואל מקרון, נחת בישראל לפגישה עם ראש הממשלה, נשיא המדינה ומשפחות החטופים.</a:t>
            </a:r>
            <a:endParaRPr b="1" sz="1100">
              <a:solidFill>
                <a:schemeClr val="dk1"/>
              </a:solidFill>
              <a:latin typeface="Assistant"/>
              <a:ea typeface="Assistant"/>
              <a:cs typeface="Assistant"/>
              <a:sym typeface="Assistant"/>
            </a:endParaRPr>
          </a:p>
          <a:p>
            <a:pPr indent="0" lvl="0" marL="269999" rtl="1" algn="just">
              <a:lnSpc>
                <a:spcPct val="100000"/>
              </a:lnSpc>
              <a:spcBef>
                <a:spcPts val="800"/>
              </a:spcBef>
              <a:spcAft>
                <a:spcPts val="0"/>
              </a:spcAft>
              <a:buNone/>
            </a:pPr>
            <a:r>
              <a:t/>
            </a:r>
            <a:endParaRPr b="1" sz="3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u="sng">
                <a:solidFill>
                  <a:schemeClr val="dk1"/>
                </a:solidFill>
                <a:latin typeface="Assistant"/>
                <a:ea typeface="Assistant"/>
                <a:cs typeface="Assistant"/>
                <a:sym typeface="Assistant"/>
              </a:rPr>
              <a:t>סיכום השבוע השלישי למלחמה:</a:t>
            </a:r>
            <a:endParaRPr b="1" sz="1100" u="sng">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הדרום:</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תוקף בעוצמה </a:t>
            </a:r>
            <a:r>
              <a:rPr b="1" lang="en-GB" sz="1100">
                <a:solidFill>
                  <a:schemeClr val="dk1"/>
                </a:solidFill>
                <a:latin typeface="Assistant"/>
                <a:ea typeface="Assistant"/>
                <a:cs typeface="Assistant"/>
                <a:sym typeface="Assistant"/>
              </a:rPr>
              <a:t>ברצועת עזה,</a:t>
            </a:r>
            <a:r>
              <a:rPr lang="en-GB" sz="1100">
                <a:solidFill>
                  <a:schemeClr val="dk1"/>
                </a:solidFill>
                <a:latin typeface="Assistant"/>
                <a:ea typeface="Assistant"/>
                <a:cs typeface="Assistant"/>
                <a:sym typeface="Assistant"/>
              </a:rPr>
              <a:t> </a:t>
            </a:r>
            <a:r>
              <a:rPr b="1" lang="en-GB" sz="1100">
                <a:solidFill>
                  <a:schemeClr val="dk1"/>
                </a:solidFill>
                <a:latin typeface="Assistant"/>
                <a:ea typeface="Assistant"/>
                <a:cs typeface="Assistant"/>
                <a:sym typeface="Assistant"/>
              </a:rPr>
              <a:t>ופגע בשלטון חמאס</a:t>
            </a:r>
            <a:r>
              <a:rPr lang="en-GB" sz="1100">
                <a:solidFill>
                  <a:schemeClr val="dk1"/>
                </a:solidFill>
                <a:latin typeface="Assistant"/>
                <a:ea typeface="Assistant"/>
                <a:cs typeface="Assistant"/>
                <a:sym typeface="Assistant"/>
              </a:rPr>
              <a:t> ובתשתיות הטרור שבנה. מפקדים בכירים רבים חוסלו. כוחות צה"ל ביצעו </a:t>
            </a:r>
            <a:r>
              <a:rPr b="1" lang="en-GB" sz="1100">
                <a:solidFill>
                  <a:schemeClr val="dk1"/>
                </a:solidFill>
                <a:latin typeface="Assistant"/>
                <a:ea typeface="Assistant"/>
                <a:cs typeface="Assistant"/>
                <a:sym typeface="Assistant"/>
              </a:rPr>
              <a:t>פשיטות מתוחמות וממוקדות לטובת סריקה ואיתור מידע אודות החטופים הנעדרים</a:t>
            </a:r>
            <a:r>
              <a:rPr lang="en-GB"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לאחר קריאתה של ישראל </a:t>
            </a:r>
            <a:r>
              <a:rPr b="1" lang="en-GB" sz="1100">
                <a:solidFill>
                  <a:schemeClr val="dk1"/>
                </a:solidFill>
                <a:latin typeface="Assistant"/>
                <a:ea typeface="Assistant"/>
                <a:cs typeface="Assistant"/>
                <a:sym typeface="Assistant"/>
              </a:rPr>
              <a:t>לתושבי עזה לנוע לעבר דרום הרצועה</a:t>
            </a:r>
            <a:r>
              <a:rPr lang="en-GB" sz="1100">
                <a:solidFill>
                  <a:schemeClr val="dk1"/>
                </a:solidFill>
                <a:latin typeface="Assistant"/>
                <a:ea typeface="Assistant"/>
                <a:cs typeface="Assistant"/>
                <a:sym typeface="Assistant"/>
              </a:rPr>
              <a:t>, כמיליון תושבים התפנו מבתיהם. לצד זאת, בצל מאמצי המדינה למנוע פגיעה בבלתי מעורבים, ארגון הטרור חמאס מנסה למנוע מתושבים להתפנות.</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בגזרת הצפון:</a:t>
            </a:r>
            <a:endParaRPr sz="1100">
              <a:solidFill>
                <a:srgbClr val="980000"/>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סיכל ניסיונות חדירה של חוליות מחבלים, ו</a:t>
            </a:r>
            <a:r>
              <a:rPr b="1" lang="en-GB" sz="1100">
                <a:solidFill>
                  <a:schemeClr val="dk1"/>
                </a:solidFill>
                <a:latin typeface="Assistant"/>
                <a:ea typeface="Assistant"/>
                <a:cs typeface="Assistant"/>
                <a:sym typeface="Assistant"/>
              </a:rPr>
              <a:t>תוקף תשתיות טרור ומקורות ירי של חיזבאללה בלבנון. </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באישור שר הביטחון יואב גלנט, הוחלט על הפעלת תוכנית ל</a:t>
            </a:r>
            <a:r>
              <a:rPr b="1" lang="en-GB" sz="1100">
                <a:solidFill>
                  <a:schemeClr val="dk1"/>
                </a:solidFill>
                <a:latin typeface="Assistant"/>
                <a:ea typeface="Assistant"/>
                <a:cs typeface="Assistant"/>
                <a:sym typeface="Assistant"/>
              </a:rPr>
              <a:t>פינוי יישובים בקרבת גבול הצפון</a:t>
            </a:r>
            <a:r>
              <a:rPr lang="en-GB" sz="1100">
                <a:solidFill>
                  <a:schemeClr val="dk1"/>
                </a:solidFill>
                <a:latin typeface="Assistant"/>
                <a:ea typeface="Assistant"/>
                <a:cs typeface="Assistant"/>
                <a:sym typeface="Assistant"/>
              </a:rPr>
              <a:t>.</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Clr>
                <a:schemeClr val="dk1"/>
              </a:buClr>
              <a:buSzPts val="1100"/>
              <a:buFont typeface="Arial"/>
              <a:buNone/>
            </a:pPr>
            <a:r>
              <a:rPr b="1" lang="en-GB" sz="1100">
                <a:solidFill>
                  <a:schemeClr val="dk1"/>
                </a:solidFill>
                <a:latin typeface="Assistant"/>
                <a:ea typeface="Assistant"/>
                <a:cs typeface="Assistant"/>
                <a:sym typeface="Assistant"/>
              </a:rPr>
              <a:t>ביהודה ושומרון:</a:t>
            </a:r>
            <a:endParaRPr b="1"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ממשיכים במאמץ ההגנה, עד כה נעצרו מתחילת המלחמה 727 מבוקשים ברחבי אוגדת יהודה ושומרון וחטיבת הבקעה והעמקים, למעלה מ-480 משוייכים לחמאס.</a:t>
            </a:r>
            <a:endParaRPr sz="1100">
              <a:solidFill>
                <a:schemeClr val="dk1"/>
              </a:solidFill>
              <a:latin typeface="Assistant"/>
              <a:ea typeface="Assistant"/>
              <a:cs typeface="Assistant"/>
              <a:sym typeface="Assistant"/>
            </a:endParaRPr>
          </a:p>
        </p:txBody>
      </p:sp>
      <p:sp>
        <p:nvSpPr>
          <p:cNvPr id="55" name="Google Shape;55;p13"/>
          <p:cNvSpPr txBox="1"/>
          <p:nvPr/>
        </p:nvSpPr>
        <p:spPr>
          <a:xfrm>
            <a:off x="393150" y="1669550"/>
            <a:ext cx="6150600" cy="1018500"/>
          </a:xfrm>
          <a:prstGeom prst="rect">
            <a:avLst/>
          </a:prstGeom>
          <a:noFill/>
          <a:ln>
            <a:noFill/>
          </a:ln>
        </p:spPr>
        <p:txBody>
          <a:bodyPr anchorCtr="0" anchor="t" bIns="91425" lIns="91425" spcFirstLastPara="1" rIns="91425" wrap="square" tIns="91425">
            <a:spAutoFit/>
          </a:bodyPr>
          <a:lstStyle/>
          <a:p>
            <a:pPr indent="0" lvl="0" marL="74295" rtl="1" algn="r">
              <a:spcBef>
                <a:spcPts val="62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620"/>
              </a:spcBef>
              <a:spcAft>
                <a:spcPts val="0"/>
              </a:spcAft>
              <a:buNone/>
            </a:pPr>
            <a:r>
              <a:rPr lang="en-GB" sz="1200">
                <a:solidFill>
                  <a:schemeClr val="dk1"/>
                </a:solidFill>
                <a:latin typeface="Assistant"/>
                <a:ea typeface="Assistant"/>
                <a:cs typeface="Assistant"/>
                <a:sym typeface="Assistant"/>
              </a:rPr>
              <a:t>לפניך רצף האירועים המרכזיים עד כה, במטרה לסייע לך לעדכן את פקודיך בהתרחשויות ולהעמיק את תובנת המשימה שלהם. לשיח הפיקודי חשיבות רבה והשפעה עמוקה על חוסנה של המסגרת וחוזקתה, על רוח הלחימה, ועל שימור תחושת המסוגלות והחוסן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