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2,400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3,500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ה-72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17 בדצמבר 2023</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ה'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17:00)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None/>
            </a:pPr>
            <a:r>
              <a:rPr b="1" lang="en-US" sz="1900">
                <a:solidFill>
                  <a:schemeClr val="lt1"/>
                </a:solidFill>
                <a:latin typeface="Assistant"/>
                <a:ea typeface="Assistant"/>
                <a:cs typeface="Assistant"/>
                <a:sym typeface="Assistant"/>
              </a:rPr>
              <a:t>השבוע האחד עשר למלחמה</a:t>
            </a:r>
            <a:br>
              <a:rPr lang="en-US" sz="1100">
                <a:solidFill>
                  <a:schemeClr val="dk1"/>
                </a:solidFill>
                <a:latin typeface="Assistant"/>
                <a:ea typeface="Assistant"/>
                <a:cs typeface="Assistant"/>
                <a:sym typeface="Assistant"/>
              </a:rPr>
            </a:br>
            <a:r>
              <a:rPr lang="en-US" sz="1100">
                <a:solidFill>
                  <a:schemeClr val="dk1"/>
                </a:solidFill>
                <a:latin typeface="Assistant"/>
                <a:ea typeface="Assistant"/>
                <a:cs typeface="Assistant"/>
                <a:sym typeface="Assistant"/>
              </a:rPr>
              <a:t>"הלחימה בגבול הצפון נמשכת, ואנחנו תוקפים יעדי טרור של חיזבאללה, נוכח המשך הירי לעבר יישובי הצפון. חיזבאללה ממשיך לפעול מתוך הכפרים והשטחים הבנויים בדרום לבנון ומסכן את אדמת לבנון. זוהי פעולת טרור. אנחנו נגיב לכל אירוע טרור כזה של חיזבאללה וכל ארגוני טרור אחרים, באופן קשה ונחוש."</a:t>
            </a:r>
            <a:endParaRPr sz="11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b="1" lang="en-US" sz="1100">
                <a:solidFill>
                  <a:schemeClr val="dk1"/>
                </a:solidFill>
                <a:latin typeface="Assistant"/>
                <a:ea typeface="Assistant"/>
                <a:cs typeface="Assistant"/>
                <a:sym typeface="Assistant"/>
              </a:rPr>
              <a:t>דובר צה״ל, תא"ל דניאל הגרי</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100">
              <a:solidFill>
                <a:schemeClr val="dk1"/>
              </a:solidFill>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אמש, במסגרת פעולתם של </a:t>
            </a:r>
            <a:r>
              <a:rPr b="1" lang="en-US" sz="1100">
                <a:solidFill>
                  <a:schemeClr val="dk1"/>
                </a:solidFill>
                <a:latin typeface="Assistant"/>
                <a:ea typeface="Assistant"/>
                <a:cs typeface="Assistant"/>
                <a:sym typeface="Assistant"/>
              </a:rPr>
              <a:t>לוחמי צק"ח 188</a:t>
            </a:r>
            <a:r>
              <a:rPr lang="en-US" sz="1100">
                <a:solidFill>
                  <a:schemeClr val="dk1"/>
                </a:solidFill>
                <a:latin typeface="Assistant"/>
                <a:ea typeface="Assistant"/>
                <a:cs typeface="Assistant"/>
                <a:sym typeface="Assistant"/>
              </a:rPr>
              <a:t> במרחב- זיהו הלוחמים פיר בקרבת בית ספר במרחב שג'אעיה, ובתוכו מחבל שפתח באש לעבר הכוח. </a:t>
            </a:r>
            <a:r>
              <a:rPr b="1" lang="en-US" sz="1100">
                <a:solidFill>
                  <a:schemeClr val="dk1"/>
                </a:solidFill>
                <a:latin typeface="Assistant"/>
                <a:ea typeface="Assistant"/>
                <a:cs typeface="Assistant"/>
                <a:sym typeface="Assistant"/>
              </a:rPr>
              <a:t>הלוחמים פתחו באש וזרקו רימון לעבר המחבל, חיסלו אותו והשמידו את הפיר.</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בימים האחרונים, פעלו </a:t>
            </a:r>
            <a:r>
              <a:rPr b="1" lang="en-US" sz="1100">
                <a:solidFill>
                  <a:schemeClr val="dk1"/>
                </a:solidFill>
                <a:latin typeface="Assistant"/>
                <a:ea typeface="Assistant"/>
                <a:cs typeface="Assistant"/>
                <a:sym typeface="Assistant"/>
              </a:rPr>
              <a:t>כוחות צק"ח 460</a:t>
            </a:r>
            <a:r>
              <a:rPr lang="en-US" sz="1100">
                <a:solidFill>
                  <a:schemeClr val="dk1"/>
                </a:solidFill>
                <a:latin typeface="Assistant"/>
                <a:ea typeface="Assistant"/>
                <a:cs typeface="Assistant"/>
                <a:sym typeface="Assistant"/>
              </a:rPr>
              <a:t> באזור ביה"ח ׳כאמל אדואן' ששימש כמתחם של ארגון הטרור חמאס בג׳באליה. </a:t>
            </a:r>
            <a:r>
              <a:rPr b="1" lang="en-US" sz="1100">
                <a:solidFill>
                  <a:schemeClr val="dk1"/>
                </a:solidFill>
                <a:latin typeface="Assistant"/>
                <a:ea typeface="Assistant"/>
                <a:cs typeface="Assistant"/>
                <a:sym typeface="Assistant"/>
              </a:rPr>
              <a:t>הלוחמים עצרו במרחב כ-90 מחבלים</a:t>
            </a:r>
            <a:r>
              <a:rPr lang="en-US" sz="1100">
                <a:solidFill>
                  <a:schemeClr val="dk1"/>
                </a:solidFill>
                <a:latin typeface="Assistant"/>
                <a:ea typeface="Assistant"/>
                <a:cs typeface="Assistant"/>
                <a:sym typeface="Assistant"/>
              </a:rPr>
              <a:t>. כמו כן, הכוחות השמידו במרחב תשתיות טרור ואיתרו אמל"ח רבים, ציוד צבאי של כוחות נוח'בה ומסמכים מודיעינים של ארגון הטרור חמאס.</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rgbClr val="30323F"/>
              </a:buClr>
              <a:buSzPts val="1100"/>
              <a:buChar char="●"/>
            </a:pPr>
            <a:r>
              <a:rPr lang="en-US" sz="1100">
                <a:solidFill>
                  <a:schemeClr val="dk1"/>
                </a:solidFill>
                <a:latin typeface="Assistant"/>
                <a:ea typeface="Assistant"/>
                <a:cs typeface="Assistant"/>
                <a:sym typeface="Assistant"/>
              </a:rPr>
              <a:t>במסגרת פעילות בתוך ביה"ח בה לקחו חלק </a:t>
            </a:r>
            <a:r>
              <a:rPr b="1" lang="en-US" sz="1100">
                <a:solidFill>
                  <a:schemeClr val="dk1"/>
                </a:solidFill>
                <a:latin typeface="Assistant"/>
                <a:ea typeface="Assistant"/>
                <a:cs typeface="Assistant"/>
                <a:sym typeface="Assistant"/>
              </a:rPr>
              <a:t>רכזי שב"כ וחוקרי השטח של יחידה 504</a:t>
            </a:r>
            <a:r>
              <a:rPr lang="en-US" sz="1100">
                <a:solidFill>
                  <a:schemeClr val="dk1"/>
                </a:solidFill>
                <a:latin typeface="Assistant"/>
                <a:ea typeface="Assistant"/>
                <a:cs typeface="Assistant"/>
                <a:sym typeface="Assistant"/>
              </a:rPr>
              <a:t>, </a:t>
            </a:r>
            <a:r>
              <a:rPr b="1" lang="en-US" sz="1100">
                <a:solidFill>
                  <a:schemeClr val="dk1"/>
                </a:solidFill>
                <a:latin typeface="Assistant"/>
                <a:ea typeface="Assistant"/>
                <a:cs typeface="Assistant"/>
                <a:sym typeface="Assistant"/>
              </a:rPr>
              <a:t>חקרו הכוחות את העובדים בביה"ח שהודו כי ישנם אמל"ח שהוחבאו במחלקת תינוקות בתוך אינקובטורים</a:t>
            </a:r>
            <a:r>
              <a:rPr lang="en-US" sz="1100">
                <a:solidFill>
                  <a:schemeClr val="dk1"/>
                </a:solidFill>
                <a:latin typeface="Assistant"/>
                <a:ea typeface="Assistant"/>
                <a:cs typeface="Assistant"/>
                <a:sym typeface="Assistant"/>
              </a:rPr>
              <a:t>, שאמורים לשמש לטיפול בפגים. בתום החקירה </a:t>
            </a:r>
            <a:r>
              <a:rPr b="1" lang="en-US" sz="1100">
                <a:solidFill>
                  <a:schemeClr val="dk1"/>
                </a:solidFill>
                <a:latin typeface="Assistant"/>
                <a:ea typeface="Assistant"/>
                <a:cs typeface="Assistant"/>
                <a:sym typeface="Assistant"/>
              </a:rPr>
              <a:t>כוחות משייטת 13</a:t>
            </a:r>
            <a:r>
              <a:rPr lang="en-US" sz="1100">
                <a:solidFill>
                  <a:schemeClr val="dk1"/>
                </a:solidFill>
                <a:latin typeface="Assistant"/>
                <a:ea typeface="Assistant"/>
                <a:cs typeface="Assistant"/>
                <a:sym typeface="Assistant"/>
              </a:rPr>
              <a:t> איתרו אמצעי לחימה, מסמכים מסווגים ואמצעי קשר טקטיים.</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rgbClr val="30323F"/>
              </a:buClr>
              <a:buSzPts val="1100"/>
              <a:buChar char="●"/>
            </a:pPr>
            <a:r>
              <a:rPr lang="en-US" sz="1100">
                <a:solidFill>
                  <a:schemeClr val="dk1"/>
                </a:solidFill>
                <a:latin typeface="Assistant"/>
                <a:ea typeface="Assistant"/>
                <a:cs typeface="Assistant"/>
                <a:sym typeface="Assistant"/>
              </a:rPr>
              <a:t>לוחמי </a:t>
            </a:r>
            <a:r>
              <a:rPr b="1" lang="en-US" sz="1100">
                <a:solidFill>
                  <a:schemeClr val="dk1"/>
                </a:solidFill>
                <a:latin typeface="Assistant"/>
                <a:ea typeface="Assistant"/>
                <a:cs typeface="Assistant"/>
                <a:sym typeface="Assistant"/>
              </a:rPr>
              <a:t>חטיבת הצנחנים</a:t>
            </a:r>
            <a:r>
              <a:rPr lang="en-US" sz="1100">
                <a:solidFill>
                  <a:schemeClr val="dk1"/>
                </a:solidFill>
                <a:latin typeface="Assistant"/>
                <a:ea typeface="Assistant"/>
                <a:cs typeface="Assistant"/>
                <a:sym typeface="Assistant"/>
              </a:rPr>
              <a:t> ביצעו פשיטה על דירה מבצעית במרחב שג'עייה. </a:t>
            </a:r>
            <a:r>
              <a:rPr b="1" lang="en-US" sz="1100">
                <a:solidFill>
                  <a:schemeClr val="dk1"/>
                </a:solidFill>
                <a:latin typeface="Assistant"/>
                <a:ea typeface="Assistant"/>
                <a:cs typeface="Assistant"/>
                <a:sym typeface="Assistant"/>
              </a:rPr>
              <a:t>במהלך הפשיטה נמצאו אמל"ח, מטענים ורימונים. בנוסף, נמצא פיר התקפי באורך יותר מ-15 מטר</a:t>
            </a:r>
            <a:r>
              <a:rPr lang="en-US" sz="1100">
                <a:solidFill>
                  <a:schemeClr val="dk1"/>
                </a:solidFill>
                <a:latin typeface="Assistant"/>
                <a:ea typeface="Assistant"/>
                <a:cs typeface="Assistant"/>
                <a:sym typeface="Assistant"/>
              </a:rPr>
              <a:t>. לוחמי החטיבה הכווינו כלי טיס של חיל האוויר לתקיפת הפיר. </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rgbClr val="30323F"/>
              </a:buClr>
              <a:buSzPts val="1100"/>
              <a:buChar char="●"/>
            </a:pPr>
            <a:r>
              <a:rPr b="1" lang="en-US" sz="1100">
                <a:solidFill>
                  <a:schemeClr val="dk1"/>
                </a:solidFill>
                <a:latin typeface="Assistant"/>
                <a:ea typeface="Assistant"/>
                <a:cs typeface="Assistant"/>
                <a:sym typeface="Assistant"/>
              </a:rPr>
              <a:t>עוצבת הקומנדו וכלי טיס של חיל האוויר השמידו מחסן אמל"ח שנמצא בבית פעיל חמאס</a:t>
            </a:r>
            <a:r>
              <a:rPr lang="en-US" sz="1100">
                <a:solidFill>
                  <a:schemeClr val="dk1"/>
                </a:solidFill>
                <a:latin typeface="Assistant"/>
                <a:ea typeface="Assistant"/>
                <a:cs typeface="Assistant"/>
                <a:sym typeface="Assistant"/>
              </a:rPr>
              <a:t>. מחסן זה היווה נקודת התחמשות משמעותית לחוליות המחבלים באיזור. בנוסף, </a:t>
            </a:r>
            <a:r>
              <a:rPr b="1" lang="en-US" sz="1100">
                <a:solidFill>
                  <a:schemeClr val="dk1"/>
                </a:solidFill>
                <a:latin typeface="Assistant"/>
                <a:ea typeface="Assistant"/>
                <a:cs typeface="Assistant"/>
                <a:sym typeface="Assistant"/>
              </a:rPr>
              <a:t>המכלול</a:t>
            </a:r>
            <a:r>
              <a:rPr lang="en-US" sz="1100">
                <a:solidFill>
                  <a:schemeClr val="dk1"/>
                </a:solidFill>
                <a:latin typeface="Assistant"/>
                <a:ea typeface="Assistant"/>
                <a:cs typeface="Assistant"/>
                <a:sym typeface="Assistant"/>
              </a:rPr>
              <a:t> זיהה שבעה מחבלים חמושים במרחב חאן יונס. לאחר האיתור, כלי טיס מאוייש מרחוק שהוכוון לנקודה- חיסל את המחבלים.</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rgbClr val="30323F"/>
              </a:buClr>
              <a:buSzPts val="1100"/>
              <a:buChar char="●"/>
            </a:pPr>
            <a:r>
              <a:rPr b="1" lang="en-US" sz="1100">
                <a:solidFill>
                  <a:schemeClr val="dk1"/>
                </a:solidFill>
                <a:latin typeface="Assistant"/>
                <a:ea typeface="Assistant"/>
                <a:cs typeface="Assistant"/>
                <a:sym typeface="Assistant"/>
              </a:rPr>
              <a:t>לוחמי מילואים מחטיבה 646</a:t>
            </a:r>
            <a:r>
              <a:rPr lang="en-US" sz="1100">
                <a:solidFill>
                  <a:schemeClr val="dk1"/>
                </a:solidFill>
                <a:latin typeface="Assistant"/>
                <a:ea typeface="Assistant"/>
                <a:cs typeface="Assistant"/>
                <a:sym typeface="Assistant"/>
              </a:rPr>
              <a:t> </a:t>
            </a:r>
            <a:r>
              <a:rPr b="1" lang="en-US" sz="1100">
                <a:solidFill>
                  <a:schemeClr val="dk1"/>
                </a:solidFill>
                <a:latin typeface="Assistant"/>
                <a:ea typeface="Assistant"/>
                <a:cs typeface="Assistant"/>
                <a:sym typeface="Assistant"/>
              </a:rPr>
              <a:t>פשטו על מבנה סמוך לבית ספר של אונר"א בו אותרו מכונות לייצור חלקי רקטות</a:t>
            </a:r>
            <a:r>
              <a:rPr lang="en-US" sz="1100">
                <a:solidFill>
                  <a:schemeClr val="dk1"/>
                </a:solidFill>
                <a:latin typeface="Assistant"/>
                <a:ea typeface="Assistant"/>
                <a:cs typeface="Assistant"/>
                <a:sym typeface="Assistant"/>
              </a:rPr>
              <a:t>. כמו כן, בסמוך לבית הספר אותרו שלושה פירי מנהרות.</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במסגרת הלחימה בג'באליה, ביצעו </a:t>
            </a:r>
            <a:r>
              <a:rPr b="1" lang="en-US" sz="1100">
                <a:solidFill>
                  <a:schemeClr val="dk1"/>
                </a:solidFill>
                <a:latin typeface="Assistant"/>
                <a:ea typeface="Assistant"/>
                <a:cs typeface="Assistant"/>
                <a:sym typeface="Assistant"/>
              </a:rPr>
              <a:t>לוחמי צק"ח נח"ל</a:t>
            </a:r>
            <a:r>
              <a:rPr lang="en-US" sz="1100">
                <a:solidFill>
                  <a:schemeClr val="dk1"/>
                </a:solidFill>
                <a:latin typeface="Assistant"/>
                <a:ea typeface="Assistant"/>
                <a:cs typeface="Assistant"/>
                <a:sym typeface="Assistant"/>
              </a:rPr>
              <a:t> סריקות במרחב. באחת הסריקות, </a:t>
            </a:r>
            <a:r>
              <a:rPr b="1" lang="en-US" sz="1100">
                <a:solidFill>
                  <a:schemeClr val="dk1"/>
                </a:solidFill>
                <a:latin typeface="Assistant"/>
                <a:ea typeface="Assistant"/>
                <a:cs typeface="Assistant"/>
                <a:sym typeface="Assistant"/>
              </a:rPr>
              <a:t>הלוחמים איתרו בתוך חדר ילדים הממוקם במרתף, פיר מנהרה מבצעי.</a:t>
            </a:r>
            <a:r>
              <a:rPr lang="en-US" sz="1100">
                <a:solidFill>
                  <a:schemeClr val="dk1"/>
                </a:solidFill>
                <a:latin typeface="Assistant"/>
                <a:ea typeface="Assistant"/>
                <a:cs typeface="Assistant"/>
                <a:sym typeface="Assistant"/>
              </a:rPr>
              <a:t> מדובר בפיר אסטרטגי, עם מדרגות בנויות בתוכו. </a:t>
            </a:r>
            <a:r>
              <a:rPr b="1" lang="en-US" sz="1100">
                <a:solidFill>
                  <a:schemeClr val="dk1"/>
                </a:solidFill>
                <a:latin typeface="Assistant"/>
                <a:ea typeface="Assistant"/>
                <a:cs typeface="Assistant"/>
                <a:sym typeface="Assistant"/>
              </a:rPr>
              <a:t>הפיר הושמד על ידי כוחות ההנדסה של החטיבה.</a:t>
            </a:r>
            <a:endParaRPr b="1"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לוחמי צק"ח 7, אשר פרצו את הדרך לחאן יונס, נלחמים כעת במרחב</a:t>
            </a:r>
            <a:r>
              <a:rPr lang="en-US" sz="1100">
                <a:solidFill>
                  <a:schemeClr val="dk1"/>
                </a:solidFill>
                <a:latin typeface="Assistant"/>
                <a:ea typeface="Assistant"/>
                <a:cs typeface="Assistant"/>
                <a:sym typeface="Assistant"/>
              </a:rPr>
              <a:t>. הכוחות פשטו על </a:t>
            </a:r>
            <a:r>
              <a:rPr b="1" lang="en-US" sz="1100">
                <a:solidFill>
                  <a:schemeClr val="dk1"/>
                </a:solidFill>
                <a:latin typeface="Assistant"/>
                <a:ea typeface="Assistant"/>
                <a:cs typeface="Assistant"/>
                <a:sym typeface="Assistant"/>
              </a:rPr>
              <a:t>לשכתו של מפקד חטיבת חאן יונס </a:t>
            </a:r>
            <a:r>
              <a:rPr lang="en-US" sz="1100">
                <a:solidFill>
                  <a:schemeClr val="dk1"/>
                </a:solidFill>
                <a:latin typeface="Assistant"/>
                <a:ea typeface="Assistant"/>
                <a:cs typeface="Assistant"/>
                <a:sym typeface="Assistant"/>
              </a:rPr>
              <a:t>ועל תשתיות טרור ותת-קרקע במרחב, הגיעו לכיכר 'בני סוהילה' המרכזית בלב חאן יונס </a:t>
            </a:r>
            <a:r>
              <a:rPr b="1" lang="en-US" sz="1100">
                <a:solidFill>
                  <a:schemeClr val="dk1"/>
                </a:solidFill>
                <a:latin typeface="Assistant"/>
                <a:ea typeface="Assistant"/>
                <a:cs typeface="Assistant"/>
                <a:sym typeface="Assistant"/>
              </a:rPr>
              <a:t>והשיגו עליה שליטה מבצעית.</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br>
              <a:rPr b="1" lang="en-US" sz="1100">
                <a:solidFill>
                  <a:schemeClr val="dk1"/>
                </a:solidFill>
                <a:latin typeface="Assistant"/>
                <a:ea typeface="Assistant"/>
                <a:cs typeface="Assistant"/>
                <a:sym typeface="Assistant"/>
              </a:rPr>
            </a:br>
            <a:r>
              <a:rPr b="1" lang="en-US">
                <a:solidFill>
                  <a:schemeClr val="dk1"/>
                </a:solidFill>
                <a:latin typeface="Assistant"/>
                <a:ea typeface="Assistant"/>
                <a:cs typeface="Assistant"/>
                <a:sym typeface="Assistant"/>
              </a:rPr>
              <a:t>בגזרת הצפון:</a:t>
            </a:r>
            <a:endParaRPr sz="10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rgbClr val="30323F"/>
              </a:buClr>
              <a:buSzPts val="1100"/>
              <a:buChar char="●"/>
            </a:pPr>
            <a:r>
              <a:rPr b="1" lang="en-US" sz="1100">
                <a:solidFill>
                  <a:schemeClr val="dk1"/>
                </a:solidFill>
                <a:latin typeface="Assistant"/>
                <a:ea typeface="Assistant"/>
                <a:cs typeface="Assistant"/>
                <a:sym typeface="Assistant"/>
              </a:rPr>
              <a:t>צה"ל יירט טיל קרקע-אוויר</a:t>
            </a:r>
            <a:r>
              <a:rPr lang="en-US" sz="1100">
                <a:solidFill>
                  <a:schemeClr val="dk1"/>
                </a:solidFill>
                <a:latin typeface="Assistant"/>
                <a:ea typeface="Assistant"/>
                <a:cs typeface="Assistant"/>
                <a:sym typeface="Assistant"/>
              </a:rPr>
              <a:t> ששוגר לעבר כלי טיס מאויש מרחוק של חיל האוויר בשטח לבנון. </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rgbClr val="30323F"/>
              </a:buClr>
              <a:buSzPts val="1100"/>
              <a:buChar char="●"/>
            </a:pPr>
            <a:r>
              <a:rPr b="1" lang="en-US" sz="1100">
                <a:solidFill>
                  <a:schemeClr val="dk1"/>
                </a:solidFill>
                <a:latin typeface="Assistant"/>
                <a:ea typeface="Assistant"/>
                <a:cs typeface="Assistant"/>
                <a:sym typeface="Assistant"/>
              </a:rPr>
              <a:t>מטוס ומסוק קרב של חיל האוויר תקפו מספר תשתיות טרור ומבנה צבאי </a:t>
            </a:r>
            <a:r>
              <a:rPr lang="en-US" sz="1100">
                <a:solidFill>
                  <a:schemeClr val="dk1"/>
                </a:solidFill>
                <a:latin typeface="Assistant"/>
                <a:ea typeface="Assistant"/>
                <a:cs typeface="Assistant"/>
                <a:sym typeface="Assistant"/>
              </a:rPr>
              <a:t>של ארגון הטרור חיזבאללה בשטח לבנון. בנוסף, כלי טיס מאויש מרחוק </a:t>
            </a:r>
            <a:r>
              <a:rPr b="1" lang="en-US" sz="1100">
                <a:solidFill>
                  <a:schemeClr val="dk1"/>
                </a:solidFill>
                <a:latin typeface="Assistant"/>
                <a:ea typeface="Assistant"/>
                <a:cs typeface="Assistant"/>
                <a:sym typeface="Assistant"/>
              </a:rPr>
              <a:t>תקף חוליית מחבלים</a:t>
            </a:r>
            <a:r>
              <a:rPr lang="en-US" sz="1100">
                <a:solidFill>
                  <a:schemeClr val="dk1"/>
                </a:solidFill>
                <a:latin typeface="Assistant"/>
                <a:ea typeface="Assistant"/>
                <a:cs typeface="Assistant"/>
                <a:sym typeface="Assistant"/>
              </a:rPr>
              <a:t> שזוהתה בשטח לבנון. כמו כן, </a:t>
            </a:r>
            <a:r>
              <a:rPr b="1" lang="en-US" sz="1100">
                <a:solidFill>
                  <a:schemeClr val="dk1"/>
                </a:solidFill>
                <a:latin typeface="Assistant"/>
                <a:ea typeface="Assistant"/>
                <a:cs typeface="Assistant"/>
                <a:sym typeface="Assistant"/>
              </a:rPr>
              <a:t>כלי טיס וטנק תקפו אמצעי לחימה ותצפית של ארגון הטרור חיזבאללה</a:t>
            </a:r>
            <a:r>
              <a:rPr lang="en-US" sz="1100">
                <a:solidFill>
                  <a:schemeClr val="dk1"/>
                </a:solidFill>
                <a:latin typeface="Assistant"/>
                <a:ea typeface="Assistant"/>
                <a:cs typeface="Assistant"/>
                <a:sym typeface="Assistant"/>
              </a:rPr>
              <a:t>. זוהה שיגור משטח לבנון לעבר ישראל, טנק של צה"ל תקף את מקור הירי.</a:t>
            </a:r>
            <a:endParaRPr sz="1450">
              <a:solidFill>
                <a:srgbClr val="30323F"/>
              </a:solidFill>
              <a:highlight>
                <a:srgbClr val="F1F6FB"/>
              </a:highlight>
            </a:endParaRPr>
          </a:p>
          <a:p>
            <a:pPr indent="0" lvl="0" marL="0" rtl="1" algn="r">
              <a:lnSpc>
                <a:spcPct val="115000"/>
              </a:lnSpc>
              <a:spcBef>
                <a:spcPts val="0"/>
              </a:spcBef>
              <a:spcAft>
                <a:spcPts val="0"/>
              </a:spcAft>
              <a:buNone/>
            </a:pPr>
            <a:br>
              <a:rPr b="1" lang="en-US" sz="1100">
                <a:solidFill>
                  <a:schemeClr val="dk1"/>
                </a:solidFill>
                <a:latin typeface="Assistant"/>
                <a:ea typeface="Assistant"/>
                <a:cs typeface="Assistant"/>
                <a:sym typeface="Assistant"/>
              </a:rPr>
            </a:br>
            <a:r>
              <a:rPr b="1" lang="en-US">
                <a:solidFill>
                  <a:schemeClr val="dk1"/>
                </a:solidFill>
                <a:latin typeface="Assistant"/>
                <a:ea typeface="Assistant"/>
                <a:cs typeface="Assistant"/>
                <a:sym typeface="Assistant"/>
              </a:rPr>
              <a:t>בגזרת יהודה ושמרון:</a:t>
            </a:r>
            <a:endParaRPr b="1">
              <a:solidFill>
                <a:schemeClr val="dk1"/>
              </a:solidFill>
              <a:latin typeface="Assistant"/>
              <a:ea typeface="Assistant"/>
              <a:cs typeface="Assistant"/>
              <a:sym typeface="Assistant"/>
            </a:endParaRPr>
          </a:p>
          <a:p>
            <a:pPr indent="-298450" lvl="0" marL="457200" marR="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הלילה,</a:t>
            </a:r>
            <a:r>
              <a:rPr b="1" lang="en-US" sz="1100">
                <a:solidFill>
                  <a:schemeClr val="dk1"/>
                </a:solidFill>
                <a:latin typeface="Assistant"/>
                <a:ea typeface="Assistant"/>
                <a:cs typeface="Assistant"/>
                <a:sym typeface="Assistant"/>
              </a:rPr>
              <a:t> לוחמי צה"ל במילואים ומג"ב פעלו במבצע לסיכול טרור במחנה הפליטים נור-א שמס בטול כרם </a:t>
            </a:r>
            <a:r>
              <a:rPr lang="en-US" sz="1100">
                <a:solidFill>
                  <a:schemeClr val="dk1"/>
                </a:solidFill>
                <a:latin typeface="Assistant"/>
                <a:ea typeface="Assistant"/>
                <a:cs typeface="Assistant"/>
                <a:sym typeface="Assistant"/>
              </a:rPr>
              <a:t>בפיקודה של חטיבת מנשה בהכוונת שב"כ ואמ"ן. במהלך הפעילות </a:t>
            </a:r>
            <a:r>
              <a:rPr b="1" lang="en-US" sz="1100">
                <a:solidFill>
                  <a:schemeClr val="dk1"/>
                </a:solidFill>
                <a:latin typeface="Assistant"/>
                <a:ea typeface="Assistant"/>
                <a:cs typeface="Assistant"/>
                <a:sym typeface="Assistant"/>
              </a:rPr>
              <a:t>כלי הנדסה חשפו ונטרלו באופן ייזום מטענים מתחת ובצידי הכבישים שיועדו לפגיעה בכוחותינו</a:t>
            </a:r>
            <a:r>
              <a:rPr lang="en-US" sz="1100">
                <a:solidFill>
                  <a:schemeClr val="dk1"/>
                </a:solidFill>
                <a:latin typeface="Assistant"/>
                <a:ea typeface="Assistant"/>
                <a:cs typeface="Assistant"/>
                <a:sym typeface="Assistant"/>
              </a:rPr>
              <a:t>. בנוסף עצרו ארבעה מבוקשים, איתרו והחרימו נשק מסוג M-16 ורובה ציד. כמו כן, בזמן הפעילות איתרו </a:t>
            </a:r>
            <a:r>
              <a:rPr b="1" lang="en-US" sz="1100">
                <a:solidFill>
                  <a:schemeClr val="dk1"/>
                </a:solidFill>
                <a:latin typeface="Assistant"/>
                <a:ea typeface="Assistant"/>
                <a:cs typeface="Assistant"/>
                <a:sym typeface="Assistant"/>
              </a:rPr>
              <a:t>לוחמי לוט"ר מטען בתוך מרפאה במחנה </a:t>
            </a:r>
            <a:r>
              <a:rPr lang="en-US" sz="1100">
                <a:solidFill>
                  <a:schemeClr val="dk1"/>
                </a:solidFill>
                <a:latin typeface="Assistant"/>
                <a:ea typeface="Assistant"/>
                <a:cs typeface="Assistant"/>
                <a:sym typeface="Assistant"/>
              </a:rPr>
              <a:t>הפליטים בחסותה מתחבאים מבוקשים.</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