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2,200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ה-64 ללחימה</a:t>
            </a:r>
            <a:endParaRPr b="1" sz="1000">
              <a:latin typeface="Assistant"/>
              <a:ea typeface="Assistant"/>
              <a:cs typeface="Assistant"/>
              <a:sym typeface="Assistant"/>
            </a:endParaRPr>
          </a:p>
        </p:txBody>
      </p:sp>
      <p:grpSp>
        <p:nvGrpSpPr>
          <p:cNvPr id="100" name="Google Shape;100;p13"/>
          <p:cNvGrpSpPr/>
          <p:nvPr/>
        </p:nvGrpSpPr>
        <p:grpSpPr>
          <a:xfrm>
            <a:off x="5748650" y="2479350"/>
            <a:ext cx="1671743" cy="949636"/>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9 בדצמבר</a:t>
              </a:r>
              <a:r>
                <a:rPr b="1" i="0" lang="en-US" sz="1600" u="none" cap="none" strike="noStrike">
                  <a:solidFill>
                    <a:srgbClr val="FFFFFF"/>
                  </a:solidFill>
                  <a:latin typeface="Assistant"/>
                  <a:ea typeface="Assistant"/>
                  <a:cs typeface="Assistant"/>
                  <a:sym typeface="Assistant"/>
                </a:rPr>
                <a:t>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כ"ו </a:t>
              </a:r>
              <a:r>
                <a:rPr b="1" i="0" lang="en-US" u="none" cap="none" strike="noStrike">
                  <a:solidFill>
                    <a:srgbClr val="FFFFFF"/>
                  </a:solidFill>
                  <a:latin typeface="Assistant"/>
                  <a:ea typeface="Assistant"/>
                  <a:cs typeface="Assistant"/>
                  <a:sym typeface="Assistant"/>
                </a:rPr>
                <a:t>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נר שלישי של חנוכה</a:t>
              </a:r>
              <a:endParaRPr b="1">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18:30)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713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700">
                <a:solidFill>
                  <a:schemeClr val="lt1"/>
                </a:solidFill>
                <a:latin typeface="Assistant"/>
                <a:ea typeface="Assistant"/>
                <a:cs typeface="Assistant"/>
                <a:sym typeface="Assistant"/>
              </a:rPr>
              <a:t>השבוע התשיעי למלחמה</a:t>
            </a:r>
            <a:br>
              <a:rPr b="1" lang="en-US" sz="1000">
                <a:solidFill>
                  <a:schemeClr val="dk1"/>
                </a:solidFill>
                <a:latin typeface="Assistant"/>
                <a:ea typeface="Assistant"/>
                <a:cs typeface="Assistant"/>
                <a:sym typeface="Assistant"/>
              </a:rPr>
            </a:br>
            <a:r>
              <a:rPr b="1" lang="en-US" sz="1000">
                <a:solidFill>
                  <a:schemeClr val="dk1"/>
                </a:solidFill>
                <a:latin typeface="Assistant"/>
                <a:ea typeface="Assistant"/>
                <a:cs typeface="Assistant"/>
                <a:sym typeface="Assistant"/>
              </a:rPr>
              <a:t> "היום בדיוק, חודשיים אחרי, אנו נמצאים כאן בכיכר פלסטין הארורה, הסמל של עזה. כאן בכיכר זו אנו ניצבים בגאווה, בראש מורם ובעוצמה להדליק נר של חנוכה. נאיר את העיר עזה האפלה והחשוכה, באור שלכם, אור של טוב, אור של תקווה ושלום למען מדינת ישראל"</a:t>
            </a:r>
            <a:br>
              <a:rPr b="1" lang="en-US" sz="1000">
                <a:solidFill>
                  <a:schemeClr val="dk1"/>
                </a:solidFill>
                <a:latin typeface="Assistant"/>
                <a:ea typeface="Assistant"/>
                <a:cs typeface="Assistant"/>
                <a:sym typeface="Assistant"/>
              </a:rPr>
            </a:br>
            <a:r>
              <a:rPr lang="en-US" sz="1000">
                <a:solidFill>
                  <a:schemeClr val="dk1"/>
                </a:solidFill>
                <a:latin typeface="Assistant"/>
                <a:ea typeface="Assistant"/>
                <a:cs typeface="Assistant"/>
                <a:sym typeface="Assistant"/>
              </a:rPr>
              <a:t>אל"מ בני אהרון, מח"ט 401</a:t>
            </a:r>
            <a:endParaRPr sz="1100">
              <a:solidFill>
                <a:schemeClr val="dk1"/>
              </a:solidFill>
              <a:latin typeface="Assistant"/>
              <a:ea typeface="Assistant"/>
              <a:cs typeface="Assistant"/>
              <a:sym typeface="Assistant"/>
            </a:endParaRPr>
          </a:p>
          <a:p>
            <a:pPr indent="0" lvl="0" marL="0" rtl="1" algn="r">
              <a:lnSpc>
                <a:spcPct val="115000"/>
              </a:lnSpc>
              <a:spcBef>
                <a:spcPts val="120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2100" lvl="0" marL="457200" rtl="1" algn="just">
              <a:lnSpc>
                <a:spcPct val="115000"/>
              </a:lnSpc>
              <a:spcBef>
                <a:spcPts val="120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הלילה נמשכה הלחימה ברצועת עזה, מטוסי קרב של חיל האוויר תקפו והשמידו מטרות טרור ומחבלים, כוחות קרקעיים המשיכו בלחימה במרחבים שונים ברצועת עזה.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 שיריון מצוות הקרב החטיבתי</a:t>
            </a:r>
            <a:r>
              <a:rPr lang="en-US" sz="1000">
                <a:solidFill>
                  <a:schemeClr val="dk1"/>
                </a:solidFill>
                <a:latin typeface="Assistant"/>
                <a:ea typeface="Assistant"/>
                <a:cs typeface="Assistant"/>
                <a:sym typeface="Assistant"/>
              </a:rPr>
              <a:t> של הצנחנים </a:t>
            </a:r>
            <a:r>
              <a:rPr b="1" lang="en-US" sz="1000">
                <a:solidFill>
                  <a:schemeClr val="dk1"/>
                </a:solidFill>
                <a:latin typeface="Assistant"/>
                <a:ea typeface="Assistant"/>
                <a:cs typeface="Assistant"/>
                <a:sym typeface="Assistant"/>
              </a:rPr>
              <a:t>איתר והשמיד במרחב שכונת שג'עייה</a:t>
            </a:r>
            <a:r>
              <a:rPr lang="en-US" sz="1000">
                <a:solidFill>
                  <a:schemeClr val="dk1"/>
                </a:solidFill>
                <a:latin typeface="Assistant"/>
                <a:ea typeface="Assistant"/>
                <a:cs typeface="Assistant"/>
                <a:sym typeface="Assistant"/>
              </a:rPr>
              <a:t> פיר שהיה חלק מתוואי תת קרקעי נרחב, הכוחות איתרו פיר נוסף ובו אמצעי לחימה רבים.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צוות הקרב של חטיבה 5</a:t>
            </a:r>
            <a:r>
              <a:rPr lang="en-US" sz="1000">
                <a:solidFill>
                  <a:schemeClr val="dk1"/>
                </a:solidFill>
                <a:latin typeface="Assistant"/>
                <a:ea typeface="Assistant"/>
                <a:cs typeface="Assistant"/>
                <a:sym typeface="Assistant"/>
              </a:rPr>
              <a:t> פעלו במרחב </a:t>
            </a:r>
            <a:r>
              <a:rPr b="1" lang="en-US" sz="1000">
                <a:solidFill>
                  <a:schemeClr val="dk1"/>
                </a:solidFill>
                <a:latin typeface="Assistant"/>
                <a:ea typeface="Assistant"/>
                <a:cs typeface="Assistant"/>
                <a:sym typeface="Assistant"/>
              </a:rPr>
              <a:t>בית חאנון</a:t>
            </a:r>
            <a:r>
              <a:rPr lang="en-US" sz="1000">
                <a:solidFill>
                  <a:schemeClr val="dk1"/>
                </a:solidFill>
                <a:latin typeface="Assistant"/>
                <a:ea typeface="Assistant"/>
                <a:cs typeface="Assistant"/>
                <a:sym typeface="Assistant"/>
              </a:rPr>
              <a:t> ותקפו פעילים שירו ממסגד ומבית ספר של אונר"א לעברם.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בפשיטה על מסגד שהכיל תשתיות טרור של חמאס ביממה האחרונה, </a:t>
            </a:r>
            <a:r>
              <a:rPr b="1" lang="en-US" sz="1000">
                <a:solidFill>
                  <a:schemeClr val="dk1"/>
                </a:solidFill>
                <a:latin typeface="Assistant"/>
                <a:ea typeface="Assistant"/>
                <a:cs typeface="Assistant"/>
                <a:sym typeface="Assistant"/>
              </a:rPr>
              <a:t>לוחמי צק"ג 12 חיסלו חוליית מחבלים</a:t>
            </a:r>
            <a:r>
              <a:rPr lang="en-US" sz="1000">
                <a:solidFill>
                  <a:schemeClr val="dk1"/>
                </a:solidFill>
                <a:latin typeface="Assistant"/>
                <a:ea typeface="Assistant"/>
                <a:cs typeface="Assistant"/>
                <a:sym typeface="Assistant"/>
              </a:rPr>
              <a:t>. במהלך הפעילות, מטען התפוצץ סמוך לכוחות ומיד לאחר מכן, </a:t>
            </a:r>
            <a:r>
              <a:rPr b="1" lang="en-US" sz="1000">
                <a:solidFill>
                  <a:schemeClr val="dk1"/>
                </a:solidFill>
                <a:latin typeface="Assistant"/>
                <a:ea typeface="Assistant"/>
                <a:cs typeface="Assistant"/>
                <a:sym typeface="Assistant"/>
              </a:rPr>
              <a:t>מכלול האש החטיבתי הכווין מספר תקיפות מהירות במרחב - מסוק קרב חיסל מספר מחבלים</a:t>
            </a:r>
            <a:r>
              <a:rPr lang="en-US" sz="1000">
                <a:solidFill>
                  <a:schemeClr val="dk1"/>
                </a:solidFill>
                <a:latin typeface="Assistant"/>
                <a:ea typeface="Assistant"/>
                <a:cs typeface="Assistant"/>
                <a:sym typeface="Assistant"/>
              </a:rPr>
              <a:t> שארבו לכוחות על גג המסגד, מספר מחבלים שיצאו מפיר מנהרה ומחבלים נוספים ששהו במרחב.</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מגלן</a:t>
            </a:r>
            <a:r>
              <a:rPr lang="en-US" sz="1000">
                <a:solidFill>
                  <a:schemeClr val="dk1"/>
                </a:solidFill>
                <a:latin typeface="Assistant"/>
                <a:ea typeface="Assistant"/>
                <a:cs typeface="Assistant"/>
                <a:sym typeface="Assistant"/>
              </a:rPr>
              <a:t> זיהו אמש שלושה מחבלים שיצאו מפיר מנהרה </a:t>
            </a:r>
            <a:r>
              <a:rPr b="1" lang="en-US" sz="1000">
                <a:solidFill>
                  <a:schemeClr val="dk1"/>
                </a:solidFill>
                <a:latin typeface="Assistant"/>
                <a:ea typeface="Assistant"/>
                <a:cs typeface="Assistant"/>
                <a:sym typeface="Assistant"/>
              </a:rPr>
              <a:t>במרכז חאן יונס</a:t>
            </a:r>
            <a:r>
              <a:rPr lang="en-US" sz="1000">
                <a:solidFill>
                  <a:schemeClr val="dk1"/>
                </a:solidFill>
                <a:latin typeface="Assistant"/>
                <a:ea typeface="Assistant"/>
                <a:cs typeface="Assistant"/>
                <a:sym typeface="Assistant"/>
              </a:rPr>
              <a:t> ושיגרו טיל RPG לעבר הכוחות, </a:t>
            </a:r>
            <a:r>
              <a:rPr b="1" lang="en-US" sz="1000">
                <a:solidFill>
                  <a:schemeClr val="dk1"/>
                </a:solidFill>
                <a:latin typeface="Assistant"/>
                <a:ea typeface="Assistant"/>
                <a:cs typeface="Assistant"/>
                <a:sym typeface="Assistant"/>
              </a:rPr>
              <a:t>הלוחמים הגיבו בירי וחיסלו את המחבלים</a:t>
            </a:r>
            <a:r>
              <a:rPr lang="en-US" sz="1000">
                <a:solidFill>
                  <a:schemeClr val="dk1"/>
                </a:solidFill>
                <a:latin typeface="Assistant"/>
                <a:ea typeface="Assistant"/>
                <a:cs typeface="Assistant"/>
                <a:sym typeface="Assistant"/>
              </a:rPr>
              <a:t>. בהמשך, הכוחות הכווינו כטמ"מים שחיסלו מחבלים נוספים שזוהו במרחב והשמידו מספר פירי מנהרות.</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לוחמים </a:t>
            </a:r>
            <a:r>
              <a:rPr b="1" lang="en-US" sz="1000">
                <a:solidFill>
                  <a:schemeClr val="dk1"/>
                </a:solidFill>
                <a:latin typeface="Assistant"/>
                <a:ea typeface="Assistant"/>
                <a:cs typeface="Assistant"/>
                <a:sym typeface="Assistant"/>
              </a:rPr>
              <a:t>מצוות הקרב של חטיבת כפיר</a:t>
            </a:r>
            <a:r>
              <a:rPr lang="en-US" sz="1000">
                <a:solidFill>
                  <a:schemeClr val="dk1"/>
                </a:solidFill>
                <a:latin typeface="Assistant"/>
                <a:ea typeface="Assistant"/>
                <a:cs typeface="Assistant"/>
                <a:sym typeface="Assistant"/>
              </a:rPr>
              <a:t> נתקלו בחוליית מחבלים </a:t>
            </a:r>
            <a:r>
              <a:rPr b="1" lang="en-US" sz="1000">
                <a:solidFill>
                  <a:schemeClr val="dk1"/>
                </a:solidFill>
                <a:latin typeface="Assistant"/>
                <a:ea typeface="Assistant"/>
                <a:cs typeface="Assistant"/>
                <a:sym typeface="Assistant"/>
              </a:rPr>
              <a:t>במרחב בית ספר בשכונת שג'עייה</a:t>
            </a:r>
            <a:r>
              <a:rPr lang="en-US" sz="1000">
                <a:solidFill>
                  <a:schemeClr val="dk1"/>
                </a:solidFill>
                <a:latin typeface="Assistant"/>
                <a:ea typeface="Assistant"/>
                <a:cs typeface="Assistant"/>
                <a:sym typeface="Assistant"/>
              </a:rPr>
              <a:t>, הלוחמים ניהלו חילופי אש וחיסלו את המחבלים. הכוחות המשיכו בסריקות במרחב בית הספר ואיתרו בתוך כיתות הלימוד מספר כלי נשק מסוג קלצ'ניקוב, רימונים ותחמושת.</a:t>
            </a:r>
            <a:endParaRPr sz="1350">
              <a:solidFill>
                <a:srgbClr val="30323F"/>
              </a:solidFill>
              <a:highlight>
                <a:srgbClr val="F1F6FB"/>
              </a:highlight>
            </a:endParaRPr>
          </a:p>
          <a:p>
            <a:pPr indent="0" lvl="0" marL="0" rtl="1" algn="just">
              <a:lnSpc>
                <a:spcPct val="100000"/>
              </a:lnSpc>
              <a:spcBef>
                <a:spcPts val="1200"/>
              </a:spcBef>
              <a:spcAft>
                <a:spcPts val="0"/>
              </a:spcAft>
              <a:buNone/>
            </a:pPr>
            <a:r>
              <a:rPr b="1" lang="en-US" sz="12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120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כוחות צה"ל</a:t>
            </a:r>
            <a:r>
              <a:rPr b="1" lang="en-US" sz="1000">
                <a:solidFill>
                  <a:schemeClr val="dk1"/>
                </a:solidFill>
                <a:latin typeface="Assistant"/>
                <a:ea typeface="Assistant"/>
                <a:cs typeface="Assistant"/>
                <a:sym typeface="Assistant"/>
              </a:rPr>
              <a:t> תקפו עמדת תצפית מאוישת של חיזבאללה</a:t>
            </a:r>
            <a:r>
              <a:rPr lang="en-US" sz="1000">
                <a:solidFill>
                  <a:schemeClr val="dk1"/>
                </a:solidFill>
                <a:latin typeface="Assistant"/>
                <a:ea typeface="Assistant"/>
                <a:cs typeface="Assistant"/>
                <a:sym typeface="Assistant"/>
              </a:rPr>
              <a:t>. בנוסף, כוחות צה"ל זיהו מחבלים ששהו בעמדת שיגור נ"ט, ממנה בוצע אמש ירי לשטח ישראל. כוחות צה"ל תקפו את החוליה.</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מטוסי קרב של חיל האוויר </a:t>
            </a:r>
            <a:r>
              <a:rPr b="1" lang="en-US" sz="1000">
                <a:solidFill>
                  <a:schemeClr val="dk1"/>
                </a:solidFill>
                <a:latin typeface="Assistant"/>
                <a:ea typeface="Assistant"/>
                <a:cs typeface="Assistant"/>
                <a:sym typeface="Assistant"/>
              </a:rPr>
              <a:t>תקפו מפקדה מבצעית של חיזבאללה</a:t>
            </a:r>
            <a:r>
              <a:rPr lang="en-US" sz="1000">
                <a:solidFill>
                  <a:schemeClr val="dk1"/>
                </a:solidFill>
                <a:latin typeface="Assistant"/>
                <a:ea typeface="Assistant"/>
                <a:cs typeface="Assistant"/>
                <a:sym typeface="Assistant"/>
              </a:rPr>
              <a:t> בשטח לבנון בתגובה לשיגורים לעבר שטח מדינת ישראל מוקדם יותר היום. בנוסף, זוהו מספר שיגורים משטח לבנון לעבר מספר מרחבים בצפון הארץ, צה"ל תקף באש את מקורות הירי.</a:t>
            </a:r>
            <a:endParaRPr sz="1350">
              <a:solidFill>
                <a:srgbClr val="30323F"/>
              </a:solidFill>
              <a:highlight>
                <a:srgbClr val="F1F6FB"/>
              </a:highlight>
            </a:endParaRPr>
          </a:p>
          <a:p>
            <a:pPr indent="0" lvl="0" marL="0" rtl="1" algn="just">
              <a:spcBef>
                <a:spcPts val="1200"/>
              </a:spcBef>
              <a:spcAft>
                <a:spcPts val="0"/>
              </a:spcAft>
              <a:buNone/>
            </a:pPr>
            <a:r>
              <a:rPr b="1" lang="en-US" sz="1200">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292100" lvl="0" marL="457200" rtl="1" algn="just">
              <a:lnSpc>
                <a:spcPct val="115000"/>
              </a:lnSpc>
              <a:spcBef>
                <a:spcPts val="120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בפעילות משותפת של לוחמי צה"ל, שב"כ ומג"ב, </a:t>
            </a:r>
            <a:r>
              <a:rPr b="1" lang="en-US" sz="1000">
                <a:solidFill>
                  <a:schemeClr val="dk1"/>
                </a:solidFill>
                <a:latin typeface="Assistant"/>
                <a:ea typeface="Assistant"/>
                <a:cs typeface="Assistant"/>
                <a:sym typeface="Assistant"/>
              </a:rPr>
              <a:t>עצרו הלילה הכוחות 8 מבוקשים ברחבי יהודה ושומרון</a:t>
            </a:r>
            <a:r>
              <a:rPr lang="en-US" sz="1000">
                <a:solidFill>
                  <a:schemeClr val="dk1"/>
                </a:solidFill>
                <a:latin typeface="Assistant"/>
                <a:ea typeface="Assistant"/>
                <a:cs typeface="Assistant"/>
                <a:sym typeface="Assistant"/>
              </a:rPr>
              <a:t>. בחטיבת יהודה פעלו לוחמי גדוד 7018 במילואים בהכוונת שב"כ למעצר מחבל שביצע ירי לעבר עמדה צבאית סמוך לכפר חורסה שלשום, (ה'), ה- 7.12.</a:t>
            </a:r>
            <a:endParaRPr sz="1350">
              <a:solidFill>
                <a:srgbClr val="30323F"/>
              </a:solidFill>
              <a:highlight>
                <a:srgbClr val="FFFF00"/>
              </a:highligh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התחדשה הלחימה ברצועת עזה</a:t>
            </a:r>
            <a:r>
              <a:rPr lang="en-US" sz="1000">
                <a:solidFill>
                  <a:schemeClr val="dk1"/>
                </a:solidFill>
                <a:latin typeface="Assistant"/>
                <a:ea typeface="Assistant"/>
                <a:cs typeface="Assistant"/>
                <a:sym typeface="Assistant"/>
              </a:rPr>
              <a:t>, וכוחות צה"ל חזרו לתמרן בשיתוף פעולה מלא עם כלי הטיס של חיל האוויר. </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כ-2,200 מבוקשים בגזרה, כ-1,180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r">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