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2,550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22,000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5,000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ה-90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SzPts val="1600"/>
                <a:buFont typeface="Arial"/>
                <a:buNone/>
              </a:pPr>
              <a:r>
                <a:rPr b="1" lang="en-US" sz="1600">
                  <a:solidFill>
                    <a:schemeClr val="lt1"/>
                  </a:solidFill>
                  <a:latin typeface="Assistant"/>
                  <a:ea typeface="Assistant"/>
                  <a:cs typeface="Assistant"/>
                  <a:sym typeface="Assistant"/>
                </a:rPr>
                <a:t>4 בינואר 2024</a:t>
              </a:r>
              <a:endParaRPr b="1" sz="1000">
                <a:solidFill>
                  <a:schemeClr val="dk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400"/>
                <a:buFont typeface="Arial"/>
                <a:buNone/>
              </a:pPr>
              <a:r>
                <a:rPr b="1" lang="en-US">
                  <a:solidFill>
                    <a:schemeClr val="lt1"/>
                  </a:solidFill>
                  <a:latin typeface="Assistant"/>
                  <a:ea typeface="Assistant"/>
                  <a:cs typeface="Assistant"/>
                  <a:sym typeface="Assistant"/>
                </a:rPr>
                <a:t>כ"ג בטבת התשפ״ד</a:t>
              </a:r>
              <a:endParaRPr b="1">
                <a:solidFill>
                  <a:schemeClr val="lt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000"/>
                <a:buFont typeface="Arial"/>
                <a:buNone/>
              </a:pPr>
              <a:r>
                <a:rPr b="1" lang="en-US" sz="1000">
                  <a:solidFill>
                    <a:schemeClr val="lt1"/>
                  </a:solidFill>
                  <a:latin typeface="Assistant"/>
                  <a:ea typeface="Assistant"/>
                  <a:cs typeface="Assistant"/>
                  <a:sym typeface="Assistant"/>
                </a:rPr>
                <a:t>(מעודכן לשעה 16:30)</a:t>
              </a:r>
              <a:endParaRPr b="1" sz="1600">
                <a:solidFill>
                  <a:srgbClr val="FFFFFF"/>
                </a:solidFill>
                <a:latin typeface="Assistant"/>
                <a:ea typeface="Assistant"/>
                <a:cs typeface="Assistant"/>
                <a:sym typeface="Assistant"/>
              </a:endParaRPr>
            </a:p>
          </p:txBody>
        </p:sp>
      </p:grpSp>
      <p:sp>
        <p:nvSpPr>
          <p:cNvPr id="103" name="Google Shape;103;p13"/>
          <p:cNvSpPr txBox="1"/>
          <p:nvPr/>
        </p:nvSpPr>
        <p:spPr>
          <a:xfrm>
            <a:off x="134625" y="905275"/>
            <a:ext cx="5403600" cy="9637500"/>
          </a:xfrm>
          <a:prstGeom prst="rect">
            <a:avLst/>
          </a:prstGeom>
          <a:noFill/>
          <a:ln>
            <a:noFill/>
          </a:ln>
        </p:spPr>
        <p:txBody>
          <a:bodyPr anchorCtr="0" anchor="t" bIns="91425" lIns="91425" spcFirstLastPara="1" rIns="91425" wrap="square" tIns="91425">
            <a:noAutofit/>
          </a:bodyPr>
          <a:lstStyle/>
          <a:p>
            <a:pPr indent="0" lvl="0" marL="0" rtl="1" algn="ctr">
              <a:lnSpc>
                <a:spcPct val="115000"/>
              </a:lnSpc>
              <a:spcBef>
                <a:spcPts val="0"/>
              </a:spcBef>
              <a:spcAft>
                <a:spcPts val="0"/>
              </a:spcAft>
              <a:buClr>
                <a:schemeClr val="dk1"/>
              </a:buClr>
              <a:buSzPts val="1100"/>
              <a:buFont typeface="Arial"/>
              <a:buNone/>
            </a:pPr>
            <a:r>
              <a:rPr b="1" lang="en-US" sz="2000">
                <a:solidFill>
                  <a:schemeClr val="lt1"/>
                </a:solidFill>
                <a:latin typeface="Assistant"/>
                <a:ea typeface="Assistant"/>
                <a:cs typeface="Assistant"/>
                <a:sym typeface="Assistant"/>
              </a:rPr>
              <a:t>השבוע השלושה עשר למלחמה</a:t>
            </a:r>
            <a:endParaRPr i="1" sz="1200">
              <a:solidFill>
                <a:schemeClr val="dk1"/>
              </a:solidFill>
              <a:latin typeface="Assistant"/>
              <a:ea typeface="Assistant"/>
              <a:cs typeface="Assistant"/>
              <a:sym typeface="Assistant"/>
            </a:endParaRPr>
          </a:p>
          <a:p>
            <a:pPr indent="0" lvl="0" marL="0" rtl="1" algn="ctr">
              <a:lnSpc>
                <a:spcPct val="115000"/>
              </a:lnSpc>
              <a:spcBef>
                <a:spcPts val="0"/>
              </a:spcBef>
              <a:spcAft>
                <a:spcPts val="0"/>
              </a:spcAft>
              <a:buClr>
                <a:schemeClr val="dk1"/>
              </a:buClr>
              <a:buSzPts val="1100"/>
              <a:buFont typeface="Arial"/>
              <a:buNone/>
            </a:pPr>
            <a:br>
              <a:rPr b="1" i="1" lang="en-US" sz="1300">
                <a:solidFill>
                  <a:schemeClr val="dk1"/>
                </a:solidFill>
                <a:latin typeface="Assistant"/>
                <a:ea typeface="Assistant"/>
                <a:cs typeface="Assistant"/>
                <a:sym typeface="Assistant"/>
              </a:rPr>
            </a:br>
            <a:r>
              <a:rPr b="1" i="1" lang="en-US" sz="1300">
                <a:solidFill>
                  <a:schemeClr val="dk1"/>
                </a:solidFill>
                <a:latin typeface="Assistant"/>
                <a:ea typeface="Assistant"/>
                <a:cs typeface="Assistant"/>
                <a:sym typeface="Assistant"/>
              </a:rPr>
              <a:t>"אנחנו מסתכלים קדימה, אנחנו הולכים לשנות את ההגנה בשגרה, אנחנו הולכים להחזיק לפחות בשנה הקרובה הרבה יותר סד"כ בגבולות, ונגיע למשהו שהוא הרבה יותר חזק. האירוע הזה, כמה שהוא קשה, ונדבר עוד הרבה, הוא לא יכול לחזור על עצמו, זה בטוח".</a:t>
            </a:r>
            <a:endParaRPr b="1" i="1" sz="1300">
              <a:solidFill>
                <a:schemeClr val="dk1"/>
              </a:solidFill>
              <a:latin typeface="Assistant"/>
              <a:ea typeface="Assistant"/>
              <a:cs typeface="Assistant"/>
              <a:sym typeface="Assistant"/>
            </a:endParaRPr>
          </a:p>
          <a:p>
            <a:pPr indent="0" lvl="0" marL="0" rtl="1" algn="l">
              <a:lnSpc>
                <a:spcPct val="115000"/>
              </a:lnSpc>
              <a:spcBef>
                <a:spcPts val="0"/>
              </a:spcBef>
              <a:spcAft>
                <a:spcPts val="0"/>
              </a:spcAft>
              <a:buClr>
                <a:schemeClr val="dk1"/>
              </a:buClr>
              <a:buSzPts val="1100"/>
              <a:buFont typeface="Arial"/>
              <a:buNone/>
            </a:pPr>
            <a:r>
              <a:rPr lang="en-US" sz="1100">
                <a:solidFill>
                  <a:schemeClr val="dk1"/>
                </a:solidFill>
                <a:latin typeface="Assistant"/>
                <a:ea typeface="Assistant"/>
                <a:cs typeface="Assistant"/>
                <a:sym typeface="Assistant"/>
              </a:rPr>
              <a:t>הרמטכ"ל, רא"ל הרצי הלוי</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100"/>
              <a:buFont typeface="Arial"/>
              <a:buNone/>
            </a:pPr>
            <a:r>
              <a:t/>
            </a:r>
            <a:endParaRPr b="1" i="1"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100"/>
              <a:buFont typeface="Arial"/>
              <a:buNone/>
            </a:pPr>
            <a:r>
              <a:rPr b="1" lang="en-US" sz="1500">
                <a:solidFill>
                  <a:schemeClr val="dk1"/>
                </a:solidFill>
                <a:latin typeface="Assistant"/>
                <a:ea typeface="Assistant"/>
                <a:cs typeface="Assistant"/>
                <a:sym typeface="Assistant"/>
              </a:rPr>
              <a:t>בגזרת הדרום:</a:t>
            </a:r>
            <a:endParaRPr sz="11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lang="en-US" sz="1100">
                <a:solidFill>
                  <a:schemeClr val="dk1"/>
                </a:solidFill>
                <a:latin typeface="Assistant"/>
                <a:ea typeface="Assistant"/>
                <a:cs typeface="Assistant"/>
                <a:sym typeface="Assistant"/>
              </a:rPr>
              <a:t>היום נחשף תיעוד השמדת </a:t>
            </a:r>
            <a:r>
              <a:rPr b="1" lang="en-US" sz="1100">
                <a:solidFill>
                  <a:schemeClr val="dk1"/>
                </a:solidFill>
                <a:latin typeface="Assistant"/>
                <a:ea typeface="Assistant"/>
                <a:cs typeface="Assistant"/>
                <a:sym typeface="Assistant"/>
              </a:rPr>
              <a:t>תוואי המנהרה מתחת לבית החולים שיפא אשר השמידו לוחמי יחידת יהל״ם בפיקוד צק"ח 7 ובשיתוף כוחות מיוחדים</a:t>
            </a:r>
            <a:r>
              <a:rPr lang="en-US" sz="1100">
                <a:solidFill>
                  <a:schemeClr val="dk1"/>
                </a:solidFill>
                <a:latin typeface="Assistant"/>
                <a:ea typeface="Assistant"/>
                <a:cs typeface="Assistant"/>
                <a:sym typeface="Assistant"/>
              </a:rPr>
              <a:t> בשבועות האחרונים. תוואי מנהרות זה מתפרס על כ-250 מטרים המובילים למספר מוקדי טרור משמעותיים ומהווים תשתית מרכזית לביצוע פעולות טרור. במהלך השמדת תוואי המנהור, מבנה בית החולים והפעילות ההומנטירית בביה"ח התקיימה כסדרה. </a:t>
            </a:r>
            <a:endParaRPr sz="11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b="1" lang="en-US" sz="1100">
                <a:solidFill>
                  <a:schemeClr val="dk1"/>
                </a:solidFill>
                <a:latin typeface="Assistant"/>
                <a:ea typeface="Assistant"/>
                <a:cs typeface="Assistant"/>
                <a:sym typeface="Assistant"/>
              </a:rPr>
              <a:t>בחאן יונס, כלי טיס של חיל אוויר חיסל בהכוונת צק"ח 4, שלושה מחבלים שניסו להטמין מטען בקרב כוחותינו.</a:t>
            </a:r>
            <a:r>
              <a:rPr lang="en-US" sz="1100">
                <a:solidFill>
                  <a:schemeClr val="dk1"/>
                </a:solidFill>
                <a:latin typeface="Assistant"/>
                <a:ea typeface="Assistant"/>
                <a:cs typeface="Assistant"/>
                <a:sym typeface="Assistant"/>
              </a:rPr>
              <a:t> הלוחמים חיסלו שני מחבלים נוספים, שהסתתרו במבנה סמוך. בנוסף, מטוס קרב תקף במרחב העיר מחסן אמל"ח של ארגון הטרור חמאס. </a:t>
            </a:r>
            <a:endParaRPr sz="11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lang="en-US" sz="1100">
                <a:solidFill>
                  <a:schemeClr val="dk1"/>
                </a:solidFill>
                <a:latin typeface="Assistant"/>
                <a:ea typeface="Assistant"/>
                <a:cs typeface="Assistant"/>
                <a:sym typeface="Assistant"/>
              </a:rPr>
              <a:t>במהלך פעילות כוחות צק"ח 7 במרחב חאן יונס, מחבלים שיגרו טיל נ"ט לעבר הכוח. לאחר זמן קצר, </a:t>
            </a:r>
            <a:r>
              <a:rPr b="1" lang="en-US" sz="1100">
                <a:solidFill>
                  <a:schemeClr val="dk1"/>
                </a:solidFill>
                <a:latin typeface="Assistant"/>
                <a:ea typeface="Assistant"/>
                <a:cs typeface="Assistant"/>
                <a:sym typeface="Assistant"/>
              </a:rPr>
              <a:t>כלי טיס של חיל האוויר תקף בהכוונת הצק"ח את עמדת הנ"ט ממנה שוגר הטיל ואת חוליית המחבלים שהייתה בעמדה.</a:t>
            </a:r>
            <a:endParaRPr sz="11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lang="en-US" sz="1100">
                <a:solidFill>
                  <a:schemeClr val="dk1"/>
                </a:solidFill>
                <a:latin typeface="Assistant"/>
                <a:ea typeface="Assistant"/>
                <a:cs typeface="Assistant"/>
                <a:sym typeface="Assistant"/>
              </a:rPr>
              <a:t>במחנה הפליטים באל בורייג', </a:t>
            </a:r>
            <a:r>
              <a:rPr b="1" lang="en-US" sz="1100">
                <a:solidFill>
                  <a:schemeClr val="dk1"/>
                </a:solidFill>
                <a:latin typeface="Assistant"/>
                <a:ea typeface="Assistant"/>
                <a:cs typeface="Assistant"/>
                <a:sym typeface="Assistant"/>
              </a:rPr>
              <a:t>במהלך פעילות מבצעית של צק"ח גולני, איתרו הלוחמים משגרי רקטות ארוכות טווח</a:t>
            </a:r>
            <a:r>
              <a:rPr lang="en-US" sz="1100">
                <a:solidFill>
                  <a:schemeClr val="dk1"/>
                </a:solidFill>
                <a:latin typeface="Assistant"/>
                <a:ea typeface="Assistant"/>
                <a:cs typeface="Assistant"/>
                <a:sym typeface="Assistant"/>
              </a:rPr>
              <a:t> בלב המחנה.</a:t>
            </a:r>
            <a:endParaRPr sz="11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b="1" lang="en-US" sz="1100">
                <a:solidFill>
                  <a:schemeClr val="dk1"/>
                </a:solidFill>
                <a:latin typeface="Assistant"/>
                <a:ea typeface="Assistant"/>
                <a:cs typeface="Assistant"/>
                <a:sym typeface="Assistant"/>
              </a:rPr>
              <a:t>כוחות זרוע הים ממשיכים לתקוף כסיוע לכוחות המתמרנים בקו החוף של רצועת עזה.</a:t>
            </a:r>
            <a:r>
              <a:rPr lang="en-US" sz="1100">
                <a:solidFill>
                  <a:schemeClr val="dk1"/>
                </a:solidFill>
                <a:latin typeface="Assistant"/>
                <a:ea typeface="Assistant"/>
                <a:cs typeface="Assistant"/>
                <a:sym typeface="Assistant"/>
              </a:rPr>
              <a:t> בשיתוף פעולה בין זרועות הים, האוויר והיבשה, חיסלו לוחמי זרוע הים ביממה האחרונה מחבלים שארבו לכוחות ברצועה, בהכוונה מדוייקת של הכוחות הקרקעיים.</a:t>
            </a:r>
            <a:endParaRPr sz="11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b="1" lang="en-US" sz="1100">
                <a:solidFill>
                  <a:schemeClr val="dk1"/>
                </a:solidFill>
                <a:latin typeface="Assistant"/>
                <a:ea typeface="Assistant"/>
                <a:cs typeface="Assistant"/>
                <a:sym typeface="Assistant"/>
              </a:rPr>
              <a:t>כוחות אוגדה 98 נלחמים במרחב חאן יונס, מחסלים מחבלים ופוגעים בתשתיות טרור מעל ומתחת לקרקע. </a:t>
            </a:r>
            <a:r>
              <a:rPr lang="en-US" sz="1100">
                <a:solidFill>
                  <a:schemeClr val="dk1"/>
                </a:solidFill>
                <a:latin typeface="Assistant"/>
                <a:ea typeface="Assistant"/>
                <a:cs typeface="Assistant"/>
                <a:sym typeface="Assistant"/>
              </a:rPr>
              <a:t>צק"ח 4 וצק"ח 55 חיסלו מחבלים רבים בגדודים הצפוניים והמזרחיים של חטיבת חאן יונס ופגעו באופן משמעותי בכשירות מערכי הפיקוד והשליטה של ארגון הטרור חמאס במרחב. בחקירה בשטח העידו המחבלים כי כתוצאה מתקיפות בתת-הקרקע של לוחמי הצק"ח, נהרגו מחבלים רבים וביניהם שני מפקדי פלוגות בגדוד הצפוני והמזרחי של חטיבת חאן יונס. </a:t>
            </a:r>
            <a:endParaRPr sz="11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US" sz="1100">
                <a:solidFill>
                  <a:schemeClr val="dk1"/>
                </a:solidFill>
                <a:latin typeface="Assistant"/>
                <a:ea typeface="Assistant"/>
                <a:cs typeface="Assistant"/>
                <a:sym typeface="Assistant"/>
              </a:rPr>
              <a:t>צה"ל חשף תיעוד המוכיח כי </a:t>
            </a:r>
            <a:r>
              <a:rPr b="1" lang="en-US" sz="1100">
                <a:solidFill>
                  <a:schemeClr val="dk1"/>
                </a:solidFill>
                <a:latin typeface="Assistant"/>
                <a:ea typeface="Assistant"/>
                <a:cs typeface="Assistant"/>
                <a:sym typeface="Assistant"/>
              </a:rPr>
              <a:t>חמאס מחנך ומסית ילדים ברצועת עזה לטרור. </a:t>
            </a:r>
            <a:r>
              <a:rPr lang="en-US" sz="1100">
                <a:solidFill>
                  <a:schemeClr val="dk1"/>
                </a:solidFill>
                <a:latin typeface="Assistant"/>
                <a:ea typeface="Assistant"/>
                <a:cs typeface="Assistant"/>
                <a:sym typeface="Assistant"/>
              </a:rPr>
              <a:t>מגיל צעיר מחונכים הילדים לשנאת ישראל ויהודים, ובבתי ספר, תנועות נוער וקייטנות עוברים הילדים הכשרות צבאיות תאורטיות ומעשיות. </a:t>
            </a:r>
            <a:r>
              <a:rPr b="1" lang="en-US" sz="1100">
                <a:solidFill>
                  <a:schemeClr val="dk1"/>
                </a:solidFill>
                <a:latin typeface="Assistant"/>
                <a:ea typeface="Assistant"/>
                <a:cs typeface="Assistant"/>
                <a:sym typeface="Assistant"/>
              </a:rPr>
              <a:t>להערכת מודיעין, מספר רב של קטינים פועלים בארגוני הטרור חמאס והג'יהאד האסלאמי פלסטיני.</a:t>
            </a:r>
            <a:endParaRPr sz="11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הצפון:</a:t>
            </a:r>
            <a:endParaRPr sz="13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b="1" lang="en-US" sz="1100">
                <a:solidFill>
                  <a:schemeClr val="dk1"/>
                </a:solidFill>
                <a:latin typeface="Assistant"/>
                <a:ea typeface="Assistant"/>
                <a:cs typeface="Assistant"/>
                <a:sym typeface="Assistant"/>
              </a:rPr>
              <a:t>מטוסי קרב של חיל האוויר תקפו מספר מטרות של ארגון הטרור חיזבאללה בשטח לבנון, ביניהן תשתיות טרור, עמדת תצפית ומבנה צבאי. </a:t>
            </a:r>
            <a:r>
              <a:rPr lang="en-US" sz="1100">
                <a:solidFill>
                  <a:schemeClr val="dk1"/>
                </a:solidFill>
                <a:latin typeface="Assistant"/>
                <a:ea typeface="Assistant"/>
                <a:cs typeface="Assistant"/>
                <a:sym typeface="Assistant"/>
              </a:rPr>
              <a:t>בנוסף, כוחות</a:t>
            </a:r>
            <a:r>
              <a:rPr b="1" lang="en-US" sz="1100">
                <a:solidFill>
                  <a:schemeClr val="dk1"/>
                </a:solidFill>
                <a:latin typeface="Assistant"/>
                <a:ea typeface="Assistant"/>
                <a:cs typeface="Assistant"/>
                <a:sym typeface="Assistant"/>
              </a:rPr>
              <a:t> צה"ל תקפו חוליית מחבלים וחוליית נ"ט שזוהו בשטח לבנון.</a:t>
            </a:r>
            <a:r>
              <a:rPr lang="en-US" sz="1100">
                <a:solidFill>
                  <a:schemeClr val="dk1"/>
                </a:solidFill>
                <a:latin typeface="Assistant"/>
                <a:ea typeface="Assistant"/>
                <a:cs typeface="Assistant"/>
                <a:sym typeface="Assistant"/>
              </a:rPr>
              <a:t> </a:t>
            </a:r>
            <a:endParaRPr sz="11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lang="en-US" sz="1100">
                <a:solidFill>
                  <a:schemeClr val="dk1"/>
                </a:solidFill>
                <a:latin typeface="Assistant"/>
                <a:ea typeface="Assistant"/>
                <a:cs typeface="Assistant"/>
                <a:sym typeface="Assistant"/>
              </a:rPr>
              <a:t>במהלך הלילה </a:t>
            </a:r>
            <a:r>
              <a:rPr b="1" lang="en-US" sz="1100">
                <a:solidFill>
                  <a:schemeClr val="dk1"/>
                </a:solidFill>
                <a:latin typeface="Assistant"/>
                <a:ea typeface="Assistant"/>
                <a:cs typeface="Assistant"/>
                <a:sym typeface="Assistant"/>
              </a:rPr>
              <a:t>כוחות צה"ל ירו מרגמות להסרת איום </a:t>
            </a:r>
            <a:r>
              <a:rPr lang="en-US" sz="1100">
                <a:solidFill>
                  <a:schemeClr val="dk1"/>
                </a:solidFill>
                <a:latin typeface="Assistant"/>
                <a:ea typeface="Assistant"/>
                <a:cs typeface="Assistant"/>
                <a:sym typeface="Assistant"/>
              </a:rPr>
              <a:t>במרחב רב א-תלתין בגבול לבנון. כמו כן, זוהו מספר שיגורים משטח לבנון לשטח ישראל. </a:t>
            </a:r>
            <a:r>
              <a:rPr lang="en-US" sz="1100">
                <a:solidFill>
                  <a:schemeClr val="dk1"/>
                </a:solidFill>
                <a:latin typeface="Assistant"/>
                <a:ea typeface="Assistant"/>
                <a:cs typeface="Assistant"/>
                <a:sym typeface="Assistant"/>
              </a:rPr>
              <a:t>כוחות צה"ל תוקפים בארטליריה את מרחבי מקורות הירי.</a:t>
            </a:r>
            <a:endParaRPr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just">
              <a:spcBef>
                <a:spcPts val="0"/>
              </a:spcBef>
              <a:spcAft>
                <a:spcPts val="0"/>
              </a:spcAft>
              <a:buNone/>
            </a:pPr>
            <a:r>
              <a:t/>
            </a:r>
            <a:endParaRPr b="1" sz="1300">
              <a:solidFill>
                <a:schemeClr val="dk1"/>
              </a:solidFill>
              <a:latin typeface="Assistant"/>
              <a:ea typeface="Assistant"/>
              <a:cs typeface="Assistant"/>
              <a:sym typeface="Assistant"/>
            </a:endParaRPr>
          </a:p>
          <a:p>
            <a:pPr indent="0" lvl="0" marL="457200" marR="0" rtl="1" algn="just">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sz="13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