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10693400" cx="7556500"/>
  <p:notesSz cx="6858000" cy="9144000"/>
  <p:embeddedFontLst>
    <p:embeddedFont>
      <p:font typeface="Assistant"/>
      <p:regular r:id="rId7"/>
      <p:bold r:id="rId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Assistant-regular.fntdata"/><Relationship Id="rId8" Type="http://schemas.openxmlformats.org/officeDocument/2006/relationships/font" Target="fonts/Assistan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None/>
            </a:pPr>
            <a:r>
              <a:t/>
            </a:r>
            <a:endParaRPr/>
          </a:p>
          <a:p>
            <a:pPr indent="0" lvl="0" marL="0" rtl="1" algn="r">
              <a:spcBef>
                <a:spcPts val="0"/>
              </a:spcBef>
              <a:spcAft>
                <a:spcPts val="0"/>
              </a:spcAft>
              <a:buNone/>
            </a:pPr>
            <a:r>
              <a:t/>
            </a:r>
            <a:endParaRPr/>
          </a:p>
          <a:p>
            <a:pPr indent="0" lvl="0" marL="0" rtl="1" algn="r">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grpSp>
        <p:nvGrpSpPr>
          <p:cNvPr id="84" name="Google Shape;84;p13"/>
          <p:cNvGrpSpPr/>
          <p:nvPr/>
        </p:nvGrpSpPr>
        <p:grpSpPr>
          <a:xfrm>
            <a:off x="5874198" y="9215950"/>
            <a:ext cx="1430345" cy="1178665"/>
            <a:chOff x="-354205" y="202558"/>
            <a:chExt cx="512595" cy="422400"/>
          </a:xfrm>
        </p:grpSpPr>
        <p:sp>
          <p:nvSpPr>
            <p:cNvPr id="85" name="Google Shape;85;p13"/>
            <p:cNvSpPr/>
            <p:nvPr/>
          </p:nvSpPr>
          <p:spPr>
            <a:xfrm>
              <a:off x="-354205" y="202561"/>
              <a:ext cx="509120" cy="357017"/>
            </a:xfrm>
            <a:custGeom>
              <a:rect b="b" l="l" r="r" t="t"/>
              <a:pathLst>
                <a:path extrusionOk="0" h="357017" w="509120">
                  <a:moveTo>
                    <a:pt x="27248" y="0"/>
                  </a:moveTo>
                  <a:lnTo>
                    <a:pt x="481872" y="0"/>
                  </a:lnTo>
                  <a:cubicBezTo>
                    <a:pt x="489098" y="0"/>
                    <a:pt x="496029" y="2871"/>
                    <a:pt x="501139" y="7981"/>
                  </a:cubicBezTo>
                  <a:cubicBezTo>
                    <a:pt x="506249" y="13091"/>
                    <a:pt x="509120" y="20022"/>
                    <a:pt x="509120" y="27248"/>
                  </a:cubicBezTo>
                  <a:lnTo>
                    <a:pt x="509120" y="329769"/>
                  </a:lnTo>
                  <a:cubicBezTo>
                    <a:pt x="509120" y="336996"/>
                    <a:pt x="506249" y="343927"/>
                    <a:pt x="501139" y="349037"/>
                  </a:cubicBezTo>
                  <a:cubicBezTo>
                    <a:pt x="496029" y="354147"/>
                    <a:pt x="489098" y="357017"/>
                    <a:pt x="481872" y="357017"/>
                  </a:cubicBezTo>
                  <a:lnTo>
                    <a:pt x="27248" y="357017"/>
                  </a:lnTo>
                  <a:cubicBezTo>
                    <a:pt x="20022" y="357017"/>
                    <a:pt x="13091" y="354147"/>
                    <a:pt x="7981" y="349037"/>
                  </a:cubicBezTo>
                  <a:cubicBezTo>
                    <a:pt x="2871" y="343927"/>
                    <a:pt x="0" y="336996"/>
                    <a:pt x="0" y="329769"/>
                  </a:cubicBezTo>
                  <a:lnTo>
                    <a:pt x="0" y="27248"/>
                  </a:lnTo>
                  <a:cubicBezTo>
                    <a:pt x="0" y="20022"/>
                    <a:pt x="2871" y="13091"/>
                    <a:pt x="7981" y="7981"/>
                  </a:cubicBezTo>
                  <a:cubicBezTo>
                    <a:pt x="13091" y="2871"/>
                    <a:pt x="20022" y="0"/>
                    <a:pt x="27248"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3"/>
            <p:cNvSpPr txBox="1"/>
            <p:nvPr/>
          </p:nvSpPr>
          <p:spPr>
            <a:xfrm>
              <a:off x="-350711" y="202558"/>
              <a:ext cx="509100" cy="422400"/>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b="1" i="0" lang="en-US" sz="3200" u="none" cap="none" strike="noStrike">
                  <a:solidFill>
                    <a:srgbClr val="FFFFFF"/>
                  </a:solidFill>
                  <a:latin typeface="Assistant"/>
                  <a:ea typeface="Assistant"/>
                  <a:cs typeface="Assistant"/>
                  <a:sym typeface="Assistant"/>
                </a:rPr>
                <a:t>1,</a:t>
              </a:r>
              <a:r>
                <a:rPr b="1" lang="en-US" sz="3200">
                  <a:solidFill>
                    <a:srgbClr val="FFFFFF"/>
                  </a:solidFill>
                  <a:latin typeface="Assistant"/>
                  <a:ea typeface="Assistant"/>
                  <a:cs typeface="Assistant"/>
                  <a:sym typeface="Assistant"/>
                </a:rPr>
                <a:t>700</a:t>
              </a:r>
              <a:endParaRPr b="1" sz="3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599" u="none" cap="none" strike="noStrike">
                  <a:solidFill>
                    <a:srgbClr val="FFFFFF"/>
                  </a:solidFill>
                  <a:latin typeface="Assistant"/>
                  <a:ea typeface="Assistant"/>
                  <a:cs typeface="Assistant"/>
                  <a:sym typeface="Assistant"/>
                </a:rPr>
                <a:t>מבוקשים נעצרו באיו״ש</a:t>
              </a:r>
              <a:endParaRPr>
                <a:latin typeface="Assistant"/>
                <a:ea typeface="Assistant"/>
                <a:cs typeface="Assistant"/>
                <a:sym typeface="Assistant"/>
              </a:endParaRPr>
            </a:p>
          </p:txBody>
        </p:sp>
      </p:grpSp>
      <p:grpSp>
        <p:nvGrpSpPr>
          <p:cNvPr id="87" name="Google Shape;87;p13"/>
          <p:cNvGrpSpPr/>
          <p:nvPr/>
        </p:nvGrpSpPr>
        <p:grpSpPr>
          <a:xfrm>
            <a:off x="5873893" y="4952963"/>
            <a:ext cx="1440359" cy="1321056"/>
            <a:chOff x="0" y="0"/>
            <a:chExt cx="516192" cy="473437"/>
          </a:xfrm>
        </p:grpSpPr>
        <p:sp>
          <p:nvSpPr>
            <p:cNvPr id="88" name="Google Shape;88;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3"/>
            <p:cNvSpPr txBox="1"/>
            <p:nvPr/>
          </p:nvSpPr>
          <p:spPr>
            <a:xfrm>
              <a:off x="0" y="28575"/>
              <a:ext cx="516192" cy="444862"/>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sz="1300" u="none" cap="none" strike="noStrike">
                  <a:solidFill>
                    <a:srgbClr val="FFFFFF"/>
                  </a:solidFill>
                  <a:latin typeface="Assistant"/>
                  <a:ea typeface="Assistant"/>
                  <a:cs typeface="Assistant"/>
                  <a:sym typeface="Assistant"/>
                </a:rPr>
                <a:t>מעל </a:t>
              </a:r>
              <a:endParaRPr sz="1200">
                <a:latin typeface="Assistant"/>
                <a:ea typeface="Assistant"/>
                <a:cs typeface="Assistant"/>
                <a:sym typeface="Assistant"/>
              </a:endParaRPr>
            </a:p>
            <a:p>
              <a:pPr indent="0" lvl="0" marL="0" marR="0" rtl="0" algn="ctr">
                <a:lnSpc>
                  <a:spcPct val="91000"/>
                </a:lnSpc>
                <a:spcBef>
                  <a:spcPts val="0"/>
                </a:spcBef>
                <a:spcAft>
                  <a:spcPts val="0"/>
                </a:spcAft>
                <a:buNone/>
              </a:pPr>
              <a:r>
                <a:rPr b="1" i="0" lang="en-US" sz="3100" u="none" cap="none" strike="noStrike">
                  <a:solidFill>
                    <a:srgbClr val="FFFFFF"/>
                  </a:solidFill>
                  <a:latin typeface="Assistant"/>
                  <a:ea typeface="Assistant"/>
                  <a:cs typeface="Assistant"/>
                  <a:sym typeface="Assistant"/>
                </a:rPr>
                <a:t>1</a:t>
              </a:r>
              <a:r>
                <a:rPr b="1" lang="en-US" sz="3100">
                  <a:solidFill>
                    <a:srgbClr val="FFFFFF"/>
                  </a:solidFill>
                  <a:latin typeface="Assistant"/>
                  <a:ea typeface="Assistant"/>
                  <a:cs typeface="Assistant"/>
                  <a:sym typeface="Assistant"/>
                </a:rPr>
                <a:t>6</a:t>
              </a:r>
              <a:r>
                <a:rPr b="1" i="0" lang="en-US" sz="3100" u="none" cap="none" strike="noStrike">
                  <a:solidFill>
                    <a:srgbClr val="FFFFFF"/>
                  </a:solidFill>
                  <a:latin typeface="Assistant"/>
                  <a:ea typeface="Assistant"/>
                  <a:cs typeface="Assistant"/>
                  <a:sym typeface="Assistant"/>
                </a:rPr>
                <a:t>,000</a:t>
              </a:r>
              <a:endParaRPr b="1" sz="1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399" u="none" cap="none" strike="noStrike">
                  <a:solidFill>
                    <a:srgbClr val="FFFFFF"/>
                  </a:solidFill>
                  <a:latin typeface="Assistant"/>
                  <a:ea typeface="Assistant"/>
                  <a:cs typeface="Assistant"/>
                  <a:sym typeface="Assistant"/>
                </a:rPr>
                <a:t>מטרות אסטרטגיות הותקפו בעזה</a:t>
              </a:r>
              <a:endParaRPr sz="1200">
                <a:latin typeface="Assistant"/>
                <a:ea typeface="Assistant"/>
                <a:cs typeface="Assistant"/>
                <a:sym typeface="Assistant"/>
              </a:endParaRPr>
            </a:p>
          </p:txBody>
        </p:sp>
      </p:grpSp>
      <p:grpSp>
        <p:nvGrpSpPr>
          <p:cNvPr id="90" name="Google Shape;90;p13"/>
          <p:cNvGrpSpPr/>
          <p:nvPr/>
        </p:nvGrpSpPr>
        <p:grpSpPr>
          <a:xfrm>
            <a:off x="5873900" y="7899875"/>
            <a:ext cx="1440660" cy="1148511"/>
            <a:chOff x="3" y="0"/>
            <a:chExt cx="516300" cy="411600"/>
          </a:xfrm>
        </p:grpSpPr>
        <p:sp>
          <p:nvSpPr>
            <p:cNvPr id="91" name="Google Shape;91;p13"/>
            <p:cNvSpPr/>
            <p:nvPr/>
          </p:nvSpPr>
          <p:spPr>
            <a:xfrm>
              <a:off x="3" y="0"/>
              <a:ext cx="516192" cy="411462"/>
            </a:xfrm>
            <a:custGeom>
              <a:rect b="b" l="l" r="r" t="t"/>
              <a:pathLst>
                <a:path extrusionOk="0" h="357017" w="516192">
                  <a:moveTo>
                    <a:pt x="26875" y="0"/>
                  </a:moveTo>
                  <a:lnTo>
                    <a:pt x="489317" y="0"/>
                  </a:lnTo>
                  <a:cubicBezTo>
                    <a:pt x="496445" y="0"/>
                    <a:pt x="503281" y="2831"/>
                    <a:pt x="508321" y="7871"/>
                  </a:cubicBezTo>
                  <a:cubicBezTo>
                    <a:pt x="513361" y="12912"/>
                    <a:pt x="516192" y="19747"/>
                    <a:pt x="516192" y="26875"/>
                  </a:cubicBezTo>
                  <a:lnTo>
                    <a:pt x="516192" y="330143"/>
                  </a:lnTo>
                  <a:cubicBezTo>
                    <a:pt x="516192" y="344985"/>
                    <a:pt x="504160" y="357017"/>
                    <a:pt x="489317" y="357017"/>
                  </a:cubicBezTo>
                  <a:lnTo>
                    <a:pt x="26875" y="357017"/>
                  </a:lnTo>
                  <a:cubicBezTo>
                    <a:pt x="12032" y="357017"/>
                    <a:pt x="0" y="344985"/>
                    <a:pt x="0" y="330143"/>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3"/>
            <p:cNvSpPr txBox="1"/>
            <p:nvPr/>
          </p:nvSpPr>
          <p:spPr>
            <a:xfrm>
              <a:off x="3" y="0"/>
              <a:ext cx="516300" cy="411600"/>
            </a:xfrm>
            <a:prstGeom prst="rect">
              <a:avLst/>
            </a:prstGeom>
            <a:noFill/>
            <a:ln>
              <a:noFill/>
            </a:ln>
          </p:spPr>
          <p:txBody>
            <a:bodyPr anchorCtr="0" anchor="ctr" bIns="50800" lIns="50800" spcFirstLastPara="1" rIns="50800" wrap="square" tIns="50800">
              <a:noAutofit/>
            </a:bodyPr>
            <a:lstStyle/>
            <a:p>
              <a:pPr indent="0" lvl="0" marL="0" rtl="0" algn="ctr">
                <a:lnSpc>
                  <a:spcPct val="91000"/>
                </a:lnSpc>
                <a:spcBef>
                  <a:spcPts val="0"/>
                </a:spcBef>
                <a:spcAft>
                  <a:spcPts val="0"/>
                </a:spcAft>
                <a:buClr>
                  <a:schemeClr val="dk1"/>
                </a:buClr>
                <a:buFont typeface="Arial"/>
                <a:buNone/>
              </a:pPr>
              <a:r>
                <a:rPr lang="en-US">
                  <a:solidFill>
                    <a:schemeClr val="lt1"/>
                  </a:solidFill>
                  <a:latin typeface="Assistant"/>
                  <a:ea typeface="Assistant"/>
                  <a:cs typeface="Assistant"/>
                  <a:sym typeface="Assistant"/>
                </a:rPr>
                <a:t>מעל</a:t>
              </a:r>
              <a:endParaRPr sz="1300">
                <a:solidFill>
                  <a:schemeClr val="dk1"/>
                </a:solidFill>
                <a:latin typeface="Assistant"/>
                <a:ea typeface="Assistant"/>
                <a:cs typeface="Assistant"/>
                <a:sym typeface="Assistant"/>
              </a:endParaRPr>
            </a:p>
            <a:p>
              <a:pPr indent="0" lvl="0" marL="0" rtl="0" algn="ctr">
                <a:lnSpc>
                  <a:spcPct val="91000"/>
                </a:lnSpc>
                <a:spcBef>
                  <a:spcPts val="0"/>
                </a:spcBef>
                <a:spcAft>
                  <a:spcPts val="0"/>
                </a:spcAft>
                <a:buClr>
                  <a:schemeClr val="dk1"/>
                </a:buClr>
                <a:buFont typeface="Arial"/>
                <a:buNone/>
              </a:pPr>
              <a:r>
                <a:rPr b="1" lang="en-US" sz="3200">
                  <a:solidFill>
                    <a:schemeClr val="lt1"/>
                  </a:solidFill>
                  <a:latin typeface="Assistant"/>
                  <a:ea typeface="Assistant"/>
                  <a:cs typeface="Assistant"/>
                  <a:sym typeface="Assistant"/>
                </a:rPr>
                <a:t>6000</a:t>
              </a:r>
              <a:endParaRPr b="1" sz="3400">
                <a:solidFill>
                  <a:srgbClr val="FFFFFF"/>
                </a:solidFill>
                <a:latin typeface="Assistant"/>
                <a:ea typeface="Assistant"/>
                <a:cs typeface="Assistant"/>
                <a:sym typeface="Assistant"/>
              </a:endParaRPr>
            </a:p>
            <a:p>
              <a:pPr indent="0" lvl="0" marL="0" marR="0" rtl="1" algn="ctr">
                <a:lnSpc>
                  <a:spcPct val="90994"/>
                </a:lnSpc>
                <a:spcBef>
                  <a:spcPts val="0"/>
                </a:spcBef>
                <a:spcAft>
                  <a:spcPts val="0"/>
                </a:spcAft>
                <a:buNone/>
              </a:pPr>
              <a:r>
                <a:rPr lang="en-US" sz="1399">
                  <a:solidFill>
                    <a:srgbClr val="FFFFFF"/>
                  </a:solidFill>
                  <a:latin typeface="Assistant"/>
                  <a:ea typeface="Assistant"/>
                  <a:cs typeface="Assistant"/>
                  <a:sym typeface="Assistant"/>
                </a:rPr>
                <a:t>אמצעי לחימה אותרו ברצועת עזה</a:t>
              </a:r>
              <a:endParaRPr sz="1200">
                <a:latin typeface="Assistant"/>
                <a:ea typeface="Assistant"/>
                <a:cs typeface="Assistant"/>
                <a:sym typeface="Assistant"/>
              </a:endParaRPr>
            </a:p>
          </p:txBody>
        </p:sp>
      </p:grpSp>
      <p:grpSp>
        <p:nvGrpSpPr>
          <p:cNvPr id="93" name="Google Shape;93;p13"/>
          <p:cNvGrpSpPr/>
          <p:nvPr/>
        </p:nvGrpSpPr>
        <p:grpSpPr>
          <a:xfrm>
            <a:off x="5874043" y="3621596"/>
            <a:ext cx="1440382" cy="1178997"/>
            <a:chOff x="0" y="0"/>
            <a:chExt cx="516192" cy="422519"/>
          </a:xfrm>
        </p:grpSpPr>
        <p:sp>
          <p:nvSpPr>
            <p:cNvPr id="94" name="Google Shape;94;p13"/>
            <p:cNvSpPr/>
            <p:nvPr/>
          </p:nvSpPr>
          <p:spPr>
            <a:xfrm>
              <a:off x="0" y="0"/>
              <a:ext cx="516192" cy="422519"/>
            </a:xfrm>
            <a:custGeom>
              <a:rect b="b" l="l" r="r" t="t"/>
              <a:pathLst>
                <a:path extrusionOk="0" h="422519" w="516192">
                  <a:moveTo>
                    <a:pt x="26875" y="0"/>
                  </a:moveTo>
                  <a:lnTo>
                    <a:pt x="489317" y="0"/>
                  </a:lnTo>
                  <a:cubicBezTo>
                    <a:pt x="496445" y="0"/>
                    <a:pt x="503281" y="2831"/>
                    <a:pt x="508321" y="7871"/>
                  </a:cubicBezTo>
                  <a:cubicBezTo>
                    <a:pt x="513361" y="12912"/>
                    <a:pt x="516192" y="19747"/>
                    <a:pt x="516192" y="26875"/>
                  </a:cubicBezTo>
                  <a:lnTo>
                    <a:pt x="516192" y="395644"/>
                  </a:lnTo>
                  <a:cubicBezTo>
                    <a:pt x="516192" y="410486"/>
                    <a:pt x="504160" y="422519"/>
                    <a:pt x="489317" y="422519"/>
                  </a:cubicBezTo>
                  <a:lnTo>
                    <a:pt x="26875" y="422519"/>
                  </a:lnTo>
                  <a:cubicBezTo>
                    <a:pt x="12032" y="422519"/>
                    <a:pt x="0" y="410486"/>
                    <a:pt x="0" y="395644"/>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3"/>
            <p:cNvSpPr txBox="1"/>
            <p:nvPr/>
          </p:nvSpPr>
          <p:spPr>
            <a:xfrm>
              <a:off x="0" y="47625"/>
              <a:ext cx="516192" cy="374894"/>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i="0" lang="en-US" sz="2300" u="none" cap="none" strike="noStrike">
                  <a:solidFill>
                    <a:srgbClr val="FFFFFF"/>
                  </a:solidFill>
                  <a:latin typeface="Assistant"/>
                  <a:ea typeface="Assistant"/>
                  <a:cs typeface="Assistant"/>
                  <a:sym typeface="Assistant"/>
                </a:rPr>
                <a:t>הישגי צה</a:t>
              </a:r>
              <a:r>
                <a:rPr b="1" lang="en-US" sz="2300">
                  <a:solidFill>
                    <a:srgbClr val="FFFFFF"/>
                  </a:solidFill>
                  <a:latin typeface="Assistant"/>
                  <a:ea typeface="Assistant"/>
                  <a:cs typeface="Assistant"/>
                  <a:sym typeface="Assistant"/>
                </a:rPr>
                <a:t>״</a:t>
              </a:r>
              <a:r>
                <a:rPr b="1" i="0" lang="en-US" sz="2300" u="none" cap="none" strike="noStrike">
                  <a:solidFill>
                    <a:srgbClr val="FFFFFF"/>
                  </a:solidFill>
                  <a:latin typeface="Assistant"/>
                  <a:ea typeface="Assistant"/>
                  <a:cs typeface="Assistant"/>
                  <a:sym typeface="Assistant"/>
                </a:rPr>
                <a:t>ל במספרים:</a:t>
              </a:r>
              <a:endParaRPr b="1" sz="1200">
                <a:latin typeface="Assistant"/>
                <a:ea typeface="Assistant"/>
                <a:cs typeface="Assistant"/>
                <a:sym typeface="Assistant"/>
              </a:endParaRPr>
            </a:p>
          </p:txBody>
        </p:sp>
      </p:grpSp>
      <p:grpSp>
        <p:nvGrpSpPr>
          <p:cNvPr id="96" name="Google Shape;96;p13"/>
          <p:cNvGrpSpPr/>
          <p:nvPr/>
        </p:nvGrpSpPr>
        <p:grpSpPr>
          <a:xfrm>
            <a:off x="5873893" y="6426420"/>
            <a:ext cx="1440359" cy="1321056"/>
            <a:chOff x="0" y="0"/>
            <a:chExt cx="516192" cy="473437"/>
          </a:xfrm>
        </p:grpSpPr>
        <p:sp>
          <p:nvSpPr>
            <p:cNvPr id="97" name="Google Shape;97;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3"/>
            <p:cNvSpPr txBox="1"/>
            <p:nvPr/>
          </p:nvSpPr>
          <p:spPr>
            <a:xfrm>
              <a:off x="0" y="28575"/>
              <a:ext cx="516192" cy="444862"/>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u="none" cap="none" strike="noStrike">
                  <a:solidFill>
                    <a:srgbClr val="FFFFFF"/>
                  </a:solidFill>
                  <a:latin typeface="Assistant"/>
                  <a:ea typeface="Assistant"/>
                  <a:cs typeface="Assistant"/>
                  <a:sym typeface="Assistant"/>
                </a:rPr>
                <a:t>מעל</a:t>
              </a:r>
              <a:endParaRPr sz="1300">
                <a:latin typeface="Assistant"/>
                <a:ea typeface="Assistant"/>
                <a:cs typeface="Assistant"/>
                <a:sym typeface="Assistant"/>
              </a:endParaRPr>
            </a:p>
            <a:p>
              <a:pPr indent="0" lvl="0" marL="0" marR="0" rtl="1" algn="ctr">
                <a:lnSpc>
                  <a:spcPct val="91000"/>
                </a:lnSpc>
                <a:spcBef>
                  <a:spcPts val="0"/>
                </a:spcBef>
                <a:spcAft>
                  <a:spcPts val="0"/>
                </a:spcAft>
                <a:buNone/>
              </a:pPr>
              <a:r>
                <a:rPr b="1" lang="en-US" sz="3200">
                  <a:solidFill>
                    <a:srgbClr val="FFFFFF"/>
                  </a:solidFill>
                  <a:latin typeface="Assistant"/>
                  <a:ea typeface="Assistant"/>
                  <a:cs typeface="Assistant"/>
                  <a:sym typeface="Assistant"/>
                </a:rPr>
                <a:t>5,000</a:t>
              </a:r>
              <a:endParaRPr b="1" sz="1300">
                <a:latin typeface="Assistant"/>
                <a:ea typeface="Assistant"/>
                <a:cs typeface="Assistant"/>
                <a:sym typeface="Assistant"/>
              </a:endParaRPr>
            </a:p>
            <a:p>
              <a:pPr indent="0" lvl="0" marL="0" marR="0" rtl="0" algn="ctr">
                <a:lnSpc>
                  <a:spcPct val="91000"/>
                </a:lnSpc>
                <a:spcBef>
                  <a:spcPts val="0"/>
                </a:spcBef>
                <a:spcAft>
                  <a:spcPts val="0"/>
                </a:spcAft>
                <a:buNone/>
              </a:pPr>
              <a:r>
                <a:rPr i="0" lang="en-US" sz="1300" u="none" cap="none" strike="noStrike">
                  <a:solidFill>
                    <a:srgbClr val="FFFFFF"/>
                  </a:solidFill>
                  <a:latin typeface="Assistant"/>
                  <a:ea typeface="Assistant"/>
                  <a:cs typeface="Assistant"/>
                  <a:sym typeface="Assistant"/>
                </a:rPr>
                <a:t>מטרות הותקפו בעזה בפעילות </a:t>
              </a:r>
              <a:r>
                <a:rPr lang="en-US" sz="1300">
                  <a:solidFill>
                    <a:srgbClr val="FFFFFF"/>
                  </a:solidFill>
                  <a:latin typeface="Assistant"/>
                  <a:ea typeface="Assistant"/>
                  <a:cs typeface="Assistant"/>
                  <a:sym typeface="Assistant"/>
                </a:rPr>
                <a:t>משולבת</a:t>
              </a:r>
              <a:endParaRPr sz="1300">
                <a:latin typeface="Assistant"/>
                <a:ea typeface="Assistant"/>
                <a:cs typeface="Assistant"/>
                <a:sym typeface="Assistant"/>
              </a:endParaRPr>
            </a:p>
          </p:txBody>
        </p:sp>
      </p:grpSp>
      <p:sp>
        <p:nvSpPr>
          <p:cNvPr id="99" name="Google Shape;99;p13"/>
          <p:cNvSpPr txBox="1"/>
          <p:nvPr/>
        </p:nvSpPr>
        <p:spPr>
          <a:xfrm>
            <a:off x="5764361" y="1056653"/>
            <a:ext cx="1659600" cy="1206300"/>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b="1" i="0" lang="en-US" sz="2800" u="none" cap="none" strike="noStrike">
                <a:solidFill>
                  <a:srgbClr val="066B57"/>
                </a:solidFill>
                <a:latin typeface="Assistant"/>
                <a:ea typeface="Assistant"/>
                <a:cs typeface="Assistant"/>
                <a:sym typeface="Assistant"/>
              </a:rPr>
              <a:t>היום ה-</a:t>
            </a:r>
            <a:r>
              <a:rPr b="1" lang="en-US" sz="2800">
                <a:solidFill>
                  <a:srgbClr val="066B57"/>
                </a:solidFill>
                <a:latin typeface="Assistant"/>
                <a:ea typeface="Assistant"/>
                <a:cs typeface="Assistant"/>
                <a:sym typeface="Assistant"/>
              </a:rPr>
              <a:t>40</a:t>
            </a:r>
            <a:r>
              <a:rPr b="1" i="0" lang="en-US" sz="2800" u="none" cap="none" strike="noStrike">
                <a:solidFill>
                  <a:srgbClr val="066B57"/>
                </a:solidFill>
                <a:latin typeface="Assistant"/>
                <a:ea typeface="Assistant"/>
                <a:cs typeface="Assistant"/>
                <a:sym typeface="Assistant"/>
              </a:rPr>
              <a:t> ללחימה</a:t>
            </a:r>
            <a:endParaRPr b="1" sz="1000">
              <a:latin typeface="Assistant"/>
              <a:ea typeface="Assistant"/>
              <a:cs typeface="Assistant"/>
              <a:sym typeface="Assistant"/>
            </a:endParaRPr>
          </a:p>
        </p:txBody>
      </p:sp>
      <p:grpSp>
        <p:nvGrpSpPr>
          <p:cNvPr id="100" name="Google Shape;100;p13"/>
          <p:cNvGrpSpPr/>
          <p:nvPr/>
        </p:nvGrpSpPr>
        <p:grpSpPr>
          <a:xfrm>
            <a:off x="5748648" y="2479350"/>
            <a:ext cx="1671715" cy="866408"/>
            <a:chOff x="0" y="-4"/>
            <a:chExt cx="599105" cy="310501"/>
          </a:xfrm>
        </p:grpSpPr>
        <p:sp>
          <p:nvSpPr>
            <p:cNvPr id="101" name="Google Shape;101;p13"/>
            <p:cNvSpPr/>
            <p:nvPr/>
          </p:nvSpPr>
          <p:spPr>
            <a:xfrm>
              <a:off x="0" y="0"/>
              <a:ext cx="599105" cy="310497"/>
            </a:xfrm>
            <a:custGeom>
              <a:rect b="b" l="l" r="r" t="t"/>
              <a:pathLst>
                <a:path extrusionOk="0" h="310497" w="599105">
                  <a:moveTo>
                    <a:pt x="23156" y="0"/>
                  </a:moveTo>
                  <a:lnTo>
                    <a:pt x="575949" y="0"/>
                  </a:lnTo>
                  <a:cubicBezTo>
                    <a:pt x="582090" y="0"/>
                    <a:pt x="587980" y="2440"/>
                    <a:pt x="592323" y="6782"/>
                  </a:cubicBezTo>
                  <a:cubicBezTo>
                    <a:pt x="596665" y="11125"/>
                    <a:pt x="599105" y="17014"/>
                    <a:pt x="599105" y="23156"/>
                  </a:cubicBezTo>
                  <a:lnTo>
                    <a:pt x="599105" y="287341"/>
                  </a:lnTo>
                  <a:cubicBezTo>
                    <a:pt x="599105" y="293483"/>
                    <a:pt x="596665" y="299372"/>
                    <a:pt x="592323" y="303715"/>
                  </a:cubicBezTo>
                  <a:cubicBezTo>
                    <a:pt x="587980" y="308057"/>
                    <a:pt x="582090" y="310497"/>
                    <a:pt x="575949" y="310497"/>
                  </a:cubicBezTo>
                  <a:lnTo>
                    <a:pt x="23156" y="310497"/>
                  </a:lnTo>
                  <a:cubicBezTo>
                    <a:pt x="10367" y="310497"/>
                    <a:pt x="0" y="300130"/>
                    <a:pt x="0" y="287341"/>
                  </a:cubicBezTo>
                  <a:lnTo>
                    <a:pt x="0" y="23156"/>
                  </a:lnTo>
                  <a:cubicBezTo>
                    <a:pt x="0" y="17014"/>
                    <a:pt x="2440" y="11125"/>
                    <a:pt x="6782" y="6782"/>
                  </a:cubicBezTo>
                  <a:cubicBezTo>
                    <a:pt x="11125" y="2440"/>
                    <a:pt x="17014" y="0"/>
                    <a:pt x="23156" y="0"/>
                  </a:cubicBezTo>
                  <a:close/>
                </a:path>
              </a:pathLst>
            </a:custGeom>
            <a:solidFill>
              <a:srgbClr val="7BA3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3"/>
            <p:cNvSpPr txBox="1"/>
            <p:nvPr/>
          </p:nvSpPr>
          <p:spPr>
            <a:xfrm>
              <a:off x="1" y="-4"/>
              <a:ext cx="599100" cy="310500"/>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lang="en-US" sz="1600">
                  <a:solidFill>
                    <a:srgbClr val="FFFFFF"/>
                  </a:solidFill>
                  <a:latin typeface="Assistant"/>
                  <a:ea typeface="Assistant"/>
                  <a:cs typeface="Assistant"/>
                  <a:sym typeface="Assistant"/>
                </a:rPr>
                <a:t>15</a:t>
              </a:r>
              <a:r>
                <a:rPr b="1" i="0" lang="en-US" sz="1600" u="none" cap="none" strike="noStrike">
                  <a:solidFill>
                    <a:srgbClr val="FFFFFF"/>
                  </a:solidFill>
                  <a:latin typeface="Assistant"/>
                  <a:ea typeface="Assistant"/>
                  <a:cs typeface="Assistant"/>
                  <a:sym typeface="Assistant"/>
                </a:rPr>
                <a:t> בנובמבר 2023</a:t>
              </a:r>
              <a:endParaRPr b="1" sz="1000">
                <a:latin typeface="Assistant"/>
                <a:ea typeface="Assistant"/>
                <a:cs typeface="Assistant"/>
                <a:sym typeface="Assistant"/>
              </a:endParaRPr>
            </a:p>
            <a:p>
              <a:pPr indent="0" lvl="0" marL="0" marR="0" rtl="1" algn="ctr">
                <a:lnSpc>
                  <a:spcPct val="91000"/>
                </a:lnSpc>
                <a:spcBef>
                  <a:spcPts val="0"/>
                </a:spcBef>
                <a:spcAft>
                  <a:spcPts val="0"/>
                </a:spcAft>
                <a:buNone/>
              </a:pPr>
              <a:r>
                <a:rPr b="1" lang="en-US">
                  <a:solidFill>
                    <a:srgbClr val="FFFFFF"/>
                  </a:solidFill>
                  <a:latin typeface="Assistant"/>
                  <a:ea typeface="Assistant"/>
                  <a:cs typeface="Assistant"/>
                  <a:sym typeface="Assistant"/>
                </a:rPr>
                <a:t>ב'</a:t>
              </a:r>
              <a:r>
                <a:rPr b="1" i="0" lang="en-US" u="none" cap="none" strike="noStrike">
                  <a:solidFill>
                    <a:srgbClr val="FFFFFF"/>
                  </a:solidFill>
                  <a:latin typeface="Assistant"/>
                  <a:ea typeface="Assistant"/>
                  <a:cs typeface="Assistant"/>
                  <a:sym typeface="Assistant"/>
                </a:rPr>
                <a:t> ב</a:t>
              </a:r>
              <a:r>
                <a:rPr b="1" lang="en-US">
                  <a:solidFill>
                    <a:srgbClr val="FFFFFF"/>
                  </a:solidFill>
                  <a:latin typeface="Assistant"/>
                  <a:ea typeface="Assistant"/>
                  <a:cs typeface="Assistant"/>
                  <a:sym typeface="Assistant"/>
                </a:rPr>
                <a:t>כסלו</a:t>
              </a:r>
              <a:r>
                <a:rPr b="1" i="0" lang="en-US" u="none" cap="none" strike="noStrike">
                  <a:solidFill>
                    <a:srgbClr val="FFFFFF"/>
                  </a:solidFill>
                  <a:latin typeface="Assistant"/>
                  <a:ea typeface="Assistant"/>
                  <a:cs typeface="Assistant"/>
                  <a:sym typeface="Assistant"/>
                </a:rPr>
                <a:t> התש</a:t>
              </a:r>
              <a:r>
                <a:rPr b="1" lang="en-US">
                  <a:solidFill>
                    <a:srgbClr val="FFFFFF"/>
                  </a:solidFill>
                  <a:latin typeface="Assistant"/>
                  <a:ea typeface="Assistant"/>
                  <a:cs typeface="Assistant"/>
                  <a:sym typeface="Assistant"/>
                </a:rPr>
                <a:t>פ</a:t>
              </a:r>
              <a:r>
                <a:rPr b="1" i="0" lang="en-US" u="none" cap="none" strike="noStrike">
                  <a:solidFill>
                    <a:srgbClr val="FFFFFF"/>
                  </a:solidFill>
                  <a:latin typeface="Assistant"/>
                  <a:ea typeface="Assistant"/>
                  <a:cs typeface="Assistant"/>
                  <a:sym typeface="Assistant"/>
                </a:rPr>
                <a:t>״ד</a:t>
              </a:r>
              <a:endParaRPr b="1" i="0" u="none" cap="none" strike="noStrike">
                <a:solidFill>
                  <a:srgbClr val="FFFFFF"/>
                </a:solidFill>
                <a:latin typeface="Assistant"/>
                <a:ea typeface="Assistant"/>
                <a:cs typeface="Assistant"/>
                <a:sym typeface="Assistant"/>
              </a:endParaRPr>
            </a:p>
            <a:p>
              <a:pPr indent="0" lvl="0" marL="0" marR="0" rtl="1" algn="ctr">
                <a:lnSpc>
                  <a:spcPct val="91000"/>
                </a:lnSpc>
                <a:spcBef>
                  <a:spcPts val="0"/>
                </a:spcBef>
                <a:spcAft>
                  <a:spcPts val="0"/>
                </a:spcAft>
                <a:buNone/>
              </a:pPr>
              <a:r>
                <a:rPr b="1" lang="en-US" sz="1000">
                  <a:solidFill>
                    <a:srgbClr val="FFFFFF"/>
                  </a:solidFill>
                  <a:latin typeface="Assistant"/>
                  <a:ea typeface="Assistant"/>
                  <a:cs typeface="Assistant"/>
                  <a:sym typeface="Assistant"/>
                </a:rPr>
                <a:t>(מעודכן לשעה 17:00)</a:t>
              </a:r>
              <a:endParaRPr b="1" sz="1000">
                <a:solidFill>
                  <a:srgbClr val="FFFFFF"/>
                </a:solidFill>
                <a:latin typeface="Assistant"/>
                <a:ea typeface="Assistant"/>
                <a:cs typeface="Assistant"/>
                <a:sym typeface="Assistant"/>
              </a:endParaRPr>
            </a:p>
          </p:txBody>
        </p:sp>
      </p:grpSp>
      <p:sp>
        <p:nvSpPr>
          <p:cNvPr id="103" name="Google Shape;103;p13"/>
          <p:cNvSpPr txBox="1"/>
          <p:nvPr/>
        </p:nvSpPr>
        <p:spPr>
          <a:xfrm>
            <a:off x="130175" y="1056650"/>
            <a:ext cx="5467800" cy="9346200"/>
          </a:xfrm>
          <a:prstGeom prst="rect">
            <a:avLst/>
          </a:prstGeom>
          <a:noFill/>
          <a:ln>
            <a:noFill/>
          </a:ln>
        </p:spPr>
        <p:txBody>
          <a:bodyPr anchorCtr="0" anchor="t" bIns="91425" lIns="91425" spcFirstLastPara="1" rIns="91425" wrap="square" tIns="91425">
            <a:spAutoFit/>
          </a:bodyPr>
          <a:lstStyle/>
          <a:p>
            <a:pPr indent="0" lvl="0" marL="0" rtl="1" algn="ctr">
              <a:lnSpc>
                <a:spcPct val="115000"/>
              </a:lnSpc>
              <a:spcBef>
                <a:spcPts val="0"/>
              </a:spcBef>
              <a:spcAft>
                <a:spcPts val="0"/>
              </a:spcAft>
              <a:buNone/>
            </a:pPr>
            <a:r>
              <a:rPr b="1" lang="en-US" sz="1800">
                <a:solidFill>
                  <a:srgbClr val="FFFFFF"/>
                </a:solidFill>
                <a:latin typeface="Assistant"/>
                <a:ea typeface="Assistant"/>
                <a:cs typeface="Assistant"/>
                <a:sym typeface="Assistant"/>
              </a:rPr>
              <a:t>השבוע השישי למלחמה</a:t>
            </a:r>
            <a:endParaRPr b="1" sz="1300">
              <a:solidFill>
                <a:srgbClr val="FFFFFF"/>
              </a:solidFill>
              <a:latin typeface="Assistant"/>
              <a:ea typeface="Assistant"/>
              <a:cs typeface="Assistant"/>
              <a:sym typeface="Assistant"/>
            </a:endParaRPr>
          </a:p>
          <a:p>
            <a:pPr indent="0" lvl="0" marL="0" rtl="1" algn="just">
              <a:lnSpc>
                <a:spcPct val="115000"/>
              </a:lnSpc>
              <a:spcBef>
                <a:spcPts val="0"/>
              </a:spcBef>
              <a:spcAft>
                <a:spcPts val="0"/>
              </a:spcAft>
              <a:buNone/>
            </a:pPr>
            <a:r>
              <a:rPr b="1" lang="en-US">
                <a:solidFill>
                  <a:schemeClr val="dk1"/>
                </a:solidFill>
                <a:latin typeface="Assistant"/>
                <a:ea typeface="Assistant"/>
                <a:cs typeface="Assistant"/>
                <a:sym typeface="Assistant"/>
              </a:rPr>
              <a:t>בגזרת הדרום:</a:t>
            </a:r>
            <a:endParaRPr sz="1100">
              <a:solidFill>
                <a:schemeClr val="dk1"/>
              </a:solidFill>
              <a:latin typeface="Assistant"/>
              <a:ea typeface="Assistant"/>
              <a:cs typeface="Assistant"/>
              <a:sym typeface="Assistant"/>
            </a:endParaRPr>
          </a:p>
          <a:p>
            <a:pPr indent="-298450" lvl="0" marL="457200" marR="0"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כוחות צה״ל פועלים בבית החולים "שיפא" שבמרכז העיר עזה. הפעילות מתקיימת במתחם מוגדר אשר לגביו קיים מידע מודיעיני המעיד על פעילות טרור של ארגון הטרור חמאס. בכניסה לבית החולים, נתקלו כוחותינו במחבלים שירו על הכח והשליכו מטענים. במקום התפתחה לחימה והמחבלים חוסלו. כוחות צה"ל מסרו ציוד רפואי, אינקובטורים ומזון תינוקות מטעם מדינת ישראל לצוות בית החולים וצוותים רפואיים של צה"ל יחד עם חיילים דוברי ערבית נוכחים בשטח.</a:t>
            </a:r>
            <a:endParaRPr sz="1100">
              <a:solidFill>
                <a:schemeClr val="dk1"/>
              </a:solidFill>
              <a:latin typeface="Assistant"/>
              <a:ea typeface="Assistant"/>
              <a:cs typeface="Assistant"/>
              <a:sym typeface="Assistant"/>
            </a:endParaRPr>
          </a:p>
          <a:p>
            <a:pPr indent="-298450" lvl="0" marL="457200"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כוחות אוגדה 162 פוגעים באופן משמעותי בתשתיות הטרור והיכולות המבצעיות של חמאס. כוחות אוגדה 162 פשטו על נכסים אסטרטגיים של חמאס, ביניהם מוצב כוח 17, הרובע הביטחוני של חמאס, ביה"ח רנתיסי אשר שימש את ארגון הטרור לפעילות צבאית והחזקת החטופים ומוצב באדר. </a:t>
            </a:r>
            <a:r>
              <a:rPr b="1" lang="en-US" sz="1100">
                <a:solidFill>
                  <a:schemeClr val="dk1"/>
                </a:solidFill>
                <a:latin typeface="Assistant"/>
                <a:ea typeface="Assistant"/>
                <a:cs typeface="Assistant"/>
                <a:sym typeface="Assistant"/>
              </a:rPr>
              <a:t>מדברי מפקד אוגדה 162:</a:t>
            </a:r>
            <a:r>
              <a:rPr lang="en-US" sz="1100">
                <a:solidFill>
                  <a:schemeClr val="dk1"/>
                </a:solidFill>
                <a:latin typeface="Assistant"/>
                <a:ea typeface="Assistant"/>
                <a:cs typeface="Assistant"/>
                <a:sym typeface="Assistant"/>
              </a:rPr>
              <a:t> "יצרנו תנאים מאפשרים לפירוק היכולות הצבאיות והשלטוניות של החמאס בעיר עזה. מתחילת הלחימה, צה״ל ואוגדה 162 מפרקים את מרכזי הכובד של החמאס ויכולות שהארגון בנה במשך שנים. כוחות האוגדה הרגו מתחילת התמרון הקרקעי למעלה מ-1000 מחבלים וצמצמו בכ-80 אחוז את ירי הרקטות לעבר מדינת ישראל מצפון הרצועה".</a:t>
            </a:r>
            <a:endParaRPr sz="1100">
              <a:solidFill>
                <a:schemeClr val="dk1"/>
              </a:solidFill>
              <a:latin typeface="Assistant"/>
              <a:ea typeface="Assistant"/>
              <a:cs typeface="Assistant"/>
              <a:sym typeface="Assistant"/>
            </a:endParaRPr>
          </a:p>
          <a:p>
            <a:pPr indent="-298450" lvl="0" marL="457200" marR="0"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אמש, לוחמים מצוותי הקרב החטיבתיים של נח"ל ו-261 (בה"ד 1) פשטו על בסיס הכשרות של החמאס בו נמצאו חומרים מודיעיניים, פירי מנהרות, עשרות כלי נשק, רקטות ומטולי RPG.</a:t>
            </a:r>
            <a:endParaRPr sz="1100">
              <a:solidFill>
                <a:schemeClr val="dk1"/>
              </a:solidFill>
              <a:latin typeface="Assistant"/>
              <a:ea typeface="Assistant"/>
              <a:cs typeface="Assistant"/>
              <a:sym typeface="Assistant"/>
            </a:endParaRPr>
          </a:p>
          <a:p>
            <a:pPr indent="-298450" lvl="0" marL="457200" marR="0"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לוחמי חטיבת המילואים 14 השלימו השתלטות על מוצב "פלסטין" של חמאס, ששימש כבסיס ליציאת מחבלים לפיגועים.</a:t>
            </a:r>
            <a:endParaRPr sz="1100">
              <a:solidFill>
                <a:schemeClr val="dk1"/>
              </a:solidFill>
              <a:latin typeface="Assistant"/>
              <a:ea typeface="Assistant"/>
              <a:cs typeface="Assistant"/>
              <a:sym typeface="Assistant"/>
            </a:endParaRPr>
          </a:p>
          <a:p>
            <a:pPr indent="-298450" lvl="0" marL="457200"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כחלק ממבצע פשיטות רחב על מוסדות השלטון ברצועת עזה, לוחמי גדוד 13 של חטיבת גולני פשטו על בניין בית המושל המשמש כמתקן טרור של חמאס. במהלך הסריקות במבנה, מצאו הלוחמים ציוד גדודי שנלקח בקרבות יום שבת ה-7.10. </a:t>
            </a:r>
            <a:endParaRPr sz="1100">
              <a:solidFill>
                <a:schemeClr val="dk1"/>
              </a:solidFill>
              <a:latin typeface="Assistant"/>
              <a:ea typeface="Assistant"/>
              <a:cs typeface="Assistant"/>
              <a:sym typeface="Assistant"/>
            </a:endParaRPr>
          </a:p>
          <a:p>
            <a:pPr indent="0" lvl="0" marL="457200" rtl="1" algn="just">
              <a:lnSpc>
                <a:spcPct val="115000"/>
              </a:lnSpc>
              <a:spcBef>
                <a:spcPts val="0"/>
              </a:spcBef>
              <a:spcAft>
                <a:spcPts val="0"/>
              </a:spcAft>
              <a:buNone/>
            </a:pPr>
            <a:r>
              <a:t/>
            </a:r>
            <a:endParaRPr sz="1100">
              <a:solidFill>
                <a:schemeClr val="dk1"/>
              </a:solidFill>
              <a:latin typeface="Assistant"/>
              <a:ea typeface="Assistant"/>
              <a:cs typeface="Assistant"/>
              <a:sym typeface="Assistant"/>
            </a:endParaRPr>
          </a:p>
          <a:p>
            <a:pPr indent="0" lvl="0" marL="0" marR="0" rtl="1" algn="just">
              <a:lnSpc>
                <a:spcPct val="115000"/>
              </a:lnSpc>
              <a:spcBef>
                <a:spcPts val="0"/>
              </a:spcBef>
              <a:spcAft>
                <a:spcPts val="0"/>
              </a:spcAft>
              <a:buNone/>
            </a:pPr>
            <a:r>
              <a:rPr b="1" lang="en-US">
                <a:solidFill>
                  <a:schemeClr val="dk1"/>
                </a:solidFill>
                <a:latin typeface="Assistant"/>
                <a:ea typeface="Assistant"/>
                <a:cs typeface="Assistant"/>
                <a:sym typeface="Assistant"/>
              </a:rPr>
              <a:t>בגזרת הצפון:</a:t>
            </a:r>
            <a:endParaRPr sz="1100">
              <a:solidFill>
                <a:schemeClr val="dk1"/>
              </a:solidFill>
            </a:endParaRPr>
          </a:p>
          <a:p>
            <a:pPr indent="-298450" lvl="0" marL="457200"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בעקבות התמשכות הירי בגבול הצפון הגיב צה"ל באש למקורות הירי ותקף מתקנים של חיזבאללה בלבנון. </a:t>
            </a:r>
            <a:endParaRPr sz="1100">
              <a:solidFill>
                <a:schemeClr val="dk1"/>
              </a:solidFill>
              <a:latin typeface="Assistant"/>
              <a:ea typeface="Assistant"/>
              <a:cs typeface="Assistant"/>
              <a:sym typeface="Assistant"/>
            </a:endParaRPr>
          </a:p>
          <a:p>
            <a:pPr indent="0" lvl="0" marL="457200" rtl="1" algn="just">
              <a:lnSpc>
                <a:spcPct val="115000"/>
              </a:lnSpc>
              <a:spcBef>
                <a:spcPts val="0"/>
              </a:spcBef>
              <a:spcAft>
                <a:spcPts val="0"/>
              </a:spcAft>
              <a:buNone/>
            </a:pPr>
            <a:r>
              <a:t/>
            </a:r>
            <a:endParaRPr sz="10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a:solidFill>
                  <a:schemeClr val="dk1"/>
                </a:solidFill>
                <a:latin typeface="Assistant"/>
                <a:ea typeface="Assistant"/>
                <a:cs typeface="Assistant"/>
                <a:sym typeface="Assistant"/>
              </a:rPr>
              <a:t>בגזרת יהודה ושומרון:</a:t>
            </a:r>
            <a:endParaRPr sz="1000">
              <a:solidFill>
                <a:schemeClr val="dk1"/>
              </a:solidFill>
              <a:latin typeface="Assistant"/>
              <a:ea typeface="Assistant"/>
              <a:cs typeface="Assistant"/>
              <a:sym typeface="Assistant"/>
            </a:endParaRPr>
          </a:p>
          <a:p>
            <a:pPr indent="-298450" lvl="0" marL="457200"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צה"ל הוסיף לפעול גם הלילה באיו"ש במטרה לסכל פיגועים ולפגוע בהתארגנויות טרור. במהלך הלילה נעצרו ותושאלו 26 מעורבים בטרור והחורמו חומרי הסתה. </a:t>
            </a:r>
            <a:endParaRPr sz="1100">
              <a:solidFill>
                <a:schemeClr val="dk1"/>
              </a:solidFill>
              <a:highlight>
                <a:srgbClr val="FFFF00"/>
              </a:highlight>
              <a:latin typeface="Assistant"/>
              <a:ea typeface="Assistant"/>
              <a:cs typeface="Assistant"/>
              <a:sym typeface="Assistant"/>
            </a:endParaRPr>
          </a:p>
          <a:p>
            <a:pPr indent="0" lvl="0" marL="0" rtl="1" algn="just">
              <a:lnSpc>
                <a:spcPct val="115000"/>
              </a:lnSpc>
              <a:spcBef>
                <a:spcPts val="0"/>
              </a:spcBef>
              <a:spcAft>
                <a:spcPts val="0"/>
              </a:spcAft>
              <a:buNone/>
            </a:pPr>
            <a:r>
              <a:t/>
            </a:r>
            <a:endParaRPr sz="15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a:solidFill>
                  <a:schemeClr val="dk1"/>
                </a:solidFill>
                <a:latin typeface="Assistant"/>
                <a:ea typeface="Assistant"/>
                <a:cs typeface="Assistant"/>
                <a:sym typeface="Assistant"/>
              </a:rPr>
              <a:t>סיכום המלחמה עד כה:</a:t>
            </a:r>
            <a:endParaRPr b="1" sz="7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None/>
            </a:pPr>
            <a:r>
              <a:t/>
            </a:r>
            <a:endParaRPr b="1" sz="12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None/>
            </a:pPr>
            <a:r>
              <a:rPr b="1" lang="en-US" sz="1200">
                <a:solidFill>
                  <a:schemeClr val="dk1"/>
                </a:solidFill>
                <a:latin typeface="Assistant"/>
                <a:ea typeface="Assistant"/>
                <a:cs typeface="Assistant"/>
                <a:sym typeface="Assistant"/>
              </a:rPr>
              <a:t>בגזרת הדרום:</a:t>
            </a:r>
            <a:endParaRPr b="1" sz="1200">
              <a:solidFill>
                <a:schemeClr val="dk1"/>
              </a:solidFill>
              <a:latin typeface="Assistant"/>
              <a:ea typeface="Assistant"/>
              <a:cs typeface="Assistant"/>
              <a:sym typeface="Assistant"/>
            </a:endParaRPr>
          </a:p>
          <a:p>
            <a:pPr indent="-298450" lvl="0" marL="269999"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כוחות צה"ל </a:t>
            </a:r>
            <a:r>
              <a:rPr b="1" lang="en-US" sz="1100">
                <a:solidFill>
                  <a:schemeClr val="dk1"/>
                </a:solidFill>
                <a:latin typeface="Assistant"/>
                <a:ea typeface="Assistant"/>
                <a:cs typeface="Assistant"/>
                <a:sym typeface="Assistant"/>
              </a:rPr>
              <a:t>נלחמי</a:t>
            </a:r>
            <a:r>
              <a:rPr b="1" lang="en-US" sz="1100">
                <a:solidFill>
                  <a:schemeClr val="dk1"/>
                </a:solidFill>
                <a:latin typeface="Assistant"/>
                <a:ea typeface="Assistant"/>
                <a:cs typeface="Assistant"/>
                <a:sym typeface="Assistant"/>
              </a:rPr>
              <a:t>ם בשטח רצועת עזה</a:t>
            </a:r>
            <a:r>
              <a:rPr lang="en-US" sz="1100">
                <a:solidFill>
                  <a:schemeClr val="dk1"/>
                </a:solidFill>
                <a:latin typeface="Assistant"/>
                <a:ea typeface="Assistant"/>
                <a:cs typeface="Assistant"/>
                <a:sym typeface="Assistant"/>
              </a:rPr>
              <a:t> תוך התמקדות במרכזים של חמאס באזור העיר עזה. פעולות אלו הובילו להישגים מבצעיים רבים ולוקחים בהם חלק כוחות חי"ר, שריון, הנדסה ותותחנים הפועלים בשיתוף אמ"ן והשב"כ ומלווים בידי חיל האוויר וחיל הים. </a:t>
            </a:r>
            <a:r>
              <a:rPr lang="en-US" sz="1100">
                <a:solidFill>
                  <a:schemeClr val="dk1"/>
                </a:solidFill>
                <a:latin typeface="Assistant"/>
                <a:ea typeface="Assistant"/>
                <a:cs typeface="Assistant"/>
                <a:sym typeface="Assistant"/>
              </a:rPr>
              <a:t>הפעולה</a:t>
            </a:r>
            <a:r>
              <a:rPr lang="en-US" sz="1100">
                <a:solidFill>
                  <a:schemeClr val="dk1"/>
                </a:solidFill>
                <a:latin typeface="Assistant"/>
                <a:ea typeface="Assistant"/>
                <a:cs typeface="Assistant"/>
                <a:sym typeface="Assistant"/>
              </a:rPr>
              <a:t> משרתת את כלל מטרות המלחמה, צה"ל מקיים הערכת מצב מתמשכת, מתקדם בהדרגה וממשיך בתקיפות מאסיביות על תשתיות טרור.</a:t>
            </a:r>
            <a:endParaRPr sz="1100">
              <a:solidFill>
                <a:schemeClr val="dk1"/>
              </a:solidFill>
              <a:latin typeface="Assistant"/>
              <a:ea typeface="Assistant"/>
              <a:cs typeface="Assistant"/>
              <a:sym typeface="Assistant"/>
            </a:endParaRPr>
          </a:p>
          <a:p>
            <a:pPr indent="0" lvl="0" marL="269999" rtl="1" algn="just">
              <a:lnSpc>
                <a:spcPct val="115000"/>
              </a:lnSpc>
              <a:spcBef>
                <a:spcPts val="0"/>
              </a:spcBef>
              <a:spcAft>
                <a:spcPts val="0"/>
              </a:spcAft>
              <a:buNone/>
            </a:pPr>
            <a:r>
              <a:t/>
            </a:r>
            <a:endParaRPr sz="10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None/>
            </a:pPr>
            <a:r>
              <a:rPr b="1" lang="en-US" sz="1200">
                <a:solidFill>
                  <a:schemeClr val="dk1"/>
                </a:solidFill>
                <a:latin typeface="Assistant"/>
                <a:ea typeface="Assistant"/>
                <a:cs typeface="Assistant"/>
                <a:sym typeface="Assistant"/>
              </a:rPr>
              <a:t>בגזרת הצפון:</a:t>
            </a:r>
            <a:endParaRPr sz="1200">
              <a:solidFill>
                <a:schemeClr val="dk1"/>
              </a:solidFill>
              <a:latin typeface="Assistant"/>
              <a:ea typeface="Assistant"/>
              <a:cs typeface="Assistant"/>
              <a:sym typeface="Assistant"/>
            </a:endParaRPr>
          </a:p>
          <a:p>
            <a:pPr indent="-298450" lvl="0" marL="269999"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צה"ל מגיב בירי על כל ניסיון לפגוע בריבונותה של ישראל, </a:t>
            </a:r>
            <a:r>
              <a:rPr b="1" lang="en-US" sz="1100">
                <a:solidFill>
                  <a:schemeClr val="dk1"/>
                </a:solidFill>
                <a:latin typeface="Assistant"/>
                <a:ea typeface="Assistant"/>
                <a:cs typeface="Assistant"/>
                <a:sym typeface="Assistant"/>
              </a:rPr>
              <a:t>ותוקף תשתיות טרור ומקורות ירי של חיזבאללה בלבנון. </a:t>
            </a:r>
            <a:endParaRPr b="1" sz="1100">
              <a:solidFill>
                <a:schemeClr val="dk1"/>
              </a:solidFill>
              <a:latin typeface="Assistant"/>
              <a:ea typeface="Assistant"/>
              <a:cs typeface="Assistant"/>
              <a:sym typeface="Assistant"/>
            </a:endParaRPr>
          </a:p>
          <a:p>
            <a:pPr indent="0" lvl="0" marL="269999" rtl="1" algn="just">
              <a:lnSpc>
                <a:spcPct val="115000"/>
              </a:lnSpc>
              <a:spcBef>
                <a:spcPts val="0"/>
              </a:spcBef>
              <a:spcAft>
                <a:spcPts val="0"/>
              </a:spcAft>
              <a:buNone/>
            </a:pPr>
            <a:r>
              <a:t/>
            </a:r>
            <a:endParaRPr b="1" sz="10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None/>
            </a:pPr>
            <a:r>
              <a:rPr b="1" lang="en-US" sz="1200">
                <a:solidFill>
                  <a:schemeClr val="dk1"/>
                </a:solidFill>
                <a:latin typeface="Assistant"/>
                <a:ea typeface="Assistant"/>
                <a:cs typeface="Assistant"/>
                <a:sym typeface="Assistant"/>
              </a:rPr>
              <a:t>בגזרת יהודה ושומרון:</a:t>
            </a:r>
            <a:endParaRPr b="1" sz="1200">
              <a:solidFill>
                <a:schemeClr val="dk1"/>
              </a:solidFill>
              <a:latin typeface="Assistant"/>
              <a:ea typeface="Assistant"/>
              <a:cs typeface="Assistant"/>
              <a:sym typeface="Assistant"/>
            </a:endParaRPr>
          </a:p>
          <a:p>
            <a:pPr indent="-298450" lvl="0" marL="269999"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צה"ל פועל בכל רחבי איו"ש לסיכול ומניעת פיגועים, עוצר מבוקשים ופוגע בתשתיות טרור.</a:t>
            </a:r>
            <a:endParaRPr sz="1100">
              <a:solidFill>
                <a:schemeClr val="dk1"/>
              </a:solidFill>
              <a:latin typeface="Assistant"/>
              <a:ea typeface="Assistant"/>
              <a:cs typeface="Assistant"/>
              <a:sym typeface="Assistant"/>
            </a:endParaRPr>
          </a:p>
        </p:txBody>
      </p:sp>
      <p:sp>
        <p:nvSpPr>
          <p:cNvPr id="104" name="Google Shape;104;p13"/>
          <p:cNvSpPr txBox="1"/>
          <p:nvPr/>
        </p:nvSpPr>
        <p:spPr>
          <a:xfrm>
            <a:off x="5874200" y="10311500"/>
            <a:ext cx="1546200" cy="381900"/>
          </a:xfrm>
          <a:prstGeom prst="rect">
            <a:avLst/>
          </a:prstGeom>
          <a:noFill/>
          <a:ln>
            <a:noFill/>
          </a:ln>
        </p:spPr>
        <p:txBody>
          <a:bodyPr anchorCtr="0" anchor="ctr" bIns="50800" lIns="50800" spcFirstLastPara="1" rIns="50800" wrap="square" tIns="50800">
            <a:noAutofit/>
          </a:bodyPr>
          <a:lstStyle/>
          <a:p>
            <a:pPr indent="0" lvl="0" marL="0" marR="0" rtl="1" algn="ctr">
              <a:lnSpc>
                <a:spcPct val="90994"/>
              </a:lnSpc>
              <a:spcBef>
                <a:spcPts val="0"/>
              </a:spcBef>
              <a:spcAft>
                <a:spcPts val="0"/>
              </a:spcAft>
              <a:buNone/>
            </a:pPr>
            <a:r>
              <a:rPr b="1" lang="en-US" sz="700">
                <a:solidFill>
                  <a:srgbClr val="FFFFFF"/>
                </a:solidFill>
                <a:latin typeface="Assistant"/>
                <a:ea typeface="Assistant"/>
                <a:cs typeface="Assistant"/>
                <a:sym typeface="Assistant"/>
              </a:rPr>
              <a:t>*הנתונים נכונים ל-15.11.23 בשעה 17:00</a:t>
            </a:r>
            <a:endParaRPr sz="700">
              <a:latin typeface="Assistant"/>
              <a:ea typeface="Assistant"/>
              <a:cs typeface="Assistant"/>
              <a:sym typeface="Assistant"/>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