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1"/>
  </p:notesMasterIdLst>
  <p:sldIdLst>
    <p:sldId id="256" r:id="rId3"/>
    <p:sldId id="299" r:id="rId4"/>
    <p:sldId id="257" r:id="rId5"/>
    <p:sldId id="258" r:id="rId6"/>
    <p:sldId id="259" r:id="rId7"/>
    <p:sldId id="260" r:id="rId8"/>
    <p:sldId id="290" r:id="rId9"/>
    <p:sldId id="261" r:id="rId10"/>
    <p:sldId id="263" r:id="rId11"/>
    <p:sldId id="281" r:id="rId12"/>
    <p:sldId id="275" r:id="rId13"/>
    <p:sldId id="264" r:id="rId14"/>
    <p:sldId id="291" r:id="rId15"/>
    <p:sldId id="265" r:id="rId16"/>
    <p:sldId id="266" r:id="rId17"/>
    <p:sldId id="283" r:id="rId18"/>
    <p:sldId id="267" r:id="rId19"/>
    <p:sldId id="287" r:id="rId20"/>
    <p:sldId id="268" r:id="rId21"/>
    <p:sldId id="293" r:id="rId22"/>
    <p:sldId id="297" r:id="rId23"/>
    <p:sldId id="284" r:id="rId24"/>
    <p:sldId id="294" r:id="rId25"/>
    <p:sldId id="285" r:id="rId26"/>
    <p:sldId id="298" r:id="rId27"/>
    <p:sldId id="269" r:id="rId28"/>
    <p:sldId id="288" r:id="rId29"/>
    <p:sldId id="286" r:id="rId30"/>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0197" autoAdjust="0"/>
  </p:normalViewPr>
  <p:slideViewPr>
    <p:cSldViewPr>
      <p:cViewPr varScale="1">
        <p:scale>
          <a:sx n="76" d="100"/>
          <a:sy n="76" d="100"/>
        </p:scale>
        <p:origin x="10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02811D4-8C30-4C02-9CF8-46245815EA53}" type="datetimeFigureOut">
              <a:rPr lang="en-US"/>
              <a:pPr>
                <a:defRPr/>
              </a:pPr>
              <a:t>11/15/2017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594CA34-BCE5-45B4-8459-A151D97AD738}" type="slidenum">
              <a:rPr lang="en-US" altLang="he-IL"/>
              <a:pPr>
                <a:defRPr/>
              </a:pPr>
              <a:t>‹#›</a:t>
            </a:fld>
            <a:endParaRPr lang="en-US" altLang="he-IL"/>
          </a:p>
        </p:txBody>
      </p:sp>
    </p:spTree>
    <p:extLst>
      <p:ext uri="{BB962C8B-B14F-4D97-AF65-F5344CB8AC3E}">
        <p14:creationId xmlns:p14="http://schemas.microsoft.com/office/powerpoint/2010/main" val="4279076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smtClean="0"/>
              <a:t>'סמי פיצוציות' מכונים באנגלית "</a:t>
            </a:r>
            <a:r>
              <a:rPr lang="en-US" altLang="he-IL" smtClean="0"/>
              <a:t>"designer-drugs</a:t>
            </a:r>
            <a:r>
              <a:rPr lang="he-IL" altLang="he-IL" smtClean="0"/>
              <a:t>, משום שניתן לעצבם לפי דרישה מבחינת: ריכוז, מראה ועיצוב חיצוני. בתחילת דרכם נמכרו ב"פיצוציות" ברחבי הארץ, תופעה זו נתנה להם את הכינוי "סמי פיצוציות".</a:t>
            </a:r>
            <a:endParaRPr lang="en-US" altLang="he-IL" smtClean="0"/>
          </a:p>
          <a:p>
            <a:pPr algn="r" rtl="1" eaLnBrk="1" hangingPunct="1">
              <a:spcBef>
                <a:spcPct val="0"/>
              </a:spcBef>
            </a:pPr>
            <a:r>
              <a:rPr lang="he-IL" altLang="he-IL" smtClean="0"/>
              <a:t> </a:t>
            </a:r>
            <a:endParaRPr lang="en-US" altLang="he-IL" smtClean="0"/>
          </a:p>
          <a:p>
            <a:pPr algn="r" rtl="1" eaLnBrk="1" hangingPunct="1">
              <a:spcBef>
                <a:spcPct val="0"/>
              </a:spcBef>
            </a:pPr>
            <a:r>
              <a:rPr lang="he-IL" altLang="he-IL" b="1" smtClean="0"/>
              <a:t>הקרן את תשדיר קמפיין הרשות הלאומית למלחמה בסמים ובאלכוהול</a:t>
            </a:r>
            <a:endParaRPr lang="en-US" altLang="he-IL" smtClean="0"/>
          </a:p>
          <a:p>
            <a:pPr algn="r" rtl="1" eaLnBrk="1" hangingPunct="1">
              <a:spcBef>
                <a:spcPct val="0"/>
              </a:spcBef>
            </a:pPr>
            <a:r>
              <a:rPr lang="he-IL" altLang="he-IL" b="1" smtClean="0"/>
              <a:t> "סמי פיצוציות – אין לכם מושג מזה עושה לכם".</a:t>
            </a:r>
            <a:endParaRPr lang="en-US" altLang="he-IL" smtClean="0"/>
          </a:p>
          <a:p>
            <a:pPr algn="r" eaLnBrk="1" hangingPunct="1">
              <a:spcBef>
                <a:spcPct val="0"/>
              </a:spcBef>
            </a:pPr>
            <a:endParaRPr lang="en-US" altLang="he-IL" smtClean="0"/>
          </a:p>
        </p:txBody>
      </p:sp>
      <p:sp>
        <p:nvSpPr>
          <p:cNvPr id="31748" name="Slide Number Placeholder 3"/>
          <p:cNvSpPr>
            <a:spLocks noGrp="1"/>
          </p:cNvSpPr>
          <p:nvPr>
            <p:ph type="sldNum" sz="quarter" idx="5"/>
          </p:nvPr>
        </p:nvSpPr>
        <p:spPr bwMode="auto">
          <a:noFill/>
          <a:ln>
            <a:miter lim="800000"/>
            <a:headEnd/>
            <a:tailEnd/>
          </a:ln>
        </p:spPr>
        <p:txBody>
          <a:bodyPr/>
          <a:lstStyle/>
          <a:p>
            <a:fld id="{C9DC493F-94BC-4DC7-9804-E97B8A412F0A}" type="slidenum">
              <a:rPr lang="en-US" altLang="he-IL" smtClean="0"/>
              <a:pPr/>
              <a:t>6</a:t>
            </a:fld>
            <a:endParaRPr lang="en-US" altLang="he-IL" smtClean="0"/>
          </a:p>
        </p:txBody>
      </p:sp>
    </p:spTree>
    <p:extLst>
      <p:ext uri="{BB962C8B-B14F-4D97-AF65-F5344CB8AC3E}">
        <p14:creationId xmlns:p14="http://schemas.microsoft.com/office/powerpoint/2010/main" val="213386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150000"/>
              </a:lnSpc>
              <a:spcBef>
                <a:spcPct val="0"/>
              </a:spcBef>
            </a:pPr>
            <a:r>
              <a:rPr lang="he-IL" altLang="en-US" smtClean="0">
                <a:solidFill>
                  <a:srgbClr val="000000"/>
                </a:solidFill>
                <a:latin typeface="Tahoma" pitchFamily="34" charset="0"/>
                <a:cs typeface="Tahoma" pitchFamily="34" charset="0"/>
              </a:rPr>
              <a:t>חלק מהתופעות הנגרמות כתוצאה מצריכת 'סמי פיצוציות' אינן מופיעות באופן מיידי, אלא רק לאחר שעות או ימים, תופעה זו מכונה 'פלאשבק'. </a:t>
            </a:r>
          </a:p>
          <a:p>
            <a:pPr algn="r" eaLnBrk="1" hangingPunct="1">
              <a:lnSpc>
                <a:spcPct val="150000"/>
              </a:lnSpc>
              <a:spcBef>
                <a:spcPct val="0"/>
              </a:spcBef>
            </a:pPr>
            <a:r>
              <a:rPr lang="he-IL" altLang="en-US" smtClean="0">
                <a:solidFill>
                  <a:srgbClr val="000000"/>
                </a:solidFill>
                <a:latin typeface="Tahoma" pitchFamily="34" charset="0"/>
                <a:cs typeface="Tahoma" pitchFamily="34" charset="0"/>
              </a:rPr>
              <a:t>מכאן, שאין לחייל שהשתמש בחופשה, כל ערבות לכך שלא יחווה 'פלאשבק' בעת מילוי תפקידו.</a:t>
            </a:r>
            <a:endParaRPr lang="en-US" altLang="en-US" smtClean="0">
              <a:solidFill>
                <a:srgbClr val="000000"/>
              </a:solidFill>
              <a:latin typeface="Tahoma" pitchFamily="34" charset="0"/>
              <a:cs typeface="Tahoma" pitchFamily="34" charset="0"/>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EE39A597-AA55-4C63-8044-08856132738A}" type="slidenum">
              <a:rPr lang="en-US" altLang="he-IL" smtClean="0"/>
              <a:pPr/>
              <a:t>17</a:t>
            </a:fld>
            <a:endParaRPr lang="en-US" altLang="he-IL" smtClean="0"/>
          </a:p>
        </p:txBody>
      </p:sp>
    </p:spTree>
    <p:extLst>
      <p:ext uri="{BB962C8B-B14F-4D97-AF65-F5344CB8AC3E}">
        <p14:creationId xmlns:p14="http://schemas.microsoft.com/office/powerpoint/2010/main" val="301853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lgn="r"/>
            <a:r>
              <a:rPr lang="he-IL" dirty="0" smtClean="0"/>
              <a:t>דוגמה לסכנות הגדולות בשימוש על תפקודו של חייל!</a:t>
            </a:r>
            <a:r>
              <a:rPr lang="en-US" dirty="0" smtClean="0">
                <a:cs typeface="Arial" pitchFamily="34" charset="0"/>
              </a:rPr>
              <a:t> </a:t>
            </a:r>
            <a:endParaRPr lang="he-IL"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67500160-31CF-41B1-A276-8CC9E03E8231}" type="slidenum">
              <a:rPr lang="en-US" altLang="he-IL" smtClean="0"/>
              <a:pPr/>
              <a:t>18</a:t>
            </a:fld>
            <a:endParaRPr lang="en-US" altLang="he-IL" smtClean="0"/>
          </a:p>
        </p:txBody>
      </p:sp>
    </p:spTree>
    <p:extLst>
      <p:ext uri="{BB962C8B-B14F-4D97-AF65-F5344CB8AC3E}">
        <p14:creationId xmlns:p14="http://schemas.microsoft.com/office/powerpoint/2010/main" val="45609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smtClean="0"/>
              <a:t>"משקה משכר, סם או כל חומר אחר שקיים יסוד סביר להניח שהשימוש בו עשוי לשבש את תפקודו של החייל באופן כזה שפעילותו עלולה להמריץ או לדכא את מערכת העצבים, לגרום להזיות, או לגרום שינויים בהכרה, בתפיסה, במצב הרוח או בהתנהגות, בין שהחומר אסור לפי פקודת הסמים המסוכנים התשל"ג-1973, ובין שאינו אסור, לרבות חומר שעל פי פרסומו ברבים גורם למשתמש לתופעות הדומות לתופעות הנגרמות כתוצאה מהשימוש בסם מסוכן".</a:t>
            </a:r>
            <a:endParaRPr lang="en-US" altLang="he-IL" smtClean="0"/>
          </a:p>
          <a:p>
            <a:pPr algn="r" rtl="1" eaLnBrk="1" hangingPunct="1">
              <a:spcBef>
                <a:spcPct val="0"/>
              </a:spcBef>
            </a:pPr>
            <a:r>
              <a:rPr lang="he-IL" altLang="he-IL" u="sng" smtClean="0"/>
              <a:t>במילים פשוטות</a:t>
            </a:r>
            <a:r>
              <a:rPr lang="he-IL" altLang="he-IL" smtClean="0"/>
              <a:t>: הכוונה לכל חומר, שהשימוש בו משפיע על התודעה, על מצב הרוח, על ההתנהגות והוא לא נלקח כתרופה, בין אם הוא רשום כ"סם לא חוקי" או שאינו רשום. </a:t>
            </a:r>
            <a:endParaRPr lang="en-US" altLang="he-IL" smtClean="0"/>
          </a:p>
        </p:txBody>
      </p:sp>
      <p:sp>
        <p:nvSpPr>
          <p:cNvPr id="43012" name="Slide Number Placeholder 3"/>
          <p:cNvSpPr>
            <a:spLocks noGrp="1"/>
          </p:cNvSpPr>
          <p:nvPr>
            <p:ph type="sldNum" sz="quarter" idx="5"/>
          </p:nvPr>
        </p:nvSpPr>
        <p:spPr bwMode="auto">
          <a:noFill/>
          <a:ln>
            <a:miter lim="800000"/>
            <a:headEnd/>
            <a:tailEnd/>
          </a:ln>
        </p:spPr>
        <p:txBody>
          <a:bodyPr/>
          <a:lstStyle/>
          <a:p>
            <a:fld id="{4F18EF5D-EB92-453B-991E-6E8E507F8343}" type="slidenum">
              <a:rPr lang="en-US" altLang="he-IL" smtClean="0"/>
              <a:pPr/>
              <a:t>20</a:t>
            </a:fld>
            <a:endParaRPr lang="en-US" altLang="he-IL" smtClean="0"/>
          </a:p>
        </p:txBody>
      </p:sp>
    </p:spTree>
    <p:extLst>
      <p:ext uri="{BB962C8B-B14F-4D97-AF65-F5344CB8AC3E}">
        <p14:creationId xmlns:p14="http://schemas.microsoft.com/office/powerpoint/2010/main" val="29011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dirty="0" smtClean="0"/>
              <a:t>"משקה משכר, סם או כל חומר אחר שקיים יסוד סביר להניח שהשימוש בו עשוי לשבש את תפקודו של החייל באופן כזה שפעילותו עלולה להמריץ או לדכא את מערכת העצבים, לגרום להזיות, או לגרום שינויים בהכרה, בתפיסה, במצב הרוח או בהתנהגות, בין שהחומר אסור לפי פקודת הסמים המסוכנים </a:t>
            </a:r>
            <a:r>
              <a:rPr lang="he-IL" altLang="he-IL" dirty="0" err="1" smtClean="0"/>
              <a:t>התשל"ג</a:t>
            </a:r>
            <a:r>
              <a:rPr lang="he-IL" altLang="he-IL" dirty="0" smtClean="0"/>
              <a:t>-1973, ובין שאינו אסור, לרבות חומר שעל פי פרסומו ברבים גורם למשתמש לתופעות הדומות לתופעות הנגרמות כתוצאה מהשימוש בסם מסוכן".</a:t>
            </a:r>
            <a:endParaRPr lang="en-US" altLang="he-IL" dirty="0" smtClean="0"/>
          </a:p>
          <a:p>
            <a:pPr algn="r" rtl="1" eaLnBrk="1" hangingPunct="1">
              <a:spcBef>
                <a:spcPct val="0"/>
              </a:spcBef>
            </a:pPr>
            <a:r>
              <a:rPr lang="he-IL" altLang="he-IL" u="sng" dirty="0" smtClean="0"/>
              <a:t>במילים פשוטות</a:t>
            </a:r>
            <a:r>
              <a:rPr lang="he-IL" altLang="he-IL" dirty="0" smtClean="0"/>
              <a:t>: הכוונה לכל חומר, שהשימוש בו משפיע על התודעה, על מצב הרוח, על ההתנהגות והוא לא נלקח כתרופה, בין אם הוא רשום כ"סם לא חוקי" או שאינו רשום. </a:t>
            </a:r>
            <a:endParaRPr lang="en-US" altLang="he-IL"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4F18EF5D-EB92-453B-991E-6E8E507F8343}" type="slidenum">
              <a:rPr lang="en-US" altLang="he-IL" smtClean="0"/>
              <a:pPr/>
              <a:t>21</a:t>
            </a:fld>
            <a:endParaRPr lang="en-US" altLang="he-IL" smtClean="0"/>
          </a:p>
        </p:txBody>
      </p:sp>
    </p:spTree>
    <p:extLst>
      <p:ext uri="{BB962C8B-B14F-4D97-AF65-F5344CB8AC3E}">
        <p14:creationId xmlns:p14="http://schemas.microsoft.com/office/powerpoint/2010/main" val="28643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smtClean="0"/>
              <a:t>חל איסור הכנסה, החזקה, מכירה ושימוש בחומר משכר במחנות צה"ל. שימוש בחומר משכר וצריכתו אסורים לחלוטין על כל חייל, בכל אחת מן הנסיבות הבאות:</a:t>
            </a:r>
            <a:endParaRPr lang="en-US" altLang="he-IL" smtClean="0"/>
          </a:p>
          <a:p>
            <a:pPr algn="r" rtl="1" eaLnBrk="1" hangingPunct="1">
              <a:spcBef>
                <a:spcPct val="0"/>
              </a:spcBef>
            </a:pPr>
            <a:r>
              <a:rPr lang="he-IL" altLang="he-IL" b="1" smtClean="0"/>
              <a:t>בהיותו חייל </a:t>
            </a:r>
            <a:r>
              <a:rPr lang="he-IL" altLang="he-IL" b="1" u="sng" smtClean="0"/>
              <a:t>בתפקיד</a:t>
            </a:r>
            <a:r>
              <a:rPr lang="he-IL" altLang="he-IL" b="1" smtClean="0"/>
              <a:t> </a:t>
            </a:r>
            <a:r>
              <a:rPr lang="he-IL" altLang="he-IL" smtClean="0"/>
              <a:t>- ביצוע כל תפקיד צבאי על כל היבטיו ומרכיביו, במחנה צה"ל ומחוצה לו, לרבות פעילות הקשורה לתפקיד הצבאי, טיול יחידתי, כוננות והתארגנות לקראת ביצוע תפקיד, והגעה למקום ביצוע התפקיד.</a:t>
            </a:r>
            <a:endParaRPr lang="en-US" altLang="he-IL" smtClean="0"/>
          </a:p>
          <a:p>
            <a:pPr algn="r" rtl="1" eaLnBrk="1" hangingPunct="1">
              <a:spcBef>
                <a:spcPct val="0"/>
              </a:spcBef>
            </a:pPr>
            <a:r>
              <a:rPr lang="he-IL" altLang="he-IL" b="1" smtClean="0"/>
              <a:t>כשהחייל נושא נשק </a:t>
            </a:r>
            <a:r>
              <a:rPr lang="he-IL" altLang="he-IL" smtClean="0"/>
              <a:t>-</a:t>
            </a:r>
            <a:r>
              <a:rPr lang="he-IL" altLang="he-IL" b="1" smtClean="0"/>
              <a:t> </a:t>
            </a:r>
            <a:r>
              <a:rPr lang="he-IL" altLang="he-IL" smtClean="0"/>
              <a:t>גם אם אינו בתפקיד, הימצאות הנשק מחייבת שמירה על הבטיחות. </a:t>
            </a:r>
            <a:endParaRPr lang="en-US" altLang="he-IL" smtClean="0"/>
          </a:p>
          <a:p>
            <a:pPr algn="r" rtl="1" eaLnBrk="1" hangingPunct="1">
              <a:spcBef>
                <a:spcPct val="0"/>
              </a:spcBef>
            </a:pPr>
            <a:r>
              <a:rPr lang="he-IL" altLang="he-IL" b="1" smtClean="0"/>
              <a:t>בעודו לובש מדים. </a:t>
            </a:r>
            <a:endParaRPr lang="en-US" altLang="he-IL" smtClean="0"/>
          </a:p>
          <a:p>
            <a:pPr algn="r" rtl="1" eaLnBrk="1" hangingPunct="1">
              <a:spcBef>
                <a:spcPct val="0"/>
              </a:spcBef>
            </a:pPr>
            <a:r>
              <a:rPr lang="he-IL" altLang="he-IL" b="1" smtClean="0"/>
              <a:t>כשהחייל שוהה בחופשה קצרה (מכונה 'אפטר'), אם אסר על כך מפקדו</a:t>
            </a:r>
            <a:r>
              <a:rPr lang="he-IL" altLang="he-IL" smtClean="0"/>
              <a:t>.</a:t>
            </a:r>
            <a:endParaRPr lang="en-US" altLang="he-IL" smtClean="0"/>
          </a:p>
          <a:p>
            <a:pPr algn="r" rtl="1" eaLnBrk="1" hangingPunct="1">
              <a:spcBef>
                <a:spcPct val="0"/>
              </a:spcBef>
            </a:pPr>
            <a:r>
              <a:rPr lang="he-IL" altLang="he-IL" smtClean="0"/>
              <a:t> חייל שיוקפץ ליחידתו ויהיה "מסטול" – יחשב ככזה, שעבר עבירה צבאית!</a:t>
            </a:r>
            <a:endParaRPr lang="en-US" altLang="he-IL" smtClean="0"/>
          </a:p>
          <a:p>
            <a:pPr algn="r" rtl="1" eaLnBrk="1" hangingPunct="1">
              <a:spcBef>
                <a:spcPct val="0"/>
              </a:spcBef>
            </a:pPr>
            <a:r>
              <a:rPr lang="he-IL" altLang="he-IL" smtClean="0"/>
              <a:t>לגבי שימוש ב'סמי פיצוציות' ב'אפטר', בחופשה ובמוצ"ש , הציפייה היא להמנעות מוחלטת! אין כל ביטחון בכך, שבשקית 'סמי הפיצוציות' לא נמצא חומר שאסור על פי חוק; על כן, שימוש בשקית שכזו, עלול ליצור מצב שהחייל עבר עבירה פלילית, אשר האכיפה והענישה הצבאית לגביה מחמירות ביותר!</a:t>
            </a:r>
            <a:endParaRPr lang="en-US" altLang="he-IL" smtClean="0"/>
          </a:p>
          <a:p>
            <a:pPr algn="r" eaLnBrk="1" hangingPunct="1">
              <a:spcBef>
                <a:spcPct val="0"/>
              </a:spcBef>
            </a:pPr>
            <a:endParaRPr lang="en-US" altLang="he-IL" smtClean="0"/>
          </a:p>
        </p:txBody>
      </p:sp>
      <p:sp>
        <p:nvSpPr>
          <p:cNvPr id="44036" name="Slide Number Placeholder 3"/>
          <p:cNvSpPr>
            <a:spLocks noGrp="1"/>
          </p:cNvSpPr>
          <p:nvPr>
            <p:ph type="sldNum" sz="quarter" idx="5"/>
          </p:nvPr>
        </p:nvSpPr>
        <p:spPr bwMode="auto">
          <a:noFill/>
          <a:ln>
            <a:miter lim="800000"/>
            <a:headEnd/>
            <a:tailEnd/>
          </a:ln>
        </p:spPr>
        <p:txBody>
          <a:bodyPr/>
          <a:lstStyle/>
          <a:p>
            <a:fld id="{F0392F1D-E024-4F45-BD59-A4CD59DF542F}" type="slidenum">
              <a:rPr lang="en-US" altLang="he-IL" smtClean="0"/>
              <a:pPr/>
              <a:t>23</a:t>
            </a:fld>
            <a:endParaRPr lang="en-US" altLang="he-IL" smtClean="0"/>
          </a:p>
        </p:txBody>
      </p:sp>
    </p:spTree>
    <p:extLst>
      <p:ext uri="{BB962C8B-B14F-4D97-AF65-F5344CB8AC3E}">
        <p14:creationId xmlns:p14="http://schemas.microsoft.com/office/powerpoint/2010/main" val="418817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0" eaLnBrk="0" fontAlgn="base" latinLnBrk="0" hangingPunct="0">
              <a:lnSpc>
                <a:spcPct val="100000"/>
              </a:lnSpc>
              <a:spcBef>
                <a:spcPct val="30000"/>
              </a:spcBef>
              <a:spcAft>
                <a:spcPct val="0"/>
              </a:spcAft>
              <a:buClrTx/>
              <a:buSzTx/>
              <a:buFontTx/>
              <a:buNone/>
              <a:tabLst/>
              <a:defRPr/>
            </a:pPr>
            <a:r>
              <a:rPr lang="he-IL" altLang="en-US" dirty="0" smtClean="0">
                <a:solidFill>
                  <a:srgbClr val="000000"/>
                </a:solidFill>
                <a:latin typeface="Tahoma" pitchFamily="34" charset="0"/>
                <a:cs typeface="Tahoma" pitchFamily="34" charset="0"/>
              </a:rPr>
              <a:t>אין כל ביטחון בכך, שבשקית 'סמי הפיצוציות' לא נמצא חומר שאסור על פי חוק; על כן, שימוש בשקית שכזו, עלול ליצור מצב שהחייל עבר עבירה פלילית, אשר האכיפה והענישה הצבאית לגביה מחמירות ביותר!</a:t>
            </a:r>
            <a:endParaRPr lang="en-US" altLang="en-US" dirty="0" smtClean="0">
              <a:solidFill>
                <a:srgbClr val="000000"/>
              </a:solidFill>
              <a:latin typeface="Tahoma" pitchFamily="34" charset="0"/>
              <a:cs typeface="Tahoma"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8594CA34-BCE5-45B4-8459-A151D97AD738}" type="slidenum">
              <a:rPr lang="en-US" altLang="he-IL" smtClean="0"/>
              <a:pPr>
                <a:defRPr/>
              </a:pPr>
              <a:t>24</a:t>
            </a:fld>
            <a:endParaRPr lang="en-US" altLang="he-IL"/>
          </a:p>
        </p:txBody>
      </p:sp>
    </p:spTree>
    <p:extLst>
      <p:ext uri="{BB962C8B-B14F-4D97-AF65-F5344CB8AC3E}">
        <p14:creationId xmlns:p14="http://schemas.microsoft.com/office/powerpoint/2010/main" val="347521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57200" algn="r" rtl="1" eaLnBrk="1" fontAlgn="auto" hangingPunct="1">
              <a:lnSpc>
                <a:spcPct val="150000"/>
              </a:lnSpc>
              <a:spcBef>
                <a:spcPct val="0"/>
              </a:spcBef>
              <a:spcAft>
                <a:spcPts val="0"/>
              </a:spcAft>
              <a:buFont typeface="Wingdings" panose="05000000000000000000" pitchFamily="2" charset="2"/>
              <a:buChar char="Ø"/>
              <a:defRPr/>
            </a:pPr>
            <a:r>
              <a:rPr lang="he-IL" dirty="0" smtClean="0">
                <a:solidFill>
                  <a:srgbClr val="000000"/>
                </a:solidFill>
                <a:latin typeface="Tahoma" panose="020B0604030504040204" pitchFamily="34" charset="0"/>
                <a:ea typeface="Tahoma" panose="020B0604030504040204" pitchFamily="34" charset="0"/>
                <a:cs typeface="Tahoma" panose="020B0604030504040204" pitchFamily="34" charset="0"/>
              </a:rPr>
              <a:t>השפעת הסמים על ההתנהגות והתפקוד אינה פגה לאחר מספר שעות כמו הרגשת ה"סוטול", אלא נמשכת עד מספר ימים.</a:t>
            </a:r>
          </a:p>
          <a:p>
            <a:pPr marL="457200" algn="r" rtl="1" eaLnBrk="1" fontAlgn="auto" hangingPunct="1">
              <a:lnSpc>
                <a:spcPct val="150000"/>
              </a:lnSpc>
              <a:spcBef>
                <a:spcPct val="0"/>
              </a:spcBef>
              <a:spcAft>
                <a:spcPts val="0"/>
              </a:spcAft>
              <a:buFont typeface="Wingdings" panose="05000000000000000000" pitchFamily="2" charset="2"/>
              <a:buChar char="Ø"/>
              <a:defRPr/>
            </a:pP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r" rtl="1" eaLnBrk="1" fontAlgn="auto" hangingPunct="1">
              <a:lnSpc>
                <a:spcPct val="150000"/>
              </a:lnSpc>
              <a:spcBef>
                <a:spcPct val="0"/>
              </a:spcBef>
              <a:spcAft>
                <a:spcPts val="0"/>
              </a:spcAft>
              <a:buFont typeface="Wingdings" panose="05000000000000000000" pitchFamily="2" charset="2"/>
              <a:buChar char="Ø"/>
              <a:defRPr/>
            </a:pPr>
            <a:r>
              <a:rPr lang="he-IL" dirty="0" smtClean="0">
                <a:solidFill>
                  <a:srgbClr val="000000"/>
                </a:solidFill>
                <a:latin typeface="Tahoma" panose="020B0604030504040204" pitchFamily="34" charset="0"/>
                <a:ea typeface="Tahoma" panose="020B0604030504040204" pitchFamily="34" charset="0"/>
                <a:cs typeface="Tahoma" panose="020B0604030504040204" pitchFamily="34" charset="0"/>
              </a:rPr>
              <a:t> השימוש בסם עלול לגרום לנזקים (לעיתים בלתי הפיכים) למוח. ישנם מצבים שאפילו  שימוש חד פעמי בסם משפיע על התפקוד, על החשיבה ועל יכולת התגובה הטבעית של המוח להגיב לאירועים המתרחשים בסביבה.</a:t>
            </a:r>
          </a:p>
          <a:p>
            <a:pPr algn="r" eaLnBrk="1" fontAlgn="auto" hangingPunct="1">
              <a:spcBef>
                <a:spcPts val="0"/>
              </a:spcBef>
              <a:spcAft>
                <a:spcPts val="0"/>
              </a:spcAft>
              <a:defRPr/>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28C72813-186F-4E34-93AC-C79CBA3E55DD}" type="slidenum">
              <a:rPr lang="en-US" altLang="he-IL" smtClean="0"/>
              <a:pPr/>
              <a:t>26</a:t>
            </a:fld>
            <a:endParaRPr lang="en-US" altLang="he-IL" smtClean="0"/>
          </a:p>
        </p:txBody>
      </p:sp>
    </p:spTree>
    <p:extLst>
      <p:ext uri="{BB962C8B-B14F-4D97-AF65-F5344CB8AC3E}">
        <p14:creationId xmlns:p14="http://schemas.microsoft.com/office/powerpoint/2010/main" val="365227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r" rtl="1" eaLnBrk="1" fontAlgn="auto" hangingPunct="1">
              <a:spcBef>
                <a:spcPts val="0"/>
              </a:spcBef>
              <a:spcAft>
                <a:spcPts val="0"/>
              </a:spcAft>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457200" algn="r" rtl="1" eaLnBrk="1" fontAlgn="auto" hangingPunct="1">
              <a:lnSpc>
                <a:spcPct val="150000"/>
              </a:lnSpc>
              <a:spcBef>
                <a:spcPct val="0"/>
              </a:spcBef>
              <a:spcAft>
                <a:spcPts val="0"/>
              </a:spcAft>
              <a:buFont typeface="Wingdings" panose="05000000000000000000" pitchFamily="2" charset="2"/>
              <a:buChar char="Ø"/>
              <a:defRPr/>
            </a:pPr>
            <a:r>
              <a:rPr lang="he-IL" dirty="0" smtClean="0">
                <a:solidFill>
                  <a:srgbClr val="000000"/>
                </a:solidFill>
                <a:latin typeface="Tahoma" panose="020B0604030504040204" pitchFamily="34" charset="0"/>
                <a:ea typeface="Tahoma" panose="020B0604030504040204" pitchFamily="34" charset="0"/>
                <a:cs typeface="Tahoma" panose="020B0604030504040204" pitchFamily="34" charset="0"/>
              </a:rPr>
              <a:t>חייל צה"ל המשתמש בסמים מסכן לא רק את חייו, אלא גם את חיי חבריו המשרתים לצידו, ומפר את אחריותו כלפי תושבי המדינה שעל ביטחונם מופקד. השימוש בסמים פוגע ביכולת לבצע את המשימה הצבאית. על המשרתים בצה"ל להיות תמיד במצב של דריכות וכוננות, על מנת שיוכל לתת מענה מהיר לכל צורך שיווצר. </a:t>
            </a:r>
          </a:p>
          <a:p>
            <a:pPr marL="457200" algn="r" rtl="1" eaLnBrk="1" fontAlgn="auto" hangingPunct="1">
              <a:lnSpc>
                <a:spcPct val="150000"/>
              </a:lnSpc>
              <a:spcBef>
                <a:spcPct val="0"/>
              </a:spcBef>
              <a:spcAft>
                <a:spcPts val="0"/>
              </a:spcAft>
              <a:buFont typeface="Wingdings" panose="05000000000000000000" pitchFamily="2" charset="2"/>
              <a:buChar char="Ø"/>
              <a:defRPr/>
            </a:pPr>
            <a:endParaRPr lang="he-IL"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r" rtl="1" eaLnBrk="1" fontAlgn="auto" hangingPunct="1">
              <a:lnSpc>
                <a:spcPct val="150000"/>
              </a:lnSpc>
              <a:spcBef>
                <a:spcPct val="0"/>
              </a:spcBef>
              <a:spcAft>
                <a:spcPts val="0"/>
              </a:spcAft>
              <a:buFont typeface="Wingdings" panose="05000000000000000000" pitchFamily="2" charset="2"/>
              <a:buChar char="Ø"/>
              <a:defRPr/>
            </a:pPr>
            <a:r>
              <a:rPr lang="he-IL"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על כל חייל מוטלת אחריות לשלום חבריו ליחידה. אחריות זו, היא ה'ערבות ההדדית'. על חייל המזהה כי חברו במצוקה או שהוא מסכן את עצמו, לגלות עירנות ואכפתיות ולדווח למפקדיו.</a:t>
            </a:r>
            <a:endParaRPr lang="en-US"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3DAA33E0-CCC0-4B90-97DD-4AE43FBBD554}" type="slidenum">
              <a:rPr lang="en-US" altLang="he-IL" smtClean="0"/>
              <a:pPr/>
              <a:t>27</a:t>
            </a:fld>
            <a:endParaRPr lang="en-US" altLang="he-IL" smtClean="0"/>
          </a:p>
        </p:txBody>
      </p:sp>
    </p:spTree>
    <p:extLst>
      <p:ext uri="{BB962C8B-B14F-4D97-AF65-F5344CB8AC3E}">
        <p14:creationId xmlns:p14="http://schemas.microsoft.com/office/powerpoint/2010/main" val="184685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57200" algn="r" rtl="1" eaLnBrk="1" fontAlgn="auto" hangingPunct="1">
              <a:lnSpc>
                <a:spcPct val="150000"/>
              </a:lnSpc>
              <a:spcBef>
                <a:spcPct val="0"/>
              </a:spcBef>
              <a:spcAft>
                <a:spcPts val="0"/>
              </a:spcAft>
              <a:buFont typeface="Wingdings" panose="05000000000000000000" pitchFamily="2" charset="2"/>
              <a:buChar char="Ø"/>
              <a:defRPr/>
            </a:pPr>
            <a:r>
              <a:rPr lang="he-IL"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יש לזכור כי חייל הוא חייל "24 שעות ביממה, 365 ימים בשנה" וכי מעשיו בנסיבות "אזרחיות" אינם פחותים בחומרתם, ואף חמורים יותר בשל ייעודו של צה"ל </a:t>
            </a:r>
            <a:r>
              <a:rPr lang="en-US"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he-IL"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"להגן על תושביה ואזרחיה של מדינת ישראל" (מתוך מסמך "רוח צה"ל").</a:t>
            </a:r>
          </a:p>
          <a:p>
            <a:pPr marL="457200" algn="r" rtl="1" eaLnBrk="1" fontAlgn="auto" hangingPunct="1">
              <a:lnSpc>
                <a:spcPct val="150000"/>
              </a:lnSpc>
              <a:spcBef>
                <a:spcPct val="0"/>
              </a:spcBef>
              <a:spcAft>
                <a:spcPts val="0"/>
              </a:spcAft>
              <a:buFont typeface="Wingdings" panose="05000000000000000000" pitchFamily="2" charset="2"/>
              <a:buChar char="Ø"/>
              <a:defRPr/>
            </a:pPr>
            <a:endParaRPr lang="en-US" alt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r" rtl="1" eaLnBrk="1" fontAlgn="auto" hangingPunct="1">
              <a:lnSpc>
                <a:spcPct val="150000"/>
              </a:lnSpc>
              <a:spcBef>
                <a:spcPct val="0"/>
              </a:spcBef>
              <a:spcAft>
                <a:spcPts val="0"/>
              </a:spcAft>
              <a:buFont typeface="Wingdings" panose="05000000000000000000" pitchFamily="2" charset="2"/>
              <a:buChar char="Ø"/>
              <a:defRPr/>
            </a:pPr>
            <a:r>
              <a:rPr lang="he-IL" altLang="en-US" b="1" dirty="0" smtClean="0">
                <a:solidFill>
                  <a:srgbClr val="000000"/>
                </a:solidFill>
                <a:latin typeface="Tahoma" panose="020B0604030504040204" pitchFamily="34" charset="0"/>
                <a:ea typeface="Tahoma" panose="020B0604030504040204" pitchFamily="34" charset="0"/>
                <a:cs typeface="Tahoma" panose="020B0604030504040204" pitchFamily="34" charset="0"/>
              </a:rPr>
              <a:t>צה"ל אוסר את השימוש בסמים באופן חד משמעי! צה"ל מתייחס לכל סם כמסוכן ופוגעני וכך גם היחס ל'סמי פיצוציות', ונוקט באמצעי אכיפה וענישה מחמירים.</a:t>
            </a:r>
            <a:endParaRPr lang="en-US" altLang="en-US"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5FDB3382-6B6C-4AFE-BEF5-5E0FF64D7C93}" type="slidenum">
              <a:rPr lang="en-US" altLang="he-IL" smtClean="0"/>
              <a:pPr/>
              <a:t>28</a:t>
            </a:fld>
            <a:endParaRPr lang="en-US" altLang="he-IL" smtClean="0"/>
          </a:p>
        </p:txBody>
      </p:sp>
    </p:spTree>
    <p:extLst>
      <p:ext uri="{BB962C8B-B14F-4D97-AF65-F5344CB8AC3E}">
        <p14:creationId xmlns:p14="http://schemas.microsoft.com/office/powerpoint/2010/main" val="411513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150000"/>
              </a:lnSpc>
              <a:spcBef>
                <a:spcPct val="0"/>
              </a:spcBef>
            </a:pPr>
            <a:r>
              <a:rPr lang="he-IL" altLang="en-US" smtClean="0">
                <a:solidFill>
                  <a:srgbClr val="000000"/>
                </a:solidFill>
                <a:latin typeface="Tahoma" pitchFamily="34" charset="0"/>
                <a:cs typeface="Tahoma" pitchFamily="34" charset="0"/>
              </a:rPr>
              <a:t>'סמי פיצוציות' משווקים בצורות שונות ובאריזות מפתות, כדוגמת: סוכריות, אבקות, טיפות, חליטות, קטורת, משקאות וכדורים המדמים תרופות.</a:t>
            </a:r>
          </a:p>
          <a:p>
            <a:pPr algn="r" eaLnBrk="1" hangingPunct="1">
              <a:lnSpc>
                <a:spcPct val="150000"/>
              </a:lnSpc>
              <a:spcBef>
                <a:spcPct val="0"/>
              </a:spcBef>
            </a:pPr>
            <a:r>
              <a:rPr lang="he-IL" altLang="en-US" smtClean="0">
                <a:solidFill>
                  <a:srgbClr val="000000"/>
                </a:solidFill>
                <a:latin typeface="Tahoma" pitchFamily="34" charset="0"/>
                <a:cs typeface="Tahoma" pitchFamily="34" charset="0"/>
              </a:rPr>
              <a:t> ניתנים להם שמות אטרקטיביים" כגון: "נייס גאי", "מבסוטון", "פינוקיו", "ספיידרמן", "המפקד" ועוד. </a:t>
            </a:r>
          </a:p>
          <a:p>
            <a:pPr algn="r" eaLnBrk="1" hangingPunct="1">
              <a:lnSpc>
                <a:spcPct val="150000"/>
              </a:lnSpc>
              <a:spcBef>
                <a:spcPct val="0"/>
              </a:spcBef>
            </a:pPr>
            <a:r>
              <a:rPr lang="he-IL" altLang="en-US" smtClean="0">
                <a:solidFill>
                  <a:srgbClr val="000000"/>
                </a:solidFill>
                <a:latin typeface="Tahoma" pitchFamily="34" charset="0"/>
                <a:cs typeface="Tahoma" pitchFamily="34" charset="0"/>
              </a:rPr>
              <a:t>חומרים אלו מהווים פיתוי משמעותי לצעירים, משום שהם נתפסים כלא מזיקים, מוצגים לכאורה כחוקיים, זולים יחסית ונקנים בקלות באינטרנט.</a:t>
            </a:r>
            <a:endParaRPr lang="en-US" altLang="en-US" smtClean="0">
              <a:solidFill>
                <a:srgbClr val="000000"/>
              </a:solidFill>
              <a:latin typeface="Tahoma" pitchFamily="34" charset="0"/>
              <a:cs typeface="Tahoma" pitchFamily="34" charset="0"/>
            </a:endParaRPr>
          </a:p>
          <a:p>
            <a:pPr algn="r" eaLnBrk="1" hangingPunct="1">
              <a:spcBef>
                <a:spcPct val="0"/>
              </a:spcBef>
            </a:pPr>
            <a:endParaRPr lang="en-US" altLang="he-IL" smtClean="0"/>
          </a:p>
        </p:txBody>
      </p:sp>
      <p:sp>
        <p:nvSpPr>
          <p:cNvPr id="32772" name="Slide Number Placeholder 3"/>
          <p:cNvSpPr>
            <a:spLocks noGrp="1"/>
          </p:cNvSpPr>
          <p:nvPr>
            <p:ph type="sldNum" sz="quarter" idx="5"/>
          </p:nvPr>
        </p:nvSpPr>
        <p:spPr bwMode="auto">
          <a:noFill/>
          <a:ln>
            <a:miter lim="800000"/>
            <a:headEnd/>
            <a:tailEnd/>
          </a:ln>
        </p:spPr>
        <p:txBody>
          <a:bodyPr/>
          <a:lstStyle/>
          <a:p>
            <a:fld id="{6700238D-7CE5-401A-9BA9-ECEF0708752B}" type="slidenum">
              <a:rPr lang="en-US" altLang="he-IL" smtClean="0"/>
              <a:pPr/>
              <a:t>8</a:t>
            </a:fld>
            <a:endParaRPr lang="en-US" altLang="he-IL" smtClean="0"/>
          </a:p>
        </p:txBody>
      </p:sp>
    </p:spTree>
    <p:extLst>
      <p:ext uri="{BB962C8B-B14F-4D97-AF65-F5344CB8AC3E}">
        <p14:creationId xmlns:p14="http://schemas.microsoft.com/office/powerpoint/2010/main" val="401477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150000"/>
              </a:lnSpc>
              <a:spcBef>
                <a:spcPct val="0"/>
              </a:spcBef>
            </a:pPr>
            <a:r>
              <a:rPr lang="he-IL" altLang="en-US" dirty="0" smtClean="0">
                <a:solidFill>
                  <a:srgbClr val="000000"/>
                </a:solidFill>
                <a:latin typeface="Tahoma" pitchFamily="34" charset="0"/>
                <a:cs typeface="Tahoma" pitchFamily="34" charset="0"/>
              </a:rPr>
              <a:t>'סמי הפיצוציות' הם חומרים רעילים בעלי השפעות חזקות ומסוכנות הבאות לידי ביטוי באופן שונה בין אדם אחד לאחר. ישנם גם הבדלים בהשפעות בין שימוש אחד למשנהו. </a:t>
            </a:r>
          </a:p>
          <a:p>
            <a:pPr algn="r" eaLnBrk="1" hangingPunct="1">
              <a:lnSpc>
                <a:spcPct val="150000"/>
              </a:lnSpc>
              <a:spcBef>
                <a:spcPct val="0"/>
              </a:spcBef>
            </a:pPr>
            <a:r>
              <a:rPr lang="he-IL" altLang="en-US" dirty="0" smtClean="0">
                <a:solidFill>
                  <a:srgbClr val="000000"/>
                </a:solidFill>
                <a:latin typeface="Tahoma" pitchFamily="34" charset="0"/>
                <a:cs typeface="Tahoma" pitchFamily="34" charset="0"/>
              </a:rPr>
              <a:t>חומרים אלה נתפסים כתחליפים זמינים לסמים (כגון סם הקנביס), אך מדובר בחומרים, שהשפעתם הפיזית והנפשית חזקה מאוד והסיכון הכרוך בשימוש בהם רב.</a:t>
            </a:r>
            <a:endParaRPr lang="en-US" altLang="en-US" dirty="0" smtClean="0">
              <a:solidFill>
                <a:srgbClr val="000000"/>
              </a:solidFill>
              <a:latin typeface="Tahoma" pitchFamily="34" charset="0"/>
              <a:cs typeface="Tahoma" pitchFamily="34" charset="0"/>
            </a:endParaRPr>
          </a:p>
          <a:p>
            <a:pPr algn="r" eaLnBrk="1" hangingPunct="1">
              <a:spcBef>
                <a:spcPct val="0"/>
              </a:spcBef>
            </a:pPr>
            <a:endParaRPr lang="en-US" altLang="he-IL"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B893D780-3797-4E30-A582-9563326B50CC}" type="slidenum">
              <a:rPr lang="en-US" altLang="he-IL" smtClean="0"/>
              <a:pPr/>
              <a:t>9</a:t>
            </a:fld>
            <a:endParaRPr lang="en-US" altLang="he-IL" smtClean="0"/>
          </a:p>
        </p:txBody>
      </p:sp>
    </p:spTree>
    <p:extLst>
      <p:ext uri="{BB962C8B-B14F-4D97-AF65-F5344CB8AC3E}">
        <p14:creationId xmlns:p14="http://schemas.microsoft.com/office/powerpoint/2010/main" val="114058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150000"/>
              </a:lnSpc>
              <a:spcBef>
                <a:spcPct val="0"/>
              </a:spcBef>
            </a:pPr>
            <a:r>
              <a:rPr lang="he-IL" altLang="en-US" b="1" smtClean="0">
                <a:solidFill>
                  <a:schemeClr val="accent2"/>
                </a:solidFill>
                <a:latin typeface="Tahoma" pitchFamily="34" charset="0"/>
                <a:cs typeface="Tahoma" pitchFamily="34" charset="0"/>
              </a:rPr>
              <a:t>השפעות פיסיות:  </a:t>
            </a:r>
          </a:p>
          <a:p>
            <a:pPr algn="r" eaLnBrk="1" hangingPunct="1">
              <a:lnSpc>
                <a:spcPct val="150000"/>
              </a:lnSpc>
              <a:spcBef>
                <a:spcPct val="0"/>
              </a:spcBef>
            </a:pPr>
            <a:r>
              <a:rPr lang="he-IL" altLang="en-US" smtClean="0">
                <a:solidFill>
                  <a:srgbClr val="000000"/>
                </a:solidFill>
                <a:latin typeface="Tahoma" pitchFamily="34" charset="0"/>
                <a:cs typeface="Tahoma" pitchFamily="34" charset="0"/>
              </a:rPr>
              <a:t>עלייה מסוכנת בדופק ולחץ דם, שינויים בקצב הלב, הקאות, רעידות ופרכוסים ואובדן הכרה.</a:t>
            </a:r>
          </a:p>
          <a:p>
            <a:pPr algn="r" eaLnBrk="1" hangingPunct="1">
              <a:lnSpc>
                <a:spcPct val="150000"/>
              </a:lnSpc>
              <a:spcBef>
                <a:spcPct val="0"/>
              </a:spcBef>
            </a:pPr>
            <a:r>
              <a:rPr lang="he-IL" altLang="en-US" b="1" smtClean="0">
                <a:solidFill>
                  <a:srgbClr val="000000"/>
                </a:solidFill>
                <a:latin typeface="Tahoma" pitchFamily="34" charset="0"/>
                <a:cs typeface="Tahoma" pitchFamily="34" charset="0"/>
              </a:rPr>
              <a:t>שילוב של 'סמי פיצוציות' ואלכוהול מחמיר את התסמינים ועלול להוביל גם למוות.</a:t>
            </a:r>
            <a:endParaRPr lang="en-US" altLang="en-US" b="1" smtClean="0">
              <a:solidFill>
                <a:srgbClr val="000000"/>
              </a:solidFill>
              <a:latin typeface="Tahoma" pitchFamily="34" charset="0"/>
              <a:cs typeface="Tahoma" pitchFamily="34" charset="0"/>
            </a:endParaRPr>
          </a:p>
          <a:p>
            <a:pPr algn="r" eaLnBrk="1" hangingPunct="1">
              <a:lnSpc>
                <a:spcPct val="150000"/>
              </a:lnSpc>
              <a:spcBef>
                <a:spcPct val="0"/>
              </a:spcBef>
            </a:pPr>
            <a:endParaRPr lang="he-IL" altLang="en-US" smtClean="0">
              <a:solidFill>
                <a:srgbClr val="000000"/>
              </a:solidFill>
              <a:latin typeface="Tahoma" pitchFamily="34" charset="0"/>
              <a:cs typeface="Tahoma" pitchFamily="34" charset="0"/>
            </a:endParaRPr>
          </a:p>
          <a:p>
            <a:pPr algn="r" eaLnBrk="1" hangingPunct="1">
              <a:lnSpc>
                <a:spcPct val="150000"/>
              </a:lnSpc>
              <a:spcBef>
                <a:spcPct val="0"/>
              </a:spcBef>
            </a:pPr>
            <a:r>
              <a:rPr lang="he-IL" altLang="en-US" b="1" smtClean="0">
                <a:solidFill>
                  <a:schemeClr val="accent2"/>
                </a:solidFill>
                <a:latin typeface="Tahoma" pitchFamily="34" charset="0"/>
                <a:cs typeface="Tahoma" pitchFamily="34" charset="0"/>
              </a:rPr>
              <a:t>השפעות נפשיות: </a:t>
            </a:r>
          </a:p>
          <a:p>
            <a:pPr algn="r" eaLnBrk="1" hangingPunct="1">
              <a:lnSpc>
                <a:spcPct val="150000"/>
              </a:lnSpc>
              <a:spcBef>
                <a:spcPct val="0"/>
              </a:spcBef>
            </a:pPr>
            <a:r>
              <a:rPr lang="he-IL" altLang="en-US" smtClean="0">
                <a:solidFill>
                  <a:srgbClr val="000000"/>
                </a:solidFill>
                <a:latin typeface="Tahoma" pitchFamily="34" charset="0"/>
                <a:cs typeface="Tahoma" pitchFamily="34" charset="0"/>
              </a:rPr>
              <a:t>פארנויה, התקפי חרדה, 'פלאשבקים' ואף התקפים פסיכוטיים המובילים גם לאשפוז פסיכיאטרי.</a:t>
            </a:r>
            <a:endParaRPr lang="en-US" altLang="en-US" smtClean="0">
              <a:solidFill>
                <a:srgbClr val="000000"/>
              </a:solidFill>
              <a:latin typeface="Tahoma" pitchFamily="34" charset="0"/>
              <a:cs typeface="Tahoma" pitchFamily="34" charset="0"/>
            </a:endParaRPr>
          </a:p>
          <a:p>
            <a:pPr algn="r" eaLnBrk="1" hangingPunct="1">
              <a:spcBef>
                <a:spcPct val="0"/>
              </a:spcBef>
            </a:pPr>
            <a:endParaRPr lang="en-US" altLang="he-IL" smtClean="0"/>
          </a:p>
        </p:txBody>
      </p:sp>
      <p:sp>
        <p:nvSpPr>
          <p:cNvPr id="34820" name="Slide Number Placeholder 3"/>
          <p:cNvSpPr>
            <a:spLocks noGrp="1"/>
          </p:cNvSpPr>
          <p:nvPr>
            <p:ph type="sldNum" sz="quarter" idx="5"/>
          </p:nvPr>
        </p:nvSpPr>
        <p:spPr bwMode="auto">
          <a:noFill/>
          <a:ln>
            <a:miter lim="800000"/>
            <a:headEnd/>
            <a:tailEnd/>
          </a:ln>
        </p:spPr>
        <p:txBody>
          <a:bodyPr/>
          <a:lstStyle/>
          <a:p>
            <a:fld id="{DE22B89C-4F4B-4359-977B-C5DEFC525C79}" type="slidenum">
              <a:rPr lang="en-US" altLang="he-IL" smtClean="0"/>
              <a:pPr/>
              <a:t>10</a:t>
            </a:fld>
            <a:endParaRPr lang="en-US" altLang="he-IL" smtClean="0"/>
          </a:p>
        </p:txBody>
      </p:sp>
    </p:spTree>
    <p:extLst>
      <p:ext uri="{BB962C8B-B14F-4D97-AF65-F5344CB8AC3E}">
        <p14:creationId xmlns:p14="http://schemas.microsoft.com/office/powerpoint/2010/main" val="147925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lgn="r"/>
            <a:r>
              <a:rPr lang="he-IL" dirty="0" smtClean="0"/>
              <a:t>דוגמה לשילוב קטלני בין סמי פיצוציות לאלכוהול.</a:t>
            </a:r>
          </a:p>
        </p:txBody>
      </p:sp>
      <p:sp>
        <p:nvSpPr>
          <p:cNvPr id="35844" name="Slide Number Placeholder 3"/>
          <p:cNvSpPr>
            <a:spLocks noGrp="1"/>
          </p:cNvSpPr>
          <p:nvPr>
            <p:ph type="sldNum" sz="quarter" idx="5"/>
          </p:nvPr>
        </p:nvSpPr>
        <p:spPr bwMode="auto">
          <a:noFill/>
          <a:ln>
            <a:miter lim="800000"/>
            <a:headEnd/>
            <a:tailEnd/>
          </a:ln>
        </p:spPr>
        <p:txBody>
          <a:bodyPr/>
          <a:lstStyle/>
          <a:p>
            <a:fld id="{3C90BBDF-E2DC-4FFE-843F-7A54566A60F6}" type="slidenum">
              <a:rPr lang="en-US" altLang="he-IL" smtClean="0"/>
              <a:pPr/>
              <a:t>11</a:t>
            </a:fld>
            <a:endParaRPr lang="en-US" altLang="he-IL" smtClean="0"/>
          </a:p>
        </p:txBody>
      </p:sp>
    </p:spTree>
    <p:extLst>
      <p:ext uri="{BB962C8B-B14F-4D97-AF65-F5344CB8AC3E}">
        <p14:creationId xmlns:p14="http://schemas.microsoft.com/office/powerpoint/2010/main" val="98455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smtClean="0"/>
              <a:t>ככל שמספר השימושים הולך וגדל, חל תהליך הידרדרות במצבו של המשתמש. כבר לאחר מספר שימושים יחל תהליך 'סבילות' (העלאת המינון להשגת אפקט השפעה), אשר יוביל להתמכרות לחומר. 'סמי פיצוציות' הם חומרים ממכרים!  נסיונות להפסיק את השימוש בהם יובילו לתסמיני גמילה: חרדה מוגברת, דיכאון, הזיות וכד'.</a:t>
            </a:r>
            <a:endParaRPr lang="en-US" altLang="he-IL" smtClean="0"/>
          </a:p>
          <a:p>
            <a:pPr algn="r" rtl="1" eaLnBrk="1" hangingPunct="1">
              <a:spcBef>
                <a:spcPct val="0"/>
              </a:spcBef>
            </a:pPr>
            <a:r>
              <a:rPr lang="he-IL" altLang="he-IL" smtClean="0"/>
              <a:t>בשנים האחרונות חלה עליה באחוז הצעירים המגיעים לאישפוז לצורך גמילה בשל התמכרות ל'סמי פיצוציות'/ סמים סינטטיים.  </a:t>
            </a:r>
            <a:endParaRPr lang="en-US" altLang="he-IL" smtClean="0"/>
          </a:p>
          <a:p>
            <a:pPr algn="r" rtl="1" eaLnBrk="1" hangingPunct="1">
              <a:spcBef>
                <a:spcPct val="0"/>
              </a:spcBef>
            </a:pPr>
            <a:r>
              <a:rPr lang="he-IL" altLang="he-IL" smtClean="0"/>
              <a:t>הקרן את הקטע מתוכנית "העולם הבוקר" בו מראיינים נער נורמטיבי שהתמכר 'לסמי פיצוציו'ת.</a:t>
            </a:r>
            <a:endParaRPr lang="en-US" altLang="he-IL" smtClean="0"/>
          </a:p>
          <a:p>
            <a:pPr algn="r" eaLnBrk="1" hangingPunct="1">
              <a:spcBef>
                <a:spcPct val="0"/>
              </a:spcBef>
            </a:pPr>
            <a:endParaRPr lang="en-US" altLang="he-IL" smtClean="0"/>
          </a:p>
        </p:txBody>
      </p:sp>
      <p:sp>
        <p:nvSpPr>
          <p:cNvPr id="36868" name="Slide Number Placeholder 3"/>
          <p:cNvSpPr>
            <a:spLocks noGrp="1"/>
          </p:cNvSpPr>
          <p:nvPr>
            <p:ph type="sldNum" sz="quarter" idx="5"/>
          </p:nvPr>
        </p:nvSpPr>
        <p:spPr bwMode="auto">
          <a:noFill/>
          <a:ln>
            <a:miter lim="800000"/>
            <a:headEnd/>
            <a:tailEnd/>
          </a:ln>
        </p:spPr>
        <p:txBody>
          <a:bodyPr/>
          <a:lstStyle/>
          <a:p>
            <a:fld id="{F2F412D4-9AB8-4DB8-ABD7-32448CA6942B}" type="slidenum">
              <a:rPr lang="en-US" altLang="he-IL" smtClean="0"/>
              <a:pPr/>
              <a:t>12</a:t>
            </a:fld>
            <a:endParaRPr lang="en-US" altLang="he-IL" smtClean="0"/>
          </a:p>
        </p:txBody>
      </p:sp>
    </p:spTree>
    <p:extLst>
      <p:ext uri="{BB962C8B-B14F-4D97-AF65-F5344CB8AC3E}">
        <p14:creationId xmlns:p14="http://schemas.microsoft.com/office/powerpoint/2010/main" val="395341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lgn="r"/>
            <a:r>
              <a:rPr lang="he-IL" dirty="0" smtClean="0"/>
              <a:t>בראיון: נער נורמטיבי בן 15 שהתמכר לסמי פיצוציות ואביו</a:t>
            </a:r>
          </a:p>
        </p:txBody>
      </p:sp>
      <p:sp>
        <p:nvSpPr>
          <p:cNvPr id="37892" name="Slide Number Placeholder 3"/>
          <p:cNvSpPr>
            <a:spLocks noGrp="1"/>
          </p:cNvSpPr>
          <p:nvPr>
            <p:ph type="sldNum" sz="quarter" idx="5"/>
          </p:nvPr>
        </p:nvSpPr>
        <p:spPr bwMode="auto">
          <a:noFill/>
          <a:ln>
            <a:miter lim="800000"/>
            <a:headEnd/>
            <a:tailEnd/>
          </a:ln>
        </p:spPr>
        <p:txBody>
          <a:bodyPr/>
          <a:lstStyle/>
          <a:p>
            <a:fld id="{4B573F18-2F23-4D20-B8C7-B5B96E5A2BD1}" type="slidenum">
              <a:rPr lang="en-US" altLang="he-IL" smtClean="0"/>
              <a:pPr/>
              <a:t>13</a:t>
            </a:fld>
            <a:endParaRPr lang="en-US" altLang="he-IL" smtClean="0"/>
          </a:p>
        </p:txBody>
      </p:sp>
    </p:spTree>
    <p:extLst>
      <p:ext uri="{BB962C8B-B14F-4D97-AF65-F5344CB8AC3E}">
        <p14:creationId xmlns:p14="http://schemas.microsoft.com/office/powerpoint/2010/main" val="140449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smtClean="0"/>
              <a:t>'סמי הפיצוציות' מוסווים תחת כותרות מטעות כגון: "חוקי", "לא בפקודת הסמים", "באישור משרד הבריאות". </a:t>
            </a:r>
          </a:p>
          <a:p>
            <a:pPr algn="r" rtl="1" eaLnBrk="1" hangingPunct="1">
              <a:spcBef>
                <a:spcPct val="0"/>
              </a:spcBef>
            </a:pPr>
            <a:r>
              <a:rPr lang="he-IL" altLang="he-IL" smtClean="0"/>
              <a:t>היצרנים והמשווקים משנים כל העת את ההרכב הכימי של החומרים, על מנת שלא יחשבו כסמים לא חוקיים. </a:t>
            </a:r>
          </a:p>
          <a:p>
            <a:pPr algn="r" rtl="1" eaLnBrk="1" hangingPunct="1">
              <a:spcBef>
                <a:spcPct val="0"/>
              </a:spcBef>
            </a:pPr>
            <a:r>
              <a:rPr lang="he-IL" altLang="he-IL" smtClean="0"/>
              <a:t>בפעילות אינטנסיבית שנעשתה על ידי רשויות האכיפה במסגרת המאבק הכולל בתופעת השימוש וההפצה של חומרים מסכנים אלה, נחקק בשנת 2013 </a:t>
            </a:r>
            <a:r>
              <a:rPr lang="he-IL" altLang="he-IL" b="1" smtClean="0"/>
              <a:t>"חוק המאבק בתופעת השימוש בחומרים מסכנים"</a:t>
            </a:r>
            <a:r>
              <a:rPr lang="he-IL" altLang="he-IL" smtClean="0"/>
              <a:t>, אשר נותן בידי הרשויות כלים חדשים ואפקטיביים להתמודדות עם התופעה. </a:t>
            </a:r>
            <a:endParaRPr lang="en-US" altLang="he-IL" smtClean="0"/>
          </a:p>
          <a:p>
            <a:pPr algn="r" rtl="1" eaLnBrk="1" hangingPunct="1">
              <a:spcBef>
                <a:spcPct val="0"/>
              </a:spcBef>
            </a:pPr>
            <a:r>
              <a:rPr lang="he-IL" altLang="he-IL" b="1" smtClean="0"/>
              <a:t>עיקרי החוק הם:</a:t>
            </a:r>
            <a:endParaRPr lang="en-US" altLang="he-IL" smtClean="0"/>
          </a:p>
          <a:p>
            <a:pPr algn="r" rtl="1" eaLnBrk="1" hangingPunct="1">
              <a:spcBef>
                <a:spcPct val="0"/>
              </a:spcBef>
            </a:pPr>
            <a:r>
              <a:rPr lang="he-IL" altLang="he-IL" smtClean="0"/>
              <a:t>א. הקניית סמכויות למשטרה לתפוס, להחרים ולהשמיד חומרים מסכנים על מנת להרחיקם מן השוק.</a:t>
            </a:r>
            <a:endParaRPr lang="en-US" altLang="he-IL" smtClean="0"/>
          </a:p>
          <a:p>
            <a:pPr algn="r" rtl="1" eaLnBrk="1" hangingPunct="1">
              <a:spcBef>
                <a:spcPct val="0"/>
              </a:spcBef>
            </a:pPr>
            <a:r>
              <a:rPr lang="he-IL" altLang="he-IL" smtClean="0"/>
              <a:t>ב. סמכות הכרזה באופן מיידי על חומרים כ'אסורים בהפצה' למשך שנה, כאשר בפרק הזמן הזה, רשויות החוק פועלות להכנסת החומרים שנתפסו לרשימת הסמים שמופיעים בפקודת הסמים המסוכנים. </a:t>
            </a:r>
            <a:endParaRPr lang="en-US" altLang="he-IL" smtClean="0"/>
          </a:p>
          <a:p>
            <a:pPr algn="r" rtl="1" eaLnBrk="1" hangingPunct="1">
              <a:spcBef>
                <a:spcPct val="0"/>
              </a:spcBef>
            </a:pPr>
            <a:r>
              <a:rPr lang="he-IL" altLang="he-IL" smtClean="0"/>
              <a:t>ג. החוק מטיל אחריות פלילית על הפצה של חומרים שהוכרזו כ'אסורים בהפצה'. על כן הפצת 'סמי הפיצוציות' "ירדה למחתרת" ואינה מבוצעת יותר בפיצוציות ועיקר הפעילות עברה לאינטרנט.</a:t>
            </a:r>
            <a:endParaRPr lang="en-US" altLang="he-IL" smtClean="0"/>
          </a:p>
          <a:p>
            <a:pPr algn="r" eaLnBrk="1" hangingPunct="1">
              <a:spcBef>
                <a:spcPct val="0"/>
              </a:spcBef>
            </a:pPr>
            <a:endParaRPr lang="en-US" altLang="he-IL" smtClean="0"/>
          </a:p>
        </p:txBody>
      </p:sp>
      <p:sp>
        <p:nvSpPr>
          <p:cNvPr id="38916" name="Slide Number Placeholder 3"/>
          <p:cNvSpPr>
            <a:spLocks noGrp="1"/>
          </p:cNvSpPr>
          <p:nvPr>
            <p:ph type="sldNum" sz="quarter" idx="5"/>
          </p:nvPr>
        </p:nvSpPr>
        <p:spPr bwMode="auto">
          <a:noFill/>
          <a:ln>
            <a:miter lim="800000"/>
            <a:headEnd/>
            <a:tailEnd/>
          </a:ln>
        </p:spPr>
        <p:txBody>
          <a:bodyPr/>
          <a:lstStyle/>
          <a:p>
            <a:fld id="{4EE7CCF3-A5E5-4E17-B1F3-7CD1B2CF3C6C}" type="slidenum">
              <a:rPr lang="en-US" altLang="he-IL" smtClean="0"/>
              <a:pPr/>
              <a:t>14</a:t>
            </a:fld>
            <a:endParaRPr lang="en-US" altLang="he-IL" smtClean="0"/>
          </a:p>
        </p:txBody>
      </p:sp>
    </p:spTree>
    <p:extLst>
      <p:ext uri="{BB962C8B-B14F-4D97-AF65-F5344CB8AC3E}">
        <p14:creationId xmlns:p14="http://schemas.microsoft.com/office/powerpoint/2010/main" val="285770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r>
              <a:rPr lang="he-IL" altLang="he-IL" b="1" smtClean="0"/>
              <a:t>פרט את ההשפעות על ביצוע משימות, כשירות, מצבי כוננות ואף את ההשלכות של השימוש בחופשה ובסופ"ש לאור ההשפעות הפיזיות והנפשיות העיקריות של שימוש ב'סמי הפיצוציות' כפי שהוצגו בשאלה 6.</a:t>
            </a:r>
            <a:endParaRPr lang="en-US" altLang="he-IL" smtClean="0"/>
          </a:p>
          <a:p>
            <a:pPr algn="r" rtl="1" eaLnBrk="1" hangingPunct="1">
              <a:spcBef>
                <a:spcPct val="0"/>
              </a:spcBef>
            </a:pPr>
            <a:r>
              <a:rPr lang="he-IL" altLang="he-IL" smtClean="0"/>
              <a:t>השימוש בחומרים פסיכו-אקטיביים  (סמים) בצבא נושא בחובו סכנה גדולה יותר מאשר במסגרות אחרות. יכולת השליטה העצמית של המשתמש נפגמת וסף העמידה בלחצים יורד. בנוסף, נפגעות היכולות המוטוריות, הקואורדינציה, המוטיבציה, תפיסת המציאות ושיקול הדעת. כתוצאה מכך, יכולת התפקוד ומילוי המשימות של החייל ניזוקה קשות. פגיעות אלו אינן מאפשרות מילוי תקין של המשימות בצה"ל.</a:t>
            </a:r>
          </a:p>
          <a:p>
            <a:pPr algn="r" rtl="1" eaLnBrk="1" hangingPunct="1">
              <a:spcBef>
                <a:spcPct val="0"/>
              </a:spcBef>
            </a:pPr>
            <a:endParaRPr lang="en-US" altLang="he-IL" smtClean="0"/>
          </a:p>
          <a:p>
            <a:pPr algn="r" rtl="1" eaLnBrk="1" hangingPunct="1">
              <a:spcBef>
                <a:spcPct val="0"/>
              </a:spcBef>
            </a:pPr>
            <a:r>
              <a:rPr lang="he-IL" altLang="he-IL" smtClean="0"/>
              <a:t>ארגון כמו צה"ל העוסק בשמירה על ביטחונה השוטף של המדינה, בכלי נשק, תחמושת, מידע מסווג, ואף ב"דיני נפשות", אינו יכול להרשות ולאפשר לחייליו לצרוך חומרים פסיכו-אקטיביים (סמים), אשר ישפיעו באופן ישיר על תפקודם. </a:t>
            </a:r>
          </a:p>
          <a:p>
            <a:pPr algn="r" rtl="1" eaLnBrk="1" hangingPunct="1">
              <a:spcBef>
                <a:spcPct val="0"/>
              </a:spcBef>
            </a:pPr>
            <a:endParaRPr lang="en-US" altLang="he-IL" smtClean="0"/>
          </a:p>
          <a:p>
            <a:pPr algn="r" rtl="1" eaLnBrk="1" hangingPunct="1">
              <a:spcBef>
                <a:spcPct val="0"/>
              </a:spcBef>
            </a:pPr>
            <a:r>
              <a:rPr lang="he-IL" altLang="he-IL" smtClean="0"/>
              <a:t>אלו המדרדרים לשימוש בסמים עלולים להיגרר גם לתשלום מחירים כבדים הן במימד האישי והן במימד הרחב יותר. לדוגמא סוגיית בטחון שדה: חיילים עלולים להיקלע ללחצים כלכליים, בשל העלות הגבוהה של רכישת הסמים ולהעביר מידע חסוי לגורמים עויינים (טרור, פלילי) ואף להגיע למצבי קיצון של גניבת כלי נשק לצורך השגת כסף.</a:t>
            </a:r>
            <a:endParaRPr lang="en-US" altLang="he-IL" smtClean="0"/>
          </a:p>
          <a:p>
            <a:pPr algn="r" eaLnBrk="1" hangingPunct="1">
              <a:spcBef>
                <a:spcPct val="0"/>
              </a:spcBef>
            </a:pPr>
            <a:endParaRPr lang="en-US" altLang="he-IL" smtClean="0"/>
          </a:p>
        </p:txBody>
      </p:sp>
      <p:sp>
        <p:nvSpPr>
          <p:cNvPr id="39940" name="Slide Number Placeholder 3"/>
          <p:cNvSpPr>
            <a:spLocks noGrp="1"/>
          </p:cNvSpPr>
          <p:nvPr>
            <p:ph type="sldNum" sz="quarter" idx="5"/>
          </p:nvPr>
        </p:nvSpPr>
        <p:spPr bwMode="auto">
          <a:noFill/>
          <a:ln>
            <a:miter lim="800000"/>
            <a:headEnd/>
            <a:tailEnd/>
          </a:ln>
        </p:spPr>
        <p:txBody>
          <a:bodyPr/>
          <a:lstStyle/>
          <a:p>
            <a:fld id="{0BBEE385-AB5E-49E3-A04E-286800464AE4}" type="slidenum">
              <a:rPr lang="en-US" altLang="he-IL" smtClean="0"/>
              <a:pPr/>
              <a:t>16</a:t>
            </a:fld>
            <a:endParaRPr lang="en-US" altLang="he-IL" smtClean="0"/>
          </a:p>
        </p:txBody>
      </p:sp>
    </p:spTree>
    <p:extLst>
      <p:ext uri="{BB962C8B-B14F-4D97-AF65-F5344CB8AC3E}">
        <p14:creationId xmlns:p14="http://schemas.microsoft.com/office/powerpoint/2010/main" val="10550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A69CD918-D4F3-4EEA-8803-8B73837CE778}"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8476045-F6BA-4635-8853-BF2F4360E7DB}" type="slidenum">
              <a:rPr lang="he-IL" altLang="en-US"/>
              <a:pPr>
                <a:defRPr/>
              </a:pPr>
              <a:t>‹#›</a:t>
            </a:fld>
            <a:endParaRPr lang="he-IL"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0140AF9-339D-4D1A-B4B6-93C1BE6C3E4E}"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77F09B7-D597-4895-9EC6-564E3C0199E7}" type="slidenum">
              <a:rPr lang="he-IL" altLang="en-US"/>
              <a:pPr>
                <a:defRPr/>
              </a:pPr>
              <a:t>‹#›</a:t>
            </a:fld>
            <a:endParaRPr lang="he-IL"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5EEEA4F3-DC7A-466D-8B75-26894F06154B}"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F29BA82-F401-44A1-80A3-AD7A90D06DE4}" type="slidenum">
              <a:rPr lang="he-IL" altLang="en-US"/>
              <a:pPr>
                <a:defRPr/>
              </a:pPr>
              <a:t>‹#›</a:t>
            </a:fld>
            <a:endParaRPr lang="he-IL"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66C94C58-D37B-46CA-8F89-0A3191CFE8B6}"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37A783CE-1471-4513-9634-15528EAA489B}" type="slidenum">
              <a:rPr lang="he-IL" altLang="en-US"/>
              <a:pPr/>
              <a:t>‹#›</a:t>
            </a:fld>
            <a:endParaRPr lang="he-IL"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AFE66A23-4DFB-4562-961E-578B9A76C058}"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DBC52E07-7B9D-417B-ACB2-EBE29158E78E}" type="slidenum">
              <a:rPr lang="he-IL" altLang="en-US"/>
              <a:pPr/>
              <a:t>‹#›</a:t>
            </a:fld>
            <a:endParaRPr lang="he-IL"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120AD3C4-992D-4411-B72C-A4CED0918DB7}"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8B82C557-F0A4-45CD-94D1-41630E4BD33D}" type="slidenum">
              <a:rPr lang="he-IL" altLang="en-US"/>
              <a:pPr/>
              <a:t>‹#›</a:t>
            </a:fld>
            <a:endParaRPr lang="he-IL"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32FE83AB-5A7E-4F27-94F9-4647013096B0}"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1E8EA938-278E-4BCD-B2E7-2875A61916A0}" type="slidenum">
              <a:rPr lang="he-IL" altLang="en-US"/>
              <a:pPr/>
              <a:t>‹#›</a:t>
            </a:fld>
            <a:endParaRPr lang="he-IL"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99809494-784F-4186-8ED2-C9DA8E90817E}" type="datetimeFigureOut">
              <a:rPr lang="he-IL"/>
              <a:pPr>
                <a:defRPr/>
              </a:pPr>
              <a:t>כ"ו/חשון/תשע"ח</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fld id="{795D8BCE-2BE5-4428-9D8A-EA209DFAEFF6}" type="slidenum">
              <a:rPr lang="he-IL" altLang="en-US"/>
              <a:pPr/>
              <a:t>‹#›</a:t>
            </a:fld>
            <a:endParaRPr lang="he-IL"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A12C275B-72C6-4EDA-B570-201726E908B1}" type="datetimeFigureOut">
              <a:rPr lang="he-IL"/>
              <a:pPr>
                <a:defRPr/>
              </a:pPr>
              <a:t>כ"ו/חשון/תשע"ח</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fld id="{83EA864E-CB3C-411C-9668-A5B844C319F2}" type="slidenum">
              <a:rPr lang="he-IL" altLang="en-US"/>
              <a:pPr/>
              <a:t>‹#›</a:t>
            </a:fld>
            <a:endParaRPr lang="he-IL"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2BF1527C-6265-4376-B96D-D0381C9D4F11}" type="datetimeFigureOut">
              <a:rPr lang="he-IL"/>
              <a:pPr>
                <a:defRPr/>
              </a:pPr>
              <a:t>כ"ו/חשון/תשע"ח</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fld id="{89A14358-7C33-41CF-8E0C-D731220D1058}" type="slidenum">
              <a:rPr lang="he-IL" altLang="en-US"/>
              <a:pPr/>
              <a:t>‹#›</a:t>
            </a:fld>
            <a:endParaRPr lang="he-IL"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7454B924-86DD-4716-93AC-8368F9612BFB}"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F11CD6C7-4654-4498-B6A2-8B4864ADBB13}" type="slidenum">
              <a:rPr lang="he-IL" altLang="en-US"/>
              <a:pPr/>
              <a:t>‹#›</a:t>
            </a:fld>
            <a:endParaRPr lang="he-IL"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21FF2C12-483C-4143-8D0B-EFCFC18A902B}"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2C6CA35-4A6A-4580-802B-8D6489DB3C65}" type="slidenum">
              <a:rPr lang="he-IL" altLang="en-US"/>
              <a:pPr>
                <a:defRPr/>
              </a:pPr>
              <a:t>‹#›</a:t>
            </a:fld>
            <a:endParaRPr lang="he-IL"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218E4CD-1DE1-471C-8F25-1302656A2C3C}"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fld id="{2CA9C0FF-863D-4047-BF93-8A9458EDFEBB}" type="slidenum">
              <a:rPr lang="he-IL" altLang="en-US"/>
              <a:pPr/>
              <a:t>‹#›</a:t>
            </a:fld>
            <a:endParaRPr lang="he-IL"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B6C4079-4B0A-4A32-90B6-EF492FF04ACB}"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2BBD796B-BEDB-4DB9-AED0-C9459511F7E6}" type="slidenum">
              <a:rPr lang="he-IL" altLang="en-US"/>
              <a:pPr/>
              <a:t>‹#›</a:t>
            </a:fld>
            <a:endParaRPr lang="he-IL"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EC3FD9E-81D2-4A7B-9704-68E188FB2C8F}"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fld id="{C739A401-D177-4633-9AF7-F6C7D7220FE3}" type="slidenum">
              <a:rPr lang="he-IL" altLang="en-US"/>
              <a:pPr/>
              <a:t>‹#›</a:t>
            </a:fld>
            <a:endParaRPr lang="he-IL"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8F432FAC-627E-442B-ADC3-3684C6AB780C}" type="datetimeFigureOut">
              <a:rPr lang="he-IL"/>
              <a:pPr>
                <a:defRPr/>
              </a:pPr>
              <a:t>כ"ו/חשון/תשע"ח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E1C9B2C-0D33-48A4-8992-287F178E798A}" type="slidenum">
              <a:rPr lang="he-IL" altLang="en-US"/>
              <a:pPr>
                <a:defRPr/>
              </a:pPr>
              <a:t>‹#›</a:t>
            </a:fld>
            <a:endParaRPr lang="he-IL"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3907E560-B209-493D-8D7D-B7057D06A065}"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725EF67-F135-4083-950E-B5ACE3141B81}" type="slidenum">
              <a:rPr lang="he-IL" altLang="en-US"/>
              <a:pPr>
                <a:defRPr/>
              </a:pPr>
              <a:t>‹#›</a:t>
            </a:fld>
            <a:endParaRPr lang="he-IL"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9C04DEEB-007D-4C74-A93C-65C07AE7D786}" type="datetimeFigureOut">
              <a:rPr lang="he-IL"/>
              <a:pPr>
                <a:defRPr/>
              </a:pPr>
              <a:t>כ"ו/חשון/תשע"ח</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332DABAA-95FB-4F50-827A-4AEF2583834F}" type="slidenum">
              <a:rPr lang="he-IL" altLang="en-US"/>
              <a:pPr>
                <a:defRPr/>
              </a:pPr>
              <a:t>‹#›</a:t>
            </a:fld>
            <a:endParaRPr lang="he-IL"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A8234FB9-0331-4F0A-BE1D-BF19DC3A41C6}" type="datetimeFigureOut">
              <a:rPr lang="he-IL"/>
              <a:pPr>
                <a:defRPr/>
              </a:pPr>
              <a:t>כ"ו/חשון/תשע"ח</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A6A3B05E-4315-41C9-B903-885FA9A1E1B6}" type="slidenum">
              <a:rPr lang="he-IL" altLang="en-US"/>
              <a:pPr>
                <a:defRPr/>
              </a:pPr>
              <a:t>‹#›</a:t>
            </a:fld>
            <a:endParaRPr lang="he-IL"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40655EB1-E218-4AF7-ACF2-43489E19D42D}" type="datetimeFigureOut">
              <a:rPr lang="he-IL"/>
              <a:pPr>
                <a:defRPr/>
              </a:pPr>
              <a:t>כ"ו/חשון/תשע"ח</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B38389A6-5AA2-47B1-922C-0B3EBE18ED16}" type="slidenum">
              <a:rPr lang="he-IL" altLang="en-US"/>
              <a:pPr>
                <a:defRPr/>
              </a:pPr>
              <a:t>‹#›</a:t>
            </a:fld>
            <a:endParaRPr lang="he-IL"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82ECC930-24CF-4A12-BD92-D1428EA96E97}"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987B6DDF-AE5F-49F3-BEA2-5A99BF7F0A4E}" type="slidenum">
              <a:rPr lang="he-IL" altLang="en-US"/>
              <a:pPr>
                <a:defRPr/>
              </a:pPr>
              <a:t>‹#›</a:t>
            </a:fld>
            <a:endParaRPr lang="he-IL"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CF05492-8B7D-45EB-9011-BB23230A238C}" type="datetimeFigureOut">
              <a:rPr lang="he-IL"/>
              <a:pPr>
                <a:defRPr/>
              </a:pPr>
              <a:t>כ"ו/חשון/תשע"ח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0CCF47B-6FDE-43FB-849E-2B141482F692}" type="slidenum">
              <a:rPr lang="he-IL" altLang="en-US"/>
              <a:pPr>
                <a:defRPr/>
              </a:pPr>
              <a:t>‹#›</a:t>
            </a:fld>
            <a:endParaRPr lang="he-IL"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69A3E321-3F4E-4EBD-AC15-65946962D191}" type="datetimeFigureOut">
              <a:rPr lang="he-IL"/>
              <a:pPr>
                <a:defRPr/>
              </a:pPr>
              <a:t>כ"ו/חשון/תשע"ח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itchFamily="34" charset="0"/>
              </a:defRPr>
            </a:lvl1pPr>
          </a:lstStyle>
          <a:p>
            <a:pPr>
              <a:defRPr/>
            </a:pPr>
            <a:fld id="{ED11E762-AB02-48FB-892F-B38BEAF16F99}" type="slidenum">
              <a:rPr lang="he-IL" altLang="en-US"/>
              <a:pPr>
                <a:defRPr/>
              </a:pPr>
              <a:t>‹#›</a:t>
            </a:fld>
            <a:endParaRPr lang="he-I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963305AB-C0CF-4694-BD53-85E2CD59705F}" type="datetimeFigureOut">
              <a:rPr lang="he-IL"/>
              <a:pPr>
                <a:defRPr/>
              </a:pPr>
              <a:t>כ"ו/חשון/תשע"ח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itchFamily="34" charset="0"/>
              </a:defRPr>
            </a:lvl1pPr>
          </a:lstStyle>
          <a:p>
            <a:fld id="{53E8F6CC-E423-4B68-9E12-621E71042FBC}" type="slidenum">
              <a:rPr lang="he-IL" altLang="en-US"/>
              <a:pPr/>
              <a:t>‹#›</a:t>
            </a:fld>
            <a:endParaRPr lang="he-IL"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arget="../media/image2.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6" Target="../media/image9.png" Type="http://schemas.openxmlformats.org/officeDocument/2006/relationships/image"/><Relationship Id="rId5" Target="http://www.removed.url" TargetMode="External" Type="http://schemas.openxmlformats.org/officeDocument/2006/relationships/hyperlink"/><Relationship Id="rId4" Target="../media/image6.pn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3.png" Type="http://schemas.openxmlformats.org/officeDocument/2006/relationships/image"/><Relationship Id="rId2" Target="../media/image2.png" Type="http://schemas.openxmlformats.org/officeDocument/2006/relationships/image"/><Relationship Id="rId1" Target="../slideLayouts/slideLayout2.xml" Type="http://schemas.openxmlformats.org/officeDocument/2006/relationships/slideLayout"/><Relationship Id="rId5" Target="../media/image4.png" Type="http://schemas.openxmlformats.org/officeDocument/2006/relationships/image"/><Relationship Id="rId4" Target="http://www.removed.url" TargetMode="External" Type="http://schemas.openxmlformats.org/officeDocument/2006/relationships/hyperlink"/></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arget="../media/image6.png" Type="http://schemas.openxmlformats.org/officeDocument/2006/relationships/image"/><Relationship Id="rId2" Target="../media/image2.png" Type="http://schemas.openxmlformats.org/officeDocument/2006/relationships/image"/><Relationship Id="rId1" Target="../slideLayouts/slideLayout2.xml" Type="http://schemas.openxmlformats.org/officeDocument/2006/relationships/slideLayout"/><Relationship Id="rId5" Target="../media/image7.png" Type="http://schemas.openxmlformats.org/officeDocument/2006/relationships/image"/><Relationship Id="rId4" Target="http://www.removed.url" TargetMode="External" Type="http://schemas.openxmlformats.org/officeDocument/2006/relationships/hyperlink"/></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11188" y="1557338"/>
            <a:ext cx="8245475" cy="4085990"/>
          </a:xfrm>
          <a:prstGeom prst="rect">
            <a:avLst/>
          </a:prstGeom>
          <a:noFill/>
          <a:ln w="9525">
            <a:noFill/>
            <a:miter lim="800000"/>
            <a:headEnd/>
            <a:tailEnd/>
          </a:ln>
        </p:spPr>
        <p:txBody>
          <a:bodyPr>
            <a:spAutoFit/>
          </a:bodyPr>
          <a:lstStyle/>
          <a:p>
            <a:pPr marL="457200" algn="just" rtl="1">
              <a:lnSpc>
                <a:spcPct val="150000"/>
              </a:lnSpc>
              <a:buFont typeface="Arial" pitchFamily="34" charset="0"/>
              <a:buNone/>
            </a:pPr>
            <a:r>
              <a:rPr lang="he-IL" altLang="en-US" sz="2200" b="1" dirty="0">
                <a:solidFill>
                  <a:schemeClr val="accent2"/>
                </a:solidFill>
                <a:latin typeface="Tahoma" pitchFamily="34" charset="0"/>
                <a:cs typeface="Tahoma" pitchFamily="34" charset="0"/>
              </a:rPr>
              <a:t>השפעות פיסיות:  </a:t>
            </a:r>
          </a:p>
          <a:p>
            <a:pPr marL="457200" algn="just" rtl="1">
              <a:lnSpc>
                <a:spcPct val="150000"/>
              </a:lnSpc>
              <a:buFont typeface="Arial" pitchFamily="34" charset="0"/>
              <a:buNone/>
            </a:pPr>
            <a:r>
              <a:rPr lang="he-IL" altLang="en-US" sz="2200" dirty="0">
                <a:solidFill>
                  <a:srgbClr val="000000"/>
                </a:solidFill>
                <a:latin typeface="Tahoma" pitchFamily="34" charset="0"/>
                <a:cs typeface="Tahoma" pitchFamily="34" charset="0"/>
              </a:rPr>
              <a:t>עלייה מסוכנת בדופק ולחץ דם, שינויים בקצב הלב, הקאות, רעידות ,פרכוסים ואובדן הכרה</a:t>
            </a:r>
            <a:r>
              <a:rPr lang="he-IL" altLang="en-US" sz="2200" dirty="0" smtClean="0">
                <a:solidFill>
                  <a:srgbClr val="000000"/>
                </a:solidFill>
                <a:latin typeface="Tahoma" pitchFamily="34" charset="0"/>
                <a:cs typeface="Tahoma" pitchFamily="34" charset="0"/>
              </a:rPr>
              <a:t>.</a:t>
            </a:r>
            <a:endParaRPr lang="he-IL" altLang="en-US" sz="2200" dirty="0">
              <a:solidFill>
                <a:srgbClr val="000000"/>
              </a:solidFill>
              <a:latin typeface="Tahoma" pitchFamily="34" charset="0"/>
              <a:cs typeface="Tahoma" pitchFamily="34" charset="0"/>
            </a:endParaRPr>
          </a:p>
          <a:p>
            <a:pPr marL="457200" algn="just" rtl="1">
              <a:lnSpc>
                <a:spcPct val="150000"/>
              </a:lnSpc>
              <a:buFont typeface="Arial" pitchFamily="34" charset="0"/>
              <a:buNone/>
            </a:pPr>
            <a:r>
              <a:rPr lang="he-IL" altLang="en-US" sz="2200" b="1" dirty="0">
                <a:solidFill>
                  <a:srgbClr val="000000"/>
                </a:solidFill>
                <a:latin typeface="Tahoma" pitchFamily="34" charset="0"/>
                <a:cs typeface="Tahoma" pitchFamily="34" charset="0"/>
              </a:rPr>
              <a:t>שילוב של 'סמי פיצוציות' ואלכוהול מחמיר את התסמינים ועלול להוביל למוות.</a:t>
            </a:r>
            <a:endParaRPr lang="en-US" altLang="en-US" sz="2200" b="1" dirty="0">
              <a:solidFill>
                <a:srgbClr val="000000"/>
              </a:solidFill>
              <a:latin typeface="Tahoma" pitchFamily="34" charset="0"/>
              <a:cs typeface="Tahoma" pitchFamily="34" charset="0"/>
            </a:endParaRPr>
          </a:p>
          <a:p>
            <a:pPr marL="457200" algn="just" rtl="1">
              <a:lnSpc>
                <a:spcPct val="150000"/>
              </a:lnSpc>
              <a:buFont typeface="Arial" pitchFamily="34" charset="0"/>
              <a:buNone/>
            </a:pPr>
            <a:endParaRPr lang="he-IL" altLang="en-US" sz="2200" dirty="0">
              <a:solidFill>
                <a:srgbClr val="000000"/>
              </a:solidFill>
              <a:latin typeface="Tahoma" pitchFamily="34" charset="0"/>
              <a:cs typeface="Tahoma" pitchFamily="34" charset="0"/>
            </a:endParaRPr>
          </a:p>
          <a:p>
            <a:pPr marL="457200" algn="just" rtl="1">
              <a:lnSpc>
                <a:spcPct val="150000"/>
              </a:lnSpc>
              <a:buFont typeface="Arial" pitchFamily="34" charset="0"/>
              <a:buNone/>
            </a:pPr>
            <a:r>
              <a:rPr lang="he-IL" altLang="en-US" sz="2200" b="1" dirty="0">
                <a:solidFill>
                  <a:schemeClr val="accent2"/>
                </a:solidFill>
                <a:latin typeface="Tahoma" pitchFamily="34" charset="0"/>
                <a:cs typeface="Tahoma" pitchFamily="34" charset="0"/>
              </a:rPr>
              <a:t>השפעות נפשיות: </a:t>
            </a:r>
          </a:p>
          <a:p>
            <a:pPr marL="457200" algn="just" rtl="1">
              <a:lnSpc>
                <a:spcPct val="150000"/>
              </a:lnSpc>
              <a:buFont typeface="Arial" pitchFamily="34" charset="0"/>
              <a:buNone/>
            </a:pPr>
            <a:r>
              <a:rPr lang="he-IL" altLang="en-US" sz="2200" dirty="0" err="1">
                <a:solidFill>
                  <a:srgbClr val="000000"/>
                </a:solidFill>
                <a:latin typeface="Tahoma" pitchFamily="34" charset="0"/>
                <a:cs typeface="Tahoma" pitchFamily="34" charset="0"/>
              </a:rPr>
              <a:t>פארנויה</a:t>
            </a:r>
            <a:r>
              <a:rPr lang="he-IL" altLang="en-US" sz="2200" dirty="0">
                <a:solidFill>
                  <a:srgbClr val="000000"/>
                </a:solidFill>
                <a:latin typeface="Tahoma" pitchFamily="34" charset="0"/>
                <a:cs typeface="Tahoma" pitchFamily="34" charset="0"/>
              </a:rPr>
              <a:t>, התקפי חרדה, '</a:t>
            </a:r>
            <a:r>
              <a:rPr lang="he-IL" altLang="en-US" sz="2200" dirty="0" err="1">
                <a:solidFill>
                  <a:srgbClr val="000000"/>
                </a:solidFill>
                <a:latin typeface="Tahoma" pitchFamily="34" charset="0"/>
                <a:cs typeface="Tahoma" pitchFamily="34" charset="0"/>
              </a:rPr>
              <a:t>פלאשבקים</a:t>
            </a:r>
            <a:r>
              <a:rPr lang="he-IL" altLang="en-US" sz="2200" dirty="0">
                <a:solidFill>
                  <a:srgbClr val="000000"/>
                </a:solidFill>
                <a:latin typeface="Tahoma" pitchFamily="34" charset="0"/>
                <a:cs typeface="Tahoma" pitchFamily="34" charset="0"/>
              </a:rPr>
              <a:t>',התקפים פסיכוטיים.</a:t>
            </a:r>
            <a:endParaRPr lang="en-US" altLang="en-US" sz="2200" dirty="0">
              <a:solidFill>
                <a:srgbClr val="00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1000"/>
                                        <p:tgtEl>
                                          <p:spTgt spid="102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2">
                                            <p:txEl>
                                              <p:pRg st="1" end="1"/>
                                            </p:txEl>
                                          </p:spTgt>
                                        </p:tgtEl>
                                        <p:attrNameLst>
                                          <p:attrName>style.visibility</p:attrName>
                                        </p:attrNameLst>
                                      </p:cBhvr>
                                      <p:to>
                                        <p:strVal val="visible"/>
                                      </p:to>
                                    </p:set>
                                    <p:animEffect transition="in" filter="fade">
                                      <p:cBhvr>
                                        <p:cTn id="10" dur="1000"/>
                                        <p:tgtEl>
                                          <p:spTgt spid="1024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Effect transition="in" filter="fade">
                                      <p:cBhvr>
                                        <p:cTn id="13" dur="1000"/>
                                        <p:tgtEl>
                                          <p:spTgt spid="1024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2">
                                            <p:txEl>
                                              <p:pRg st="4" end="4"/>
                                            </p:txEl>
                                          </p:spTgt>
                                        </p:tgtEl>
                                        <p:attrNameLst>
                                          <p:attrName>style.visibility</p:attrName>
                                        </p:attrNameLst>
                                      </p:cBhvr>
                                      <p:to>
                                        <p:strVal val="visible"/>
                                      </p:to>
                                    </p:set>
                                    <p:animEffect transition="in" filter="fade">
                                      <p:cBhvr>
                                        <p:cTn id="18" dur="1000"/>
                                        <p:tgtEl>
                                          <p:spTgt spid="1024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42">
                                            <p:txEl>
                                              <p:pRg st="5" end="5"/>
                                            </p:txEl>
                                          </p:spTgt>
                                        </p:tgtEl>
                                        <p:attrNameLst>
                                          <p:attrName>style.visibility</p:attrName>
                                        </p:attrNameLst>
                                      </p:cBhvr>
                                      <p:to>
                                        <p:strVal val="visible"/>
                                      </p:to>
                                    </p:set>
                                    <p:animEffect transition="in" filter="fade">
                                      <p:cBhvr>
                                        <p:cTn id="21" dur="10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4" cstate="print"/>
          <a:srcRect l="38371" t="18133" r="15114" b="18227"/>
          <a:stretch/>
        </p:blipFill>
        <p:spPr>
          <a:xfrm>
            <a:off x="1036334" y="1268760"/>
            <a:ext cx="7136066" cy="5256584"/>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04850" y="1341438"/>
            <a:ext cx="7908925" cy="10074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 עלול לקרות לאחר מספר שימושים?</a:t>
            </a: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293" name="Rectangle 1"/>
          <p:cNvSpPr>
            <a:spLocks noChangeArrowheads="1"/>
          </p:cNvSpPr>
          <p:nvPr/>
        </p:nvSpPr>
        <p:spPr bwMode="auto">
          <a:xfrm>
            <a:off x="285720" y="2643182"/>
            <a:ext cx="885828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
              <a:lnSpc>
                <a:spcPct val="150000"/>
              </a:lnSpc>
              <a:spcBef>
                <a:spcPct val="0"/>
              </a:spcBef>
              <a:buFont typeface="Wingdings" pitchFamily="2" charset="2"/>
              <a:buChar char="Ø"/>
              <a:defRPr/>
            </a:pPr>
            <a:r>
              <a:rPr lang="he-IL" altLang="en-US" sz="2200" dirty="0" smtClean="0">
                <a:solidFill>
                  <a:srgbClr val="000000"/>
                </a:solidFill>
                <a:latin typeface="Tahoma" pitchFamily="34" charset="0"/>
                <a:cs typeface="Tahoma" pitchFamily="34" charset="0"/>
              </a:rPr>
              <a:t>  ככל שמספר השימושים הולך וגדל, חלה הידרדרות במצב. יישנה התמכרות לחומר כבר לאחר מספר שימושים . </a:t>
            </a:r>
            <a:r>
              <a:rPr lang="he-IL" altLang="en-US" sz="22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'סמי פיצוציות' הם חומרים ממכרים! </a:t>
            </a:r>
          </a:p>
          <a:p>
            <a:pPr algn="just">
              <a:lnSpc>
                <a:spcPct val="150000"/>
              </a:lnSpc>
              <a:spcBef>
                <a:spcPct val="0"/>
              </a:spcBef>
              <a:buFont typeface="Wingdings" pitchFamily="2" charset="2"/>
              <a:buChar char="Ø"/>
              <a:defRPr/>
            </a:pPr>
            <a:endParaRPr lang="he-IL" altLang="en-US" sz="22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endParaRPr>
          </a:p>
          <a:p>
            <a:pPr algn="just">
              <a:lnSpc>
                <a:spcPct val="150000"/>
              </a:lnSpc>
              <a:spcBef>
                <a:spcPct val="0"/>
              </a:spcBef>
              <a:buFont typeface="Wingdings" pitchFamily="2" charset="2"/>
              <a:buChar char="Ø"/>
              <a:defRPr/>
            </a:pPr>
            <a:r>
              <a:rPr lang="he-IL" altLang="en-US" sz="2200" dirty="0" smtClean="0">
                <a:solidFill>
                  <a:srgbClr val="000000"/>
                </a:solidFill>
                <a:latin typeface="Tahoma" pitchFamily="34" charset="0"/>
                <a:cs typeface="Tahoma" pitchFamily="34" charset="0"/>
              </a:rPr>
              <a:t>   נסיונות להפסיק את השימוש בהם יובילו לתסמיני גמילה. יישנה  עליה באחוז הצעירים המגיעים לאישפוז לצורך גמילה     מהתמכרות ל'סמי פיצוציות'.</a:t>
            </a:r>
            <a:endParaRPr lang="en-US" altLang="en-US" sz="2200" dirty="0" smtClean="0">
              <a:solidFill>
                <a:srgbClr val="000000"/>
              </a:solidFill>
              <a:latin typeface="Tahoma" pitchFamily="34" charset="0"/>
              <a:cs typeface="Tahoma" pitchFamily="34" charset="0"/>
            </a:endParaRPr>
          </a:p>
        </p:txBody>
      </p:sp>
      <p:pic>
        <p:nvPicPr>
          <p:cNvPr id="12294" name="Picture 5"/>
          <p:cNvPicPr>
            <a:picLocks noChangeAspect="1"/>
          </p:cNvPicPr>
          <p:nvPr/>
        </p:nvPicPr>
        <p:blipFill>
          <a:blip r:embed="rId4" cstate="print"/>
          <a:srcRect/>
          <a:stretch>
            <a:fillRect/>
          </a:stretch>
        </p:blipFill>
        <p:spPr bwMode="auto">
          <a:xfrm>
            <a:off x="7451725" y="1462088"/>
            <a:ext cx="395288"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1000"/>
                                        <p:tgtEl>
                                          <p:spTgt spid="1229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3">
                                            <p:txEl>
                                              <p:pRg st="2" end="2"/>
                                            </p:txEl>
                                          </p:spTgt>
                                        </p:tgtEl>
                                        <p:attrNameLst>
                                          <p:attrName>style.visibility</p:attrName>
                                        </p:attrNameLst>
                                      </p:cBhvr>
                                      <p:to>
                                        <p:strVal val="visible"/>
                                      </p:to>
                                    </p:set>
                                    <p:animEffect transition="in" filter="fade">
                                      <p:cBhvr>
                                        <p:cTn id="10" dur="10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3314" name="Content Placeholder 6"/>
          <p:cNvPicPr>
            <a:picLocks noGrp="1" noChangeAspect="1"/>
          </p:cNvPicPr>
          <p:nvPr>
            <p:ph idx="1"/>
          </p:nvPr>
        </p:nvPicPr>
        <p:blipFill>
          <a:blip r:embed="rId4" cstate="print"/>
          <a:srcRect/>
          <a:stretch>
            <a:fillRect/>
          </a:stretch>
        </p:blipFill>
        <p:spPr>
          <a:xfrm>
            <a:off x="1547813" y="866775"/>
            <a:ext cx="6408737" cy="5802313"/>
          </a:xfrm>
        </p:spPr>
      </p:pic>
      <p:sp>
        <p:nvSpPr>
          <p:cNvPr id="4" name="Rounded Rectangle 3"/>
          <p:cNvSpPr/>
          <p:nvPr/>
        </p:nvSpPr>
        <p:spPr>
          <a:xfrm rot="20959197">
            <a:off x="2661145" y="3008684"/>
            <a:ext cx="3461669" cy="2424807"/>
          </a:xfrm>
          <a:prstGeom prst="roundRect">
            <a:avLst>
              <a:gd name="adj" fmla="val 0"/>
            </a:avLst>
          </a:prstGeom>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he-IL" sz="3200" dirty="0">
                <a:effectLst>
                  <a:outerShdw blurRad="41275" dist="20320" dir="1800000" algn="tl">
                    <a:srgbClr val="000000">
                      <a:alpha val="40000"/>
                    </a:srgbClr>
                  </a:outerShdw>
                </a:effectLst>
                <a:latin typeface="Tahoma" panose="020B0604030504040204" pitchFamily="34" charset="0"/>
                <a:ea typeface="Tahoma" panose="020B0604030504040204" pitchFamily="34" charset="0"/>
                <a:cs typeface="Tahoma" panose="020B0604030504040204" pitchFamily="34" charset="0"/>
              </a:rPr>
              <a:t>קטע מתוך ראיון בתוכנית </a:t>
            </a:r>
          </a:p>
          <a:p>
            <a:pPr algn="ctr">
              <a:defRPr/>
            </a:pPr>
            <a:r>
              <a:rPr lang="he-IL" sz="3200" dirty="0">
                <a:effectLst>
                  <a:outerShdw blurRad="41275" dist="20320" dir="1800000" algn="tl">
                    <a:srgbClr val="000000">
                      <a:alpha val="40000"/>
                    </a:srgbClr>
                  </a:outerShdw>
                </a:effectLst>
                <a:latin typeface="Tahoma" panose="020B0604030504040204" pitchFamily="34" charset="0"/>
                <a:ea typeface="Tahoma" panose="020B0604030504040204" pitchFamily="34" charset="0"/>
                <a:cs typeface="Tahoma" panose="020B0604030504040204" pitchFamily="34" charset="0"/>
              </a:rPr>
              <a:t>"העולם הבוקר"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13318" name="Picture 4">
            <a:hlinkClick r:id="rId5"/>
          </p:cNvPr>
          <p:cNvPicPr>
            <a:picLocks noChangeAspect="1"/>
          </p:cNvPicPr>
          <p:nvPr/>
        </p:nvPicPr>
        <p:blipFill>
          <a:blip r:embed="rId6" cstate="print"/>
          <a:srcRect/>
          <a:stretch>
            <a:fillRect/>
          </a:stretch>
        </p:blipFill>
        <p:spPr bwMode="auto">
          <a:xfrm rot="-6126178">
            <a:off x="2974182" y="5076031"/>
            <a:ext cx="533400" cy="47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39552" y="1268983"/>
            <a:ext cx="7907337" cy="107989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האם השימוש ב'נייס גיא' חוקי במדינת ישראל ?</a:t>
            </a: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4341" name="Picture 5"/>
          <p:cNvPicPr>
            <a:picLocks noChangeAspect="1"/>
          </p:cNvPicPr>
          <p:nvPr/>
        </p:nvPicPr>
        <p:blipFill>
          <a:blip r:embed="rId4" cstate="print"/>
          <a:srcRect/>
          <a:stretch>
            <a:fillRect/>
          </a:stretch>
        </p:blipFill>
        <p:spPr bwMode="auto">
          <a:xfrm>
            <a:off x="7740650" y="1409700"/>
            <a:ext cx="395288" cy="765175"/>
          </a:xfrm>
          <a:prstGeom prst="rect">
            <a:avLst/>
          </a:prstGeom>
          <a:noFill/>
          <a:ln w="9525">
            <a:noFill/>
            <a:miter lim="800000"/>
            <a:headEnd/>
            <a:tailEnd/>
          </a:ln>
        </p:spPr>
      </p:pic>
      <p:sp>
        <p:nvSpPr>
          <p:cNvPr id="14342" name="Rectangle 1"/>
          <p:cNvSpPr>
            <a:spLocks noChangeArrowheads="1"/>
          </p:cNvSpPr>
          <p:nvPr/>
        </p:nvSpPr>
        <p:spPr bwMode="auto">
          <a:xfrm>
            <a:off x="214282" y="2565400"/>
            <a:ext cx="866460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800100" indent="-342900" algn="just">
              <a:lnSpc>
                <a:spcPct val="150000"/>
              </a:lnSpc>
              <a:spcBef>
                <a:spcPct val="0"/>
              </a:spcBef>
              <a:buFont typeface="Wingdings" pitchFamily="2" charset="2"/>
              <a:buChar char="Ø"/>
              <a:defRPr/>
            </a:pPr>
            <a:r>
              <a:rPr lang="he-IL" altLang="en-US" sz="2200" dirty="0" smtClean="0">
                <a:solidFill>
                  <a:srgbClr val="000000"/>
                </a:solidFill>
                <a:latin typeface="Tahoma" pitchFamily="34" charset="0"/>
                <a:cs typeface="Tahoma" pitchFamily="34" charset="0"/>
              </a:rPr>
              <a:t>היצרנים והמשווקים משנים כל הזמן את ההרכב הכימי של החומרים, על מנת שלא יחשבו כסמים לא חוקיים.</a:t>
            </a:r>
          </a:p>
          <a:p>
            <a:pPr marL="800100" indent="-342900" algn="just">
              <a:lnSpc>
                <a:spcPct val="150000"/>
              </a:lnSpc>
              <a:spcBef>
                <a:spcPct val="0"/>
              </a:spcBef>
              <a:buFont typeface="Wingdings" pitchFamily="2" charset="2"/>
              <a:buChar char="Ø"/>
              <a:defRPr/>
            </a:pPr>
            <a:endParaRPr lang="he-IL" altLang="en-US" sz="2200" dirty="0" smtClean="0">
              <a:solidFill>
                <a:srgbClr val="000000"/>
              </a:solidFill>
              <a:latin typeface="Tahoma" pitchFamily="34" charset="0"/>
              <a:cs typeface="Tahoma" pitchFamily="34" charset="0"/>
            </a:endParaRPr>
          </a:p>
          <a:p>
            <a:pPr marL="800100" indent="-342900" algn="just">
              <a:lnSpc>
                <a:spcPct val="150000"/>
              </a:lnSpc>
              <a:spcBef>
                <a:spcPct val="0"/>
              </a:spcBef>
              <a:buFont typeface="Wingdings" pitchFamily="2" charset="2"/>
              <a:buChar char="Ø"/>
              <a:defRPr/>
            </a:pPr>
            <a:r>
              <a:rPr lang="he-IL" altLang="en-US" sz="2200" dirty="0" smtClean="0">
                <a:solidFill>
                  <a:srgbClr val="000000"/>
                </a:solidFill>
                <a:latin typeface="Tahoma" pitchFamily="34" charset="0"/>
                <a:cs typeface="Tahoma" pitchFamily="34" charset="0"/>
              </a:rPr>
              <a:t>הכותרות מטעות: "חוקי", "באישור משרד הבריאות".</a:t>
            </a:r>
          </a:p>
          <a:p>
            <a:pPr marL="800100" indent="-342900" algn="just">
              <a:lnSpc>
                <a:spcPct val="150000"/>
              </a:lnSpc>
              <a:spcBef>
                <a:spcPct val="0"/>
              </a:spcBef>
              <a:buFont typeface="Wingdings" pitchFamily="2" charset="2"/>
              <a:buChar char="Ø"/>
              <a:defRPr/>
            </a:pPr>
            <a:endParaRPr lang="he-IL" altLang="en-US" sz="2200" dirty="0" smtClean="0">
              <a:solidFill>
                <a:srgbClr val="000000"/>
              </a:solidFill>
              <a:latin typeface="Tahoma" pitchFamily="34" charset="0"/>
              <a:cs typeface="Tahoma" pitchFamily="34" charset="0"/>
            </a:endParaRPr>
          </a:p>
          <a:p>
            <a:pPr marL="800100" indent="-342900" algn="just">
              <a:lnSpc>
                <a:spcPct val="150000"/>
              </a:lnSpc>
              <a:spcBef>
                <a:spcPct val="0"/>
              </a:spcBef>
              <a:buFont typeface="Wingdings" pitchFamily="2" charset="2"/>
              <a:buChar char="Ø"/>
              <a:defRPr/>
            </a:pPr>
            <a:r>
              <a:rPr lang="he-IL" altLang="en-US" sz="2200" b="1" dirty="0" smtClean="0">
                <a:solidFill>
                  <a:srgbClr val="000000"/>
                </a:solidFill>
                <a:latin typeface="Tahoma" pitchFamily="34" charset="0"/>
                <a:cs typeface="Tahoma" pitchFamily="34" charset="0"/>
              </a:rPr>
              <a:t>2013-</a:t>
            </a:r>
            <a:r>
              <a:rPr lang="he-IL" altLang="en-US" sz="2200" dirty="0" smtClean="0">
                <a:solidFill>
                  <a:srgbClr val="000000"/>
                </a:solidFill>
                <a:latin typeface="Tahoma" pitchFamily="34" charset="0"/>
                <a:cs typeface="Tahoma" pitchFamily="34" charset="0"/>
              </a:rPr>
              <a:t> </a:t>
            </a:r>
            <a:r>
              <a:rPr lang="he-IL" altLang="he-IL" sz="2400" b="1" dirty="0" smtClean="0"/>
              <a:t>"חוק המאבק בתופעת השימוש בחומרים מסכנים" –</a:t>
            </a:r>
            <a:r>
              <a:rPr lang="he-IL" altLang="en-US" sz="2200" dirty="0" smtClean="0">
                <a:solidFill>
                  <a:srgbClr val="000000"/>
                </a:solidFill>
                <a:latin typeface="Tahoma" pitchFamily="34" charset="0"/>
                <a:cs typeface="Tahoma" pitchFamily="34" charset="0"/>
              </a:rPr>
              <a:t>החוק מטיל אחריות </a:t>
            </a:r>
            <a:r>
              <a:rPr lang="he-IL" altLang="en-US" sz="2200" u="sng" dirty="0" smtClean="0">
                <a:solidFill>
                  <a:srgbClr val="000000"/>
                </a:solidFill>
                <a:latin typeface="Tahoma" pitchFamily="34" charset="0"/>
                <a:cs typeface="Tahoma" pitchFamily="34" charset="0"/>
              </a:rPr>
              <a:t>פלילית </a:t>
            </a:r>
            <a:r>
              <a:rPr lang="he-IL" altLang="en-US" sz="2200" dirty="0" smtClean="0">
                <a:solidFill>
                  <a:srgbClr val="000000"/>
                </a:solidFill>
                <a:latin typeface="Tahoma" pitchFamily="34" charset="0"/>
                <a:cs typeface="Tahoma" pitchFamily="34" charset="0"/>
              </a:rPr>
              <a:t>על הפצה של חומרים שהוכרזו      </a:t>
            </a:r>
            <a:r>
              <a:rPr lang="he-IL" altLang="en-US" sz="2200" dirty="0" err="1" smtClean="0">
                <a:solidFill>
                  <a:srgbClr val="000000"/>
                </a:solidFill>
                <a:latin typeface="Tahoma" pitchFamily="34" charset="0"/>
                <a:cs typeface="Tahoma" pitchFamily="34" charset="0"/>
              </a:rPr>
              <a:t>כ'אסורים</a:t>
            </a:r>
            <a:r>
              <a:rPr lang="he-IL" altLang="en-US" sz="2200" dirty="0" smtClean="0">
                <a:solidFill>
                  <a:srgbClr val="000000"/>
                </a:solidFill>
                <a:latin typeface="Tahoma" pitchFamily="34" charset="0"/>
                <a:cs typeface="Tahoma" pitchFamily="34" charset="0"/>
              </a:rPr>
              <a:t> בהפצה' (ההפצה רק במחתרת, באינטרנט).</a:t>
            </a:r>
          </a:p>
          <a:p>
            <a:pPr algn="just">
              <a:lnSpc>
                <a:spcPct val="150000"/>
              </a:lnSpc>
              <a:spcBef>
                <a:spcPct val="0"/>
              </a:spcBef>
              <a:buFontTx/>
              <a:buNone/>
              <a:defRPr/>
            </a:pPr>
            <a:endParaRPr lang="en-US" altLang="en-US" sz="1800" dirty="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11560" y="2348880"/>
            <a:ext cx="8064896" cy="19442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8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מהן הסכנות הכרוכות בשימוש על ידי חיילים?</a:t>
            </a:r>
            <a:endParaRPr lang="en-US" sz="28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5365" name="Picture 5"/>
          <p:cNvPicPr>
            <a:picLocks noChangeAspect="1"/>
          </p:cNvPicPr>
          <p:nvPr/>
        </p:nvPicPr>
        <p:blipFill>
          <a:blip r:embed="rId3" cstate="print"/>
          <a:srcRect/>
          <a:stretch>
            <a:fillRect/>
          </a:stretch>
        </p:blipFill>
        <p:spPr bwMode="auto">
          <a:xfrm>
            <a:off x="8027988" y="2997200"/>
            <a:ext cx="514350" cy="99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31" y="1071546"/>
            <a:ext cx="87725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lgn="r" rtl="1">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r" rtl="1">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r" rtl="1">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r" rtl="1">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r" rtl="1">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marL="800100" indent="-342900" algn="just">
              <a:lnSpc>
                <a:spcPct val="150000"/>
              </a:lnSpc>
              <a:spcBef>
                <a:spcPct val="0"/>
              </a:spcBef>
              <a:buNone/>
              <a:defRPr/>
            </a:pPr>
            <a:r>
              <a:rPr lang="he-IL" altLang="en-US" sz="2000" b="1" dirty="0" smtClean="0">
                <a:solidFill>
                  <a:srgbClr val="000000"/>
                </a:solidFill>
                <a:effectLst>
                  <a:outerShdw blurRad="38100" dist="38100" dir="2700000" algn="tl">
                    <a:srgbClr val="000000">
                      <a:alpha val="43137"/>
                    </a:srgbClr>
                  </a:outerShdw>
                </a:effectLst>
                <a:latin typeface="Tahoma" pitchFamily="34" charset="0"/>
                <a:cs typeface="Tahoma" pitchFamily="34" charset="0"/>
              </a:rPr>
              <a:t>השימוש בצבא מסוכן יותר!</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יכולת השליטה העצמית של המשתמש נפגמת</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פגיעה בהפעלת שיקול הדעת</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פגיעה בריכוז, בתפיסה החושית וביכולת התגובה</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סף העמידה בלחצים יורד</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פלאשבקים, הזיות ופרנויה</a:t>
            </a:r>
          </a:p>
          <a:p>
            <a:pPr marL="800100" indent="-342900" algn="just">
              <a:lnSpc>
                <a:spcPct val="150000"/>
              </a:lnSpc>
              <a:spcBef>
                <a:spcPct val="0"/>
              </a:spcBef>
              <a:defRPr/>
            </a:pPr>
            <a:r>
              <a:rPr lang="he-IL" altLang="en-US" sz="2000" dirty="0" smtClean="0">
                <a:solidFill>
                  <a:srgbClr val="000000"/>
                </a:solidFill>
                <a:latin typeface="Tahoma" pitchFamily="34" charset="0"/>
                <a:cs typeface="Tahoma" pitchFamily="34" charset="0"/>
              </a:rPr>
              <a:t>יכולת התפקוד ומילוי המשימות של החייל נפגעת</a:t>
            </a:r>
          </a:p>
          <a:p>
            <a:pPr algn="just">
              <a:lnSpc>
                <a:spcPct val="150000"/>
              </a:lnSpc>
              <a:spcBef>
                <a:spcPct val="0"/>
              </a:spcBef>
              <a:buFontTx/>
              <a:buNone/>
              <a:defRPr/>
            </a:pPr>
            <a:r>
              <a:rPr lang="he-IL" altLang="en-US" sz="2000" b="1" dirty="0" smtClean="0">
                <a:solidFill>
                  <a:srgbClr val="000000"/>
                </a:solidFill>
                <a:latin typeface="Tahoma" pitchFamily="34" charset="0"/>
                <a:cs typeface="Tahoma" pitchFamily="34" charset="0"/>
              </a:rPr>
              <a:t>ארגון כמו צה"ל העוסק בשמירה על ביטחונה השוטף של המדינה, בכלי נשק, תחמושת, מידע מסווג, ואף ב"דיני נפשות", אינו יכול לאפשר לחייליו לצרוך חומרים, שישפיעו על תפקודם ויסכנו אותם ואת סביבתם! </a:t>
            </a:r>
          </a:p>
          <a:p>
            <a:pPr algn="just">
              <a:lnSpc>
                <a:spcPct val="150000"/>
              </a:lnSpc>
              <a:spcBef>
                <a:spcPct val="0"/>
              </a:spcBef>
              <a:buFontTx/>
              <a:buNone/>
              <a:defRPr/>
            </a:pPr>
            <a:endParaRPr lang="he-IL" altLang="en-US" sz="1800" dirty="0" smtClean="0">
              <a:solidFill>
                <a:srgbClr val="00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10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10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10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1000"/>
                                        <p:tgtEl>
                                          <p:spTgt spid="16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6">
                                            <p:txEl>
                                              <p:pRg st="5" end="5"/>
                                            </p:txEl>
                                          </p:spTgt>
                                        </p:tgtEl>
                                        <p:attrNameLst>
                                          <p:attrName>style.visibility</p:attrName>
                                        </p:attrNameLst>
                                      </p:cBhvr>
                                      <p:to>
                                        <p:strVal val="visible"/>
                                      </p:to>
                                    </p:set>
                                    <p:animEffect transition="in" filter="fade">
                                      <p:cBhvr>
                                        <p:cTn id="32" dur="1000"/>
                                        <p:tgtEl>
                                          <p:spTgt spid="16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6">
                                            <p:txEl>
                                              <p:pRg st="6" end="6"/>
                                            </p:txEl>
                                          </p:spTgt>
                                        </p:tgtEl>
                                        <p:attrNameLst>
                                          <p:attrName>style.visibility</p:attrName>
                                        </p:attrNameLst>
                                      </p:cBhvr>
                                      <p:to>
                                        <p:strVal val="visible"/>
                                      </p:to>
                                    </p:set>
                                    <p:animEffect transition="in" filter="fade">
                                      <p:cBhvr>
                                        <p:cTn id="37" dur="1000"/>
                                        <p:tgtEl>
                                          <p:spTgt spid="16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6">
                                            <p:txEl>
                                              <p:pRg st="7" end="7"/>
                                            </p:txEl>
                                          </p:spTgt>
                                        </p:tgtEl>
                                        <p:attrNameLst>
                                          <p:attrName>style.visibility</p:attrName>
                                        </p:attrNameLst>
                                      </p:cBhvr>
                                      <p:to>
                                        <p:strVal val="visible"/>
                                      </p:to>
                                    </p:set>
                                    <p:animEffect transition="in" filter="fade">
                                      <p:cBhvr>
                                        <p:cTn id="42" dur="10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11188" y="1557338"/>
            <a:ext cx="8065268" cy="122359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האם לדעתכם קיימת סכנה בשימוש בסמי פיצוציות בסופ"ש, בחופשה או באפטר?</a:t>
            </a: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413" name="Rectangle 1"/>
          <p:cNvSpPr>
            <a:spLocks noChangeArrowheads="1"/>
          </p:cNvSpPr>
          <p:nvPr/>
        </p:nvSpPr>
        <p:spPr bwMode="auto">
          <a:xfrm>
            <a:off x="611188" y="3213100"/>
            <a:ext cx="8353425" cy="2862263"/>
          </a:xfrm>
          <a:prstGeom prst="rect">
            <a:avLst/>
          </a:prstGeom>
          <a:noFill/>
          <a:ln w="9525">
            <a:noFill/>
            <a:miter lim="800000"/>
            <a:headEnd/>
            <a:tailEnd/>
          </a:ln>
        </p:spPr>
        <p:txBody>
          <a:bodyPr>
            <a:spAutoFit/>
          </a:bodyPr>
          <a:lstStyle/>
          <a:p>
            <a:pPr marL="457200" algn="just" rtl="1">
              <a:lnSpc>
                <a:spcPct val="150000"/>
              </a:lnSpc>
              <a:buFont typeface="Arial" pitchFamily="34" charset="0"/>
              <a:buNone/>
            </a:pPr>
            <a:r>
              <a:rPr lang="he-IL" altLang="en-US" sz="2400" dirty="0">
                <a:solidFill>
                  <a:srgbClr val="000000"/>
                </a:solidFill>
                <a:latin typeface="Tahoma" pitchFamily="34" charset="0"/>
                <a:cs typeface="Tahoma" pitchFamily="34" charset="0"/>
              </a:rPr>
              <a:t>חלק מהתופעות הנגרמות כתוצאה מצריכת 'סמי פיצוציות' אינן מופיעות באופן מיידי, אלא רק לאחר שעות או ימים, תופעה זו מכונה '</a:t>
            </a:r>
            <a:r>
              <a:rPr lang="he-IL" altLang="en-US" sz="2400" dirty="0" err="1">
                <a:solidFill>
                  <a:srgbClr val="000000"/>
                </a:solidFill>
                <a:latin typeface="Tahoma" pitchFamily="34" charset="0"/>
                <a:cs typeface="Tahoma" pitchFamily="34" charset="0"/>
              </a:rPr>
              <a:t>פלאשבק</a:t>
            </a:r>
            <a:r>
              <a:rPr lang="he-IL" altLang="en-US" sz="2400" dirty="0">
                <a:solidFill>
                  <a:srgbClr val="000000"/>
                </a:solidFill>
                <a:latin typeface="Tahoma" pitchFamily="34" charset="0"/>
                <a:cs typeface="Tahoma" pitchFamily="34" charset="0"/>
              </a:rPr>
              <a:t>'. </a:t>
            </a:r>
          </a:p>
          <a:p>
            <a:pPr marL="457200" algn="just" rtl="1">
              <a:lnSpc>
                <a:spcPct val="150000"/>
              </a:lnSpc>
              <a:buFont typeface="Arial" pitchFamily="34" charset="0"/>
              <a:buNone/>
            </a:pPr>
            <a:r>
              <a:rPr lang="he-IL" altLang="en-US" sz="2400" dirty="0">
                <a:solidFill>
                  <a:srgbClr val="000000"/>
                </a:solidFill>
                <a:latin typeface="Tahoma" pitchFamily="34" charset="0"/>
                <a:cs typeface="Tahoma" pitchFamily="34" charset="0"/>
              </a:rPr>
              <a:t>מכאן, שאין לחייל שהשתמש בחופשה, כל ערבות לכך שלא יחווה '</a:t>
            </a:r>
            <a:r>
              <a:rPr lang="he-IL" altLang="en-US" sz="2400" dirty="0" err="1">
                <a:solidFill>
                  <a:srgbClr val="000000"/>
                </a:solidFill>
                <a:latin typeface="Tahoma" pitchFamily="34" charset="0"/>
                <a:cs typeface="Tahoma" pitchFamily="34" charset="0"/>
              </a:rPr>
              <a:t>פלאשבק</a:t>
            </a:r>
            <a:r>
              <a:rPr lang="he-IL" altLang="en-US" sz="2400" dirty="0">
                <a:solidFill>
                  <a:srgbClr val="000000"/>
                </a:solidFill>
                <a:latin typeface="Tahoma" pitchFamily="34" charset="0"/>
                <a:cs typeface="Tahoma" pitchFamily="34" charset="0"/>
              </a:rPr>
              <a:t>' בעת מילוי תפקידו.</a:t>
            </a:r>
            <a:endParaRPr lang="en-US" altLang="en-US" sz="2400" dirty="0">
              <a:solidFill>
                <a:srgbClr val="000000"/>
              </a:solidFill>
              <a:latin typeface="Tahoma" pitchFamily="34" charset="0"/>
              <a:cs typeface="Tahoma" pitchFamily="34" charset="0"/>
            </a:endParaRPr>
          </a:p>
        </p:txBody>
      </p:sp>
      <p:pic>
        <p:nvPicPr>
          <p:cNvPr id="17414" name="Picture 5"/>
          <p:cNvPicPr>
            <a:picLocks noChangeAspect="1"/>
          </p:cNvPicPr>
          <p:nvPr/>
        </p:nvPicPr>
        <p:blipFill>
          <a:blip r:embed="rId4" cstate="print"/>
          <a:srcRect/>
          <a:stretch>
            <a:fillRect/>
          </a:stretch>
        </p:blipFill>
        <p:spPr bwMode="auto">
          <a:xfrm>
            <a:off x="8139113" y="1787525"/>
            <a:ext cx="395287" cy="763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cstate="print"/>
          <a:srcRect l="37477" t="18133" r="26743" b="5499"/>
          <a:stretch/>
        </p:blipFill>
        <p:spPr>
          <a:xfrm>
            <a:off x="1475656" y="1176178"/>
            <a:ext cx="6408712" cy="5493187"/>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Content Placeholder 6"/>
          <p:cNvSpPr>
            <a:spLocks noGrp="1"/>
          </p:cNvSpPr>
          <p:nvPr>
            <p:ph idx="1"/>
          </p:nvPr>
        </p:nvSpPr>
        <p:spPr>
          <a:xfrm>
            <a:off x="395288" y="3068638"/>
            <a:ext cx="8661400" cy="2160587"/>
          </a:xfrm>
        </p:spPr>
        <p:txBody>
          <a:bodyPr/>
          <a:lstStyle/>
          <a:p>
            <a:pPr marL="457200" indent="0" algn="just">
              <a:lnSpc>
                <a:spcPct val="150000"/>
              </a:lnSpc>
              <a:spcBef>
                <a:spcPct val="0"/>
              </a:spcBef>
              <a:buFont typeface="Arial" pitchFamily="34" charset="0"/>
              <a:buNone/>
            </a:pPr>
            <a:r>
              <a:rPr lang="he-IL" altLang="en-US" sz="2800" dirty="0" smtClean="0">
                <a:solidFill>
                  <a:srgbClr val="000000"/>
                </a:solidFill>
                <a:latin typeface="Tahoma" pitchFamily="34" charset="0"/>
                <a:cs typeface="Tahoma" pitchFamily="34" charset="0"/>
              </a:rPr>
              <a:t>מדיניות צה"ל בנושא עודכנה באוגוסט 2015 ועוגנה בפקודת מטכ"ל: </a:t>
            </a:r>
          </a:p>
          <a:p>
            <a:pPr marL="457200" indent="0" algn="just">
              <a:lnSpc>
                <a:spcPct val="150000"/>
              </a:lnSpc>
              <a:spcBef>
                <a:spcPct val="0"/>
              </a:spcBef>
              <a:buFont typeface="Arial" pitchFamily="34" charset="0"/>
              <a:buNone/>
            </a:pPr>
            <a:r>
              <a:rPr lang="he-IL" altLang="en-US" sz="2800" b="1" dirty="0" smtClean="0">
                <a:solidFill>
                  <a:srgbClr val="000000"/>
                </a:solidFill>
                <a:latin typeface="Tahoma" pitchFamily="34" charset="0"/>
                <a:cs typeface="Tahoma" pitchFamily="34" charset="0"/>
              </a:rPr>
              <a:t>"משטר מחנה- חומרים משכרים" </a:t>
            </a:r>
          </a:p>
          <a:p>
            <a:pPr marL="457200" indent="0" algn="just">
              <a:lnSpc>
                <a:spcPct val="150000"/>
              </a:lnSpc>
              <a:spcBef>
                <a:spcPct val="0"/>
              </a:spcBef>
              <a:buFont typeface="Arial" pitchFamily="34" charset="0"/>
              <a:buNone/>
            </a:pPr>
            <a:r>
              <a:rPr lang="he-IL" altLang="en-US" sz="2800" b="1" dirty="0" smtClean="0">
                <a:solidFill>
                  <a:srgbClr val="000000"/>
                </a:solidFill>
                <a:latin typeface="Tahoma" pitchFamily="34" charset="0"/>
                <a:cs typeface="Tahoma" pitchFamily="34" charset="0"/>
              </a:rPr>
              <a:t>(</a:t>
            </a:r>
            <a:r>
              <a:rPr lang="he-IL" altLang="en-US" sz="2800" b="1" dirty="0" err="1" smtClean="0">
                <a:solidFill>
                  <a:srgbClr val="000000"/>
                </a:solidFill>
                <a:latin typeface="Tahoma" pitchFamily="34" charset="0"/>
                <a:cs typeface="Tahoma" pitchFamily="34" charset="0"/>
              </a:rPr>
              <a:t>פ"מ</a:t>
            </a:r>
            <a:r>
              <a:rPr lang="he-IL" altLang="en-US" sz="2800" b="1" dirty="0" smtClean="0">
                <a:solidFill>
                  <a:srgbClr val="000000"/>
                </a:solidFill>
                <a:latin typeface="Tahoma" pitchFamily="34" charset="0"/>
                <a:cs typeface="Tahoma" pitchFamily="34" charset="0"/>
              </a:rPr>
              <a:t> 33.0220). </a:t>
            </a:r>
          </a:p>
        </p:txBody>
      </p:sp>
      <p:sp>
        <p:nvSpPr>
          <p:cNvPr id="3" name="Rounded Rectangle 2"/>
          <p:cNvSpPr/>
          <p:nvPr/>
        </p:nvSpPr>
        <p:spPr>
          <a:xfrm>
            <a:off x="395536" y="1269306"/>
            <a:ext cx="8373813" cy="122359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מהי מדיניות צה"ל לגבי שימוש ב'סמי פיצוציות' </a:t>
            </a: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בתפקיד ובחופשה?</a:t>
            </a: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9462" name="Picture 3"/>
          <p:cNvPicPr>
            <a:picLocks noChangeAspect="1"/>
          </p:cNvPicPr>
          <p:nvPr/>
        </p:nvPicPr>
        <p:blipFill>
          <a:blip r:embed="rId3" cstate="print"/>
          <a:srcRect/>
          <a:stretch>
            <a:fillRect/>
          </a:stretch>
        </p:blipFill>
        <p:spPr bwMode="auto">
          <a:xfrm>
            <a:off x="7812088" y="1498600"/>
            <a:ext cx="395287"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00"/>
                                        <p:tgtEl>
                                          <p:spTgt spid="194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1000"/>
                                        <p:tgtEl>
                                          <p:spTgt spid="1945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Effect transition="in" filter="fade">
                                      <p:cBhvr>
                                        <p:cTn id="13" dur="10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68313" y="1196975"/>
            <a:ext cx="8280400" cy="5184775"/>
          </a:xfrm>
          <a:prstGeom prst="round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ctr" eaLnBrk="1" hangingPunct="1">
              <a:buFont typeface="Arial" panose="020B0604020202020204" pitchFamily="34" charset="0"/>
              <a:buNone/>
              <a:defRPr/>
            </a:pPr>
            <a:r>
              <a:rPr lang="he-IL" altLang="en-US" sz="2800" b="1" dirty="0">
                <a:solidFill>
                  <a:schemeClr val="tx1">
                    <a:lumMod val="75000"/>
                    <a:lumOff val="25000"/>
                  </a:schemeClr>
                </a:solidFill>
                <a:latin typeface="Tahoma" panose="020B0604030504040204" pitchFamily="34" charset="0"/>
                <a:cs typeface="Tahoma" panose="020B0604030504040204" pitchFamily="34" charset="0"/>
              </a:rPr>
              <a:t>תקציר הסרטון: </a:t>
            </a:r>
          </a:p>
          <a:p>
            <a:pPr algn="r" eaLnBrk="1" hangingPunct="1">
              <a:buFont typeface="Arial" panose="020B0604020202020204" pitchFamily="34" charset="0"/>
              <a:buNone/>
              <a:defRPr/>
            </a:pPr>
            <a:endParaRPr lang="he-IL" altLang="en-US" sz="2400" dirty="0">
              <a:solidFill>
                <a:schemeClr val="tx1">
                  <a:lumMod val="75000"/>
                  <a:lumOff val="25000"/>
                </a:schemeClr>
              </a:solidFill>
              <a:latin typeface="Tahoma" panose="020B0604030504040204" pitchFamily="34" charset="0"/>
              <a:cs typeface="Tahoma" panose="020B0604030504040204" pitchFamily="34" charset="0"/>
            </a:endParaRPr>
          </a:p>
          <a:p>
            <a:pPr marL="457200" algn="ctr" rtl="1">
              <a:lnSpc>
                <a:spcPct val="150000"/>
              </a:lnSpc>
              <a:spcAft>
                <a:spcPts val="0"/>
              </a:spcAft>
              <a:defRPr/>
            </a:pPr>
            <a:r>
              <a:rPr lang="he-IL" alt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הסרטון מציג מונולוג בקולו של הסם "מיסטר נייס גאי" המתאר צעיר שנגרר אחר חבריו לשימוש בסם פיצוציות. ניתן לראות ולהרגיש את התחושות הפיזיות והנפשיות החזקות שחווה הצעיר כתוצאה מהשימוש. בסרטון מודגש צידו המפתה והאפל של סם הפיצוציות הגורם להתמכרות.</a:t>
            </a:r>
          </a:p>
          <a:p>
            <a:pPr algn="r" eaLnBrk="1" hangingPunct="1">
              <a:buFont typeface="Arial" panose="020B0604020202020204" pitchFamily="34" charset="0"/>
              <a:buNone/>
              <a:defRPr/>
            </a:pPr>
            <a:endParaRPr lang="en-US" altLang="en-US" sz="2400" dirty="0">
              <a:solidFill>
                <a:schemeClr val="tx1">
                  <a:lumMod val="75000"/>
                  <a:lumOff val="25000"/>
                </a:schemeClr>
              </a:solidFill>
              <a:latin typeface="Tahoma" panose="020B0604030504040204" pitchFamily="34" charset="0"/>
              <a:cs typeface="Tahoma" panose="020B0604030504040204" pitchFamily="34" charset="0"/>
            </a:endParaRPr>
          </a:p>
          <a:p>
            <a:pPr algn="ctr" eaLnBrk="1" hangingPunct="1">
              <a:buFont typeface="Arial" panose="020B0604020202020204" pitchFamily="34" charset="0"/>
              <a:buNone/>
              <a:defRPr/>
            </a:pPr>
            <a:r>
              <a:rPr lang="he-IL" altLang="en-US" dirty="0">
                <a:solidFill>
                  <a:schemeClr val="tx1">
                    <a:lumMod val="75000"/>
                    <a:lumOff val="25000"/>
                  </a:schemeClr>
                </a:solidFill>
                <a:latin typeface="Tahoma" panose="020B0604030504040204" pitchFamily="34" charset="0"/>
                <a:cs typeface="Tahoma" panose="020B0604030504040204" pitchFamily="34" charset="0"/>
              </a:rPr>
              <a:t>התסריט נכתב בהשראת המונולוג שפורסם באתר</a:t>
            </a:r>
          </a:p>
          <a:p>
            <a:pPr algn="ctr" eaLnBrk="1" hangingPunct="1">
              <a:buFont typeface="Arial" panose="020B0604020202020204" pitchFamily="34" charset="0"/>
              <a:buNone/>
              <a:defRPr/>
            </a:pPr>
            <a:r>
              <a:rPr lang="he-IL" altLang="en-US" dirty="0">
                <a:solidFill>
                  <a:schemeClr val="tx1">
                    <a:lumMod val="75000"/>
                    <a:lumOff val="25000"/>
                  </a:schemeClr>
                </a:solidFill>
                <a:latin typeface="Tahoma" panose="020B0604030504040204" pitchFamily="34" charset="0"/>
                <a:cs typeface="Tahoma" panose="020B0604030504040204" pitchFamily="34" charset="0"/>
              </a:rPr>
              <a:t>באינטרנט "קולנוע נמיר- הבלוג של עמיחי שיין" </a:t>
            </a:r>
          </a:p>
          <a:p>
            <a:pPr algn="ctr" eaLnBrk="1" hangingPunct="1">
              <a:buFont typeface="Arial" panose="020B0604020202020204" pitchFamily="34" charset="0"/>
              <a:buNone/>
              <a:defRPr/>
            </a:pPr>
            <a:r>
              <a:rPr lang="he-IL" altLang="en-US" dirty="0">
                <a:solidFill>
                  <a:schemeClr val="tx1">
                    <a:lumMod val="75000"/>
                    <a:lumOff val="25000"/>
                  </a:schemeClr>
                </a:solidFill>
                <a:latin typeface="Tahoma" panose="020B0604030504040204" pitchFamily="34" charset="0"/>
                <a:cs typeface="Tahoma" panose="020B0604030504040204" pitchFamily="34" charset="0"/>
              </a:rPr>
              <a:t>בינואר 2015, ונקרא : "נייס גאי- ספוג במוות". </a:t>
            </a:r>
            <a:endParaRPr lang="en-US" altLang="en-US" dirty="0">
              <a:solidFill>
                <a:schemeClr val="tx1">
                  <a:lumMod val="75000"/>
                  <a:lumOff val="25000"/>
                </a:schemeClr>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684213" y="2332038"/>
            <a:ext cx="8229600" cy="4525962"/>
          </a:xfrm>
        </p:spPr>
        <p:txBody>
          <a:bodyPr/>
          <a:lstStyle/>
          <a:p>
            <a:pPr marL="457200" indent="0" algn="just">
              <a:lnSpc>
                <a:spcPct val="150000"/>
              </a:lnSpc>
              <a:spcBef>
                <a:spcPct val="0"/>
              </a:spcBef>
              <a:spcAft>
                <a:spcPts val="0"/>
              </a:spcAft>
              <a:buFont typeface="Arial" pitchFamily="34" charset="0"/>
              <a:buNone/>
              <a:defRPr/>
            </a:pPr>
            <a:endPar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0" algn="just">
              <a:lnSpc>
                <a:spcPct val="150000"/>
              </a:lnSpc>
              <a:spcBef>
                <a:spcPct val="0"/>
              </a:spcBef>
              <a:spcAft>
                <a:spcPts val="0"/>
              </a:spcAft>
              <a:buFont typeface="Arial" pitchFamily="34" charset="0"/>
              <a:buNone/>
              <a:defRPr/>
            </a:pPr>
            <a:r>
              <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he-IL" sz="2000" b="1" dirty="0">
                <a:solidFill>
                  <a:srgbClr val="000000"/>
                </a:solidFill>
                <a:latin typeface="Tahoma" panose="020B0604030504040204" pitchFamily="34" charset="0"/>
                <a:ea typeface="Tahoma" panose="020B0604030504040204" pitchFamily="34" charset="0"/>
                <a:cs typeface="Tahoma" panose="020B0604030504040204" pitchFamily="34" charset="0"/>
              </a:rPr>
              <a:t>משקה משכר, סם או כל חומר </a:t>
            </a:r>
            <a:r>
              <a:rPr lang="he-IL"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אחר</a:t>
            </a:r>
            <a:r>
              <a:rPr lang="he-IL"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rPr>
              <a:t>שקיים יסוד סביר להניח </a:t>
            </a:r>
            <a:r>
              <a:rPr lang="he-IL" sz="2000" b="1" dirty="0">
                <a:solidFill>
                  <a:srgbClr val="000000"/>
                </a:solidFill>
                <a:latin typeface="Tahoma" panose="020B0604030504040204" pitchFamily="34" charset="0"/>
                <a:ea typeface="Tahoma" panose="020B0604030504040204" pitchFamily="34" charset="0"/>
                <a:cs typeface="Tahoma" panose="020B0604030504040204" pitchFamily="34" charset="0"/>
              </a:rPr>
              <a:t>שהשימוש בו עשוי לשבש את תפקודו של החייל </a:t>
            </a:r>
            <a:r>
              <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rPr>
              <a:t>באופן כזה שפעילותו עלולה להמריץ או לדכא את מערכת העצבים, לגרום להזיות, או לגרום שינויים בהכרה, בתפיסה, במצב הרוח או בהתנהגות, </a:t>
            </a:r>
            <a:r>
              <a:rPr lang="he-IL" sz="2000" b="1" dirty="0">
                <a:solidFill>
                  <a:srgbClr val="000000"/>
                </a:solidFill>
                <a:latin typeface="Tahoma" panose="020B0604030504040204" pitchFamily="34" charset="0"/>
                <a:ea typeface="Tahoma" panose="020B0604030504040204" pitchFamily="34" charset="0"/>
                <a:cs typeface="Tahoma" panose="020B0604030504040204" pitchFamily="34" charset="0"/>
              </a:rPr>
              <a:t>בין שהחומר אסור לפי פקודת הסמים המסוכנים התשל"ג-1973, ובין שאינו אסור</a:t>
            </a:r>
            <a:r>
              <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rPr>
              <a:t>, לרבות חומר שעל פי פרסומו ברבים גורם למשתמש לתופעות הדומות לתופעות הנגרמות כתוצאה מהשימוש בסם מסוכן".</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2000" dirty="0"/>
          </a:p>
        </p:txBody>
      </p:sp>
      <p:sp>
        <p:nvSpPr>
          <p:cNvPr id="3" name="Rounded Rectangle 2"/>
          <p:cNvSpPr/>
          <p:nvPr/>
        </p:nvSpPr>
        <p:spPr>
          <a:xfrm>
            <a:off x="395536" y="1124744"/>
            <a:ext cx="8373813" cy="122359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פקודת המטכ"ל מתייחסת ל'חומרים משכרים'. </a:t>
            </a: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מהו 'חומר משכר'?</a:t>
            </a: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486" name="Picture 3"/>
          <p:cNvPicPr>
            <a:picLocks noChangeAspect="1"/>
          </p:cNvPicPr>
          <p:nvPr/>
        </p:nvPicPr>
        <p:blipFill>
          <a:blip r:embed="rId4" cstate="print"/>
          <a:srcRect/>
          <a:stretch>
            <a:fillRect/>
          </a:stretch>
        </p:blipFill>
        <p:spPr bwMode="auto">
          <a:xfrm>
            <a:off x="7812088" y="1344613"/>
            <a:ext cx="395287"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684213" y="2332038"/>
            <a:ext cx="8229600" cy="4525962"/>
          </a:xfrm>
        </p:spPr>
        <p:txBody>
          <a:bodyPr/>
          <a:lstStyle/>
          <a:p>
            <a:pPr marL="457200" indent="0" algn="just">
              <a:lnSpc>
                <a:spcPct val="150000"/>
              </a:lnSpc>
              <a:spcBef>
                <a:spcPct val="0"/>
              </a:spcBef>
              <a:spcAft>
                <a:spcPts val="0"/>
              </a:spcAft>
              <a:buFont typeface="Arial" pitchFamily="34" charset="0"/>
              <a:buNone/>
              <a:defRPr/>
            </a:pPr>
            <a:endParaRPr lang="he-IL"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2000" dirty="0"/>
          </a:p>
        </p:txBody>
      </p:sp>
      <p:sp>
        <p:nvSpPr>
          <p:cNvPr id="5"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0" fontAlgn="base" latinLnBrk="0" hangingPunct="0">
              <a:lnSpc>
                <a:spcPct val="100000"/>
              </a:lnSpc>
              <a:spcBef>
                <a:spcPct val="20000"/>
              </a:spcBef>
              <a:spcAft>
                <a:spcPct val="0"/>
              </a:spcAft>
              <a:buClrTx/>
              <a:buSzTx/>
              <a:tabLst/>
              <a:defRPr/>
            </a:pPr>
            <a:r>
              <a:rPr kumimoji="0" lang="he-IL" sz="3200" b="1" i="0" u="none" strike="noStrike" kern="1200" cap="none" spc="0" normalizeH="0" baseline="0" noProof="0" dirty="0" smtClean="0">
                <a:ln>
                  <a:noFill/>
                </a:ln>
                <a:solidFill>
                  <a:schemeClr val="tx1"/>
                </a:solidFill>
                <a:effectLst/>
                <a:uLnTx/>
                <a:uFillTx/>
                <a:latin typeface="+mn-lt"/>
                <a:ea typeface="+mn-ea"/>
                <a:cs typeface="+mn-cs"/>
              </a:rPr>
              <a:t>במילים פשוטות: </a:t>
            </a: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Ø"/>
              <a:tabLst/>
              <a:defRPr/>
            </a:pPr>
            <a:endParaRPr kumimoji="0" lang="he-IL"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Ø"/>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כל חומר שמשפיע על התודעה של החייל (ממסטל, גורם לתחושת "סוטול" ) ושאינו נלקח מסיבות רפואיות.</a:t>
            </a: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Ø"/>
              <a:tabLst/>
              <a:defRPr/>
            </a:pPr>
            <a:endParaRPr kumimoji="0" lang="he-IL"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Wingdings" pitchFamily="2" charset="2"/>
              <a:buChar char="Ø"/>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למשל: גז מזגנים, גת, דבק מגע, וכמובן גם אלכוהול וסמי פיצוציות!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23528" y="2889796"/>
            <a:ext cx="8496944" cy="16193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r>
              <a:rPr lang="he-IL" altLang="en-US" sz="28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מהם האיסורים של הצבא לגבי </a:t>
            </a:r>
          </a:p>
          <a:p>
            <a:pPr algn="ctr" eaLnBrk="1" hangingPunct="1">
              <a:defRPr/>
            </a:pPr>
            <a:r>
              <a:rPr lang="he-IL" altLang="en-US" sz="28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ה'חומרים המשכרים'?</a:t>
            </a:r>
            <a:endParaRPr lang="en-US" altLang="en-US" sz="28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2533" name="Picture 4"/>
          <p:cNvPicPr>
            <a:picLocks noChangeAspect="1"/>
          </p:cNvPicPr>
          <p:nvPr/>
        </p:nvPicPr>
        <p:blipFill>
          <a:blip r:embed="rId3" cstate="print"/>
          <a:srcRect/>
          <a:stretch>
            <a:fillRect/>
          </a:stretch>
        </p:blipFill>
        <p:spPr bwMode="auto">
          <a:xfrm>
            <a:off x="7235825" y="3178175"/>
            <a:ext cx="539750" cy="89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50825" y="1196975"/>
            <a:ext cx="9074150" cy="5661025"/>
          </a:xfrm>
        </p:spPr>
        <p:txBody>
          <a:bodyPr/>
          <a:lstStyle/>
          <a:p>
            <a:pPr marL="457200" indent="0" algn="just">
              <a:lnSpc>
                <a:spcPct val="150000"/>
              </a:lnSpc>
              <a:spcBef>
                <a:spcPct val="0"/>
              </a:spcBef>
              <a:buFont typeface="Wingdings" pitchFamily="2" charset="2"/>
              <a:buChar char="Ø"/>
              <a:defRPr/>
            </a:pPr>
            <a:r>
              <a:rPr lang="he-IL" altLang="en-US" sz="2000" b="1" dirty="0" smtClean="0">
                <a:solidFill>
                  <a:srgbClr val="000000"/>
                </a:solidFill>
                <a:latin typeface="Tahoma" pitchFamily="34" charset="0"/>
                <a:cs typeface="Tahoma" pitchFamily="34" charset="0"/>
              </a:rPr>
              <a:t> חל איסור הכנסה, החזקה, מכירה ושימוש בחומר משכר</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במחנות    </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צה"ל. </a:t>
            </a:r>
          </a:p>
          <a:p>
            <a:pPr marL="457200" indent="0" algn="just">
              <a:lnSpc>
                <a:spcPct val="150000"/>
              </a:lnSpc>
              <a:spcBef>
                <a:spcPct val="0"/>
              </a:spcBef>
              <a:buFont typeface="Wingdings" pitchFamily="2" charset="2"/>
              <a:buChar char="Ø"/>
              <a:defRPr/>
            </a:pPr>
            <a:r>
              <a:rPr lang="he-IL" altLang="en-US" sz="2000" b="1" dirty="0" smtClean="0">
                <a:solidFill>
                  <a:srgbClr val="000000"/>
                </a:solidFill>
                <a:latin typeface="Tahoma" pitchFamily="34" charset="0"/>
                <a:cs typeface="Tahoma" pitchFamily="34" charset="0"/>
              </a:rPr>
              <a:t>שימוש בחומר משכר וצריכתו אסורים</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לחלוטין על</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כל חייל, בכל </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אחת מן הנסיבות הבאות:</a:t>
            </a:r>
            <a:endParaRPr lang="en-US" altLang="en-US" sz="2000" b="1" dirty="0" smtClean="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r>
              <a:rPr lang="en-US" altLang="en-US" sz="2000" b="1" dirty="0">
                <a:solidFill>
                  <a:srgbClr val="000000"/>
                </a:solidFill>
                <a:latin typeface="Tahoma" pitchFamily="34" charset="0"/>
                <a:cs typeface="Tahoma" pitchFamily="34" charset="0"/>
              </a:rPr>
              <a:t> </a:t>
            </a:r>
            <a:r>
              <a:rPr lang="en-US" altLang="en-US" sz="2000" b="1" dirty="0" smtClean="0">
                <a:solidFill>
                  <a:srgbClr val="000000"/>
                </a:solidFill>
                <a:latin typeface="Tahoma" pitchFamily="34" charset="0"/>
                <a:cs typeface="Tahoma" pitchFamily="34" charset="0"/>
              </a:rPr>
              <a:t>      </a:t>
            </a:r>
            <a:r>
              <a:rPr lang="he-IL" altLang="en-US" sz="2000" b="1" dirty="0" smtClean="0">
                <a:solidFill>
                  <a:srgbClr val="000000"/>
                </a:solidFill>
                <a:latin typeface="Tahoma" pitchFamily="34" charset="0"/>
                <a:cs typeface="Tahoma" pitchFamily="34" charset="0"/>
              </a:rPr>
              <a:t> - </a:t>
            </a:r>
            <a:r>
              <a:rPr lang="he-IL" altLang="en-US" sz="2000" dirty="0" smtClean="0">
                <a:solidFill>
                  <a:srgbClr val="000000"/>
                </a:solidFill>
                <a:latin typeface="Tahoma" pitchFamily="34" charset="0"/>
                <a:cs typeface="Tahoma" pitchFamily="34" charset="0"/>
              </a:rPr>
              <a:t>בהיותו חייל בתפקיד</a:t>
            </a:r>
            <a:r>
              <a:rPr lang="en-US" altLang="en-US" sz="2000" dirty="0" smtClean="0">
                <a:solidFill>
                  <a:srgbClr val="000000"/>
                </a:solidFill>
                <a:latin typeface="Tahoma" pitchFamily="34" charset="0"/>
                <a:cs typeface="Tahoma" pitchFamily="34" charset="0"/>
              </a:rPr>
              <a:t> </a:t>
            </a:r>
            <a:r>
              <a:rPr lang="he-IL" altLang="en-US" sz="2000" dirty="0" smtClean="0">
                <a:solidFill>
                  <a:srgbClr val="000000"/>
                </a:solidFill>
                <a:latin typeface="Tahoma" pitchFamily="34" charset="0"/>
                <a:cs typeface="Tahoma" pitchFamily="34" charset="0"/>
              </a:rPr>
              <a:t>(כולל בהסעה, בכוננות, בפעילות מטעם הצבא)</a:t>
            </a:r>
            <a:endParaRPr lang="en-US" altLang="en-US" sz="2000" dirty="0" smtClean="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r>
              <a:rPr lang="en-US" altLang="en-US" sz="2000" dirty="0">
                <a:solidFill>
                  <a:srgbClr val="000000"/>
                </a:solidFill>
                <a:latin typeface="Tahoma" pitchFamily="34" charset="0"/>
                <a:cs typeface="Tahoma" pitchFamily="34" charset="0"/>
              </a:rPr>
              <a:t> </a:t>
            </a:r>
            <a:r>
              <a:rPr lang="en-US" altLang="en-US" sz="2000" dirty="0" smtClean="0">
                <a:solidFill>
                  <a:srgbClr val="000000"/>
                </a:solidFill>
                <a:latin typeface="Tahoma" pitchFamily="34" charset="0"/>
                <a:cs typeface="Tahoma" pitchFamily="34" charset="0"/>
              </a:rPr>
              <a:t>      </a:t>
            </a:r>
            <a:r>
              <a:rPr lang="he-IL" altLang="en-US" sz="2000" dirty="0" smtClean="0">
                <a:solidFill>
                  <a:srgbClr val="000000"/>
                </a:solidFill>
                <a:latin typeface="Tahoma" pitchFamily="34" charset="0"/>
                <a:cs typeface="Tahoma" pitchFamily="34" charset="0"/>
              </a:rPr>
              <a:t> - כשהחייל נושא נשק</a:t>
            </a:r>
            <a:endParaRPr lang="en-US" altLang="en-US" sz="2000" dirty="0" smtClean="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r>
              <a:rPr lang="en-US" altLang="en-US" sz="2000" dirty="0">
                <a:solidFill>
                  <a:srgbClr val="000000"/>
                </a:solidFill>
                <a:latin typeface="Tahoma" pitchFamily="34" charset="0"/>
                <a:cs typeface="Tahoma" pitchFamily="34" charset="0"/>
              </a:rPr>
              <a:t> </a:t>
            </a:r>
            <a:r>
              <a:rPr lang="en-US" altLang="en-US" sz="2000" dirty="0" smtClean="0">
                <a:solidFill>
                  <a:srgbClr val="000000"/>
                </a:solidFill>
                <a:latin typeface="Tahoma" pitchFamily="34" charset="0"/>
                <a:cs typeface="Tahoma" pitchFamily="34" charset="0"/>
              </a:rPr>
              <a:t>     </a:t>
            </a:r>
            <a:r>
              <a:rPr lang="he-IL" altLang="en-US" sz="2000" dirty="0" smtClean="0">
                <a:solidFill>
                  <a:srgbClr val="000000"/>
                </a:solidFill>
                <a:latin typeface="Tahoma" pitchFamily="34" charset="0"/>
                <a:cs typeface="Tahoma" pitchFamily="34" charset="0"/>
              </a:rPr>
              <a:t>  - בעודו לובש מדים</a:t>
            </a:r>
            <a:endParaRPr lang="en-US" altLang="en-US" sz="2000" dirty="0" smtClean="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r>
              <a:rPr lang="en-US" altLang="en-US" sz="2000" dirty="0" smtClean="0">
                <a:solidFill>
                  <a:srgbClr val="000000"/>
                </a:solidFill>
                <a:latin typeface="Tahoma" pitchFamily="34" charset="0"/>
                <a:cs typeface="Tahoma" pitchFamily="34" charset="0"/>
              </a:rPr>
              <a:t>       </a:t>
            </a:r>
            <a:r>
              <a:rPr lang="he-IL" altLang="en-US" sz="2000" dirty="0" smtClean="0">
                <a:solidFill>
                  <a:srgbClr val="000000"/>
                </a:solidFill>
                <a:latin typeface="Tahoma" pitchFamily="34" charset="0"/>
                <a:cs typeface="Tahoma" pitchFamily="34" charset="0"/>
              </a:rPr>
              <a:t> - כשהחייל שוהה בחופשה קצרה ('אפטר') אם אסר על כך מפקדו</a:t>
            </a:r>
            <a:endParaRPr lang="en-US" altLang="en-US" sz="2000" dirty="0" smtClean="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endParaRPr lang="en-US" altLang="en-US" sz="2000" dirty="0">
              <a:solidFill>
                <a:srgbClr val="000000"/>
              </a:solidFill>
              <a:latin typeface="Tahoma" pitchFamily="34" charset="0"/>
              <a:cs typeface="Tahoma" pitchFamily="34" charset="0"/>
            </a:endParaRPr>
          </a:p>
          <a:p>
            <a:pPr marL="457200" indent="0" algn="just">
              <a:lnSpc>
                <a:spcPct val="150000"/>
              </a:lnSpc>
              <a:spcBef>
                <a:spcPct val="0"/>
              </a:spcBef>
              <a:buFont typeface="Arial" pitchFamily="34" charset="0"/>
              <a:buNone/>
              <a:defRPr/>
            </a:pPr>
            <a:r>
              <a:rPr lang="en-US" altLang="en-US" sz="2000" dirty="0" smtClean="0">
                <a:solidFill>
                  <a:srgbClr val="000000"/>
                </a:solidFill>
                <a:latin typeface="Tahoma" pitchFamily="34" charset="0"/>
                <a:cs typeface="Tahoma" pitchFamily="34" charset="0"/>
              </a:rPr>
              <a:t>  </a:t>
            </a:r>
            <a:r>
              <a:rPr lang="he-IL" altLang="en-US" sz="2000" dirty="0" smtClean="0">
                <a:solidFill>
                  <a:srgbClr val="000000"/>
                </a:solidFill>
                <a:latin typeface="Tahoma" pitchFamily="34" charset="0"/>
                <a:cs typeface="Tahoma" pitchFamily="34" charset="0"/>
              </a:rPr>
              <a:t> </a:t>
            </a:r>
            <a:r>
              <a:rPr lang="he-IL" altLang="en-US" sz="2000" u="sng" dirty="0" smtClean="0">
                <a:solidFill>
                  <a:srgbClr val="000000"/>
                </a:solidFill>
                <a:latin typeface="Tahoma" pitchFamily="34" charset="0"/>
                <a:cs typeface="Tahoma" pitchFamily="34" charset="0"/>
              </a:rPr>
              <a:t>חייל שיוקפץ ליחידתו ויהיה "מסטול" – יחשב ככזה, שעבר עבירה  צבאית!</a:t>
            </a:r>
          </a:p>
          <a:p>
            <a:pPr marL="457200" indent="0" algn="just">
              <a:lnSpc>
                <a:spcPct val="150000"/>
              </a:lnSpc>
              <a:spcBef>
                <a:spcPct val="0"/>
              </a:spcBef>
              <a:buFont typeface="Arial" pitchFamily="34" charset="0"/>
              <a:buNone/>
              <a:defRPr/>
            </a:pPr>
            <a:r>
              <a:rPr lang="en-US" altLang="en-US" sz="2000" dirty="0" smtClean="0">
                <a:solidFill>
                  <a:srgbClr val="000000"/>
                </a:solidFill>
                <a:latin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10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10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10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0">
                                            <p:txEl>
                                              <p:pRg st="4" end="4"/>
                                            </p:txEl>
                                          </p:spTgt>
                                        </p:tgtEl>
                                        <p:attrNameLst>
                                          <p:attrName>style.visibility</p:attrName>
                                        </p:attrNameLst>
                                      </p:cBhvr>
                                      <p:to>
                                        <p:strVal val="visible"/>
                                      </p:to>
                                    </p:set>
                                    <p:animEffect transition="in" filter="fade">
                                      <p:cBhvr>
                                        <p:cTn id="27" dur="1000"/>
                                        <p:tgtEl>
                                          <p:spTgt spid="225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fade">
                                      <p:cBhvr>
                                        <p:cTn id="32" dur="10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0">
                                            <p:txEl>
                                              <p:pRg st="7" end="7"/>
                                            </p:txEl>
                                          </p:spTgt>
                                        </p:tgtEl>
                                        <p:attrNameLst>
                                          <p:attrName>style.visibility</p:attrName>
                                        </p:attrNameLst>
                                      </p:cBhvr>
                                      <p:to>
                                        <p:strVal val="visible"/>
                                      </p:to>
                                    </p:set>
                                    <p:animEffect transition="in" filter="fade">
                                      <p:cBhvr>
                                        <p:cTn id="37" dur="1000"/>
                                        <p:tgtEl>
                                          <p:spTgt spid="2253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30">
                                            <p:txEl>
                                              <p:pRg st="8" end="8"/>
                                            </p:txEl>
                                          </p:spTgt>
                                        </p:tgtEl>
                                        <p:attrNameLst>
                                          <p:attrName>style.visibility</p:attrName>
                                        </p:attrNameLst>
                                      </p:cBhvr>
                                      <p:to>
                                        <p:strVal val="visible"/>
                                      </p:to>
                                    </p:set>
                                    <p:animEffect transition="in" filter="fade">
                                      <p:cBhvr>
                                        <p:cTn id="42" dur="10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marL="0" indent="0">
              <a:buFont typeface="Arial" pitchFamily="34" charset="0"/>
              <a:buNone/>
              <a:defRPr/>
            </a:pPr>
            <a:r>
              <a:rPr lang="he-IL" altLang="en-US" b="1" dirty="0" smtClean="0">
                <a:solidFill>
                  <a:srgbClr val="000000"/>
                </a:solidFill>
                <a:latin typeface="Tahoma" pitchFamily="34" charset="0"/>
                <a:cs typeface="Tahoma" pitchFamily="34" charset="0"/>
              </a:rPr>
              <a:t>הציפייה היא להמנעות מוחלטת משימוש ב'סמי פיצוציות' ב'אפטר', בחופשה ובמוצ"ש!</a:t>
            </a:r>
          </a:p>
          <a:p>
            <a:pPr marL="0" indent="0">
              <a:buFont typeface="Arial" pitchFamily="34" charset="0"/>
              <a:buNone/>
              <a:defRPr/>
            </a:pPr>
            <a:endParaRPr lang="he-IL" altLang="en-US" dirty="0">
              <a:solidFill>
                <a:srgbClr val="000000"/>
              </a:solidFill>
              <a:latin typeface="Tahoma" pitchFamily="34" charset="0"/>
              <a:cs typeface="Tahoma" pitchFamily="34" charset="0"/>
            </a:endParaRPr>
          </a:p>
          <a:p>
            <a:pPr>
              <a:defRPr/>
            </a:pPr>
            <a:r>
              <a:rPr lang="he-IL" altLang="en-US" sz="2400" dirty="0" smtClean="0">
                <a:solidFill>
                  <a:srgbClr val="000000"/>
                </a:solidFill>
                <a:latin typeface="Tahoma" pitchFamily="34" charset="0"/>
                <a:cs typeface="Tahoma" pitchFamily="34" charset="0"/>
              </a:rPr>
              <a:t>עלול להיות גרגר של סם לא חוקי בשקית- האכיפה   </a:t>
            </a:r>
            <a:r>
              <a:rPr lang="en-US" altLang="en-US" sz="2400" dirty="0" smtClean="0">
                <a:solidFill>
                  <a:srgbClr val="000000"/>
                </a:solidFill>
                <a:latin typeface="Tahoma" pitchFamily="34" charset="0"/>
                <a:cs typeface="Tahoma" pitchFamily="34" charset="0"/>
              </a:rPr>
              <a:t>       </a:t>
            </a:r>
            <a:r>
              <a:rPr lang="he-IL" altLang="en-US" sz="2400" dirty="0" smtClean="0">
                <a:solidFill>
                  <a:srgbClr val="000000"/>
                </a:solidFill>
                <a:latin typeface="Tahoma" pitchFamily="34" charset="0"/>
                <a:cs typeface="Tahoma" pitchFamily="34" charset="0"/>
              </a:rPr>
              <a:t>והענישה בצה"ל מחמירות ביותר.</a:t>
            </a:r>
          </a:p>
          <a:p>
            <a:pPr>
              <a:defRPr/>
            </a:pPr>
            <a:r>
              <a:rPr lang="he-IL" altLang="en-US" sz="2400" dirty="0" smtClean="0">
                <a:solidFill>
                  <a:srgbClr val="000000"/>
                </a:solidFill>
                <a:latin typeface="Tahoma" pitchFamily="34" charset="0"/>
                <a:cs typeface="Tahoma" pitchFamily="34" charset="0"/>
              </a:rPr>
              <a:t>קיימת סכנה לאיבוד שליטה.</a:t>
            </a:r>
          </a:p>
          <a:p>
            <a:pPr>
              <a:defRPr/>
            </a:pPr>
            <a:r>
              <a:rPr lang="he-IL" altLang="en-US" sz="2400" dirty="0" smtClean="0">
                <a:solidFill>
                  <a:srgbClr val="000000"/>
                </a:solidFill>
                <a:latin typeface="Tahoma" pitchFamily="34" charset="0"/>
                <a:cs typeface="Tahoma" pitchFamily="34" charset="0"/>
              </a:rPr>
              <a:t>השפעות של פלאשבקים בעת מילוי התפקיד.</a:t>
            </a:r>
          </a:p>
          <a:p>
            <a:pPr>
              <a:defRPr/>
            </a:pPr>
            <a:r>
              <a:rPr lang="he-IL" altLang="en-US" sz="2400" dirty="0" smtClean="0">
                <a:solidFill>
                  <a:srgbClr val="000000"/>
                </a:solidFill>
                <a:latin typeface="Tahoma" pitchFamily="34" charset="0"/>
                <a:cs typeface="Tahoma" pitchFamily="34" charset="0"/>
              </a:rPr>
              <a:t>סכנת להתמכרות והתדרדרות במצב.</a:t>
            </a:r>
          </a:p>
          <a:p>
            <a:pPr>
              <a:defRPr/>
            </a:pPr>
            <a:endParaRPr lang="he-IL" altLang="en-US" sz="2400" dirty="0" smtClean="0">
              <a:solidFill>
                <a:srgbClr val="000000"/>
              </a:solidFill>
              <a:latin typeface="Tahoma" pitchFamily="34" charset="0"/>
              <a:cs typeface="Tahoma" pitchFamily="34" charset="0"/>
            </a:endParaRPr>
          </a:p>
          <a:p>
            <a:pPr>
              <a:defRPr/>
            </a:pPr>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75656" y="1772816"/>
            <a:ext cx="6264696" cy="3600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sz="13800" b="1" dirty="0">
                <a:ln w="0"/>
                <a:solidFill>
                  <a:schemeClr val="tx1">
                    <a:lumMod val="50000"/>
                    <a:lumOff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סיכום</a:t>
            </a:r>
            <a:endParaRPr lang="en-US" sz="13800" b="1" dirty="0">
              <a:ln w="0"/>
              <a:solidFill>
                <a:schemeClr val="tx1">
                  <a:lumMod val="50000"/>
                  <a:lumOff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14282" y="1341438"/>
            <a:ext cx="8677306" cy="5975350"/>
          </a:xfrm>
        </p:spPr>
        <p:txBody>
          <a:bodyPr rtlCol="1">
            <a:noAutofit/>
          </a:bodyPr>
          <a:lstStyle/>
          <a:p>
            <a:pPr marL="457200" algn="just">
              <a:lnSpc>
                <a:spcPct val="150000"/>
              </a:lnSpc>
              <a:spcBef>
                <a:spcPct val="0"/>
              </a:spcBef>
              <a:spcAft>
                <a:spcPts val="0"/>
              </a:spcAft>
              <a:buFont typeface="Wingdings" panose="05000000000000000000" pitchFamily="2" charset="2"/>
              <a:buChar char="Ø"/>
              <a:defRPr/>
            </a:pPr>
            <a:endParaRPr lang="he-IL" sz="22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השפעת </a:t>
            </a: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הסמים על ההתנהגות והתפקוד אינה פגה לאחר מספר שעות כמו הרגשת ה"סוטול", אלא נמשכת עד מספר ימים.</a:t>
            </a:r>
          </a:p>
          <a:p>
            <a:pPr marL="457200" algn="just">
              <a:lnSpc>
                <a:spcPct val="150000"/>
              </a:lnSpc>
              <a:spcBef>
                <a:spcPct val="0"/>
              </a:spcBef>
              <a:spcAft>
                <a:spcPts val="0"/>
              </a:spcAft>
              <a:buFont typeface="Wingdings" panose="05000000000000000000" pitchFamily="2" charset="2"/>
              <a:buChar char="Ø"/>
              <a:defRPr/>
            </a:pP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 השימוש בסם עלול לגרום לנזקים </a:t>
            </a: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למוח</a:t>
            </a: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 ישנם </a:t>
            </a: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מצבים, </a:t>
            </a: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שאפילו </a:t>
            </a: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שימוש </a:t>
            </a: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חד פעמי בסם משפיע על התפקוד, </a:t>
            </a: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החשיבה </a:t>
            </a:r>
            <a:r>
              <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rPr>
              <a:t>ועל יכולת התגובה </a:t>
            </a: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he-IL"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spcAft>
                <a:spcPts val="0"/>
              </a:spcAft>
              <a:buFont typeface="Arial" pitchFamily="34" charset="0"/>
              <a:buNone/>
              <a:defRPr/>
            </a:pPr>
            <a:endParaRPr lang="he-IL" sz="2800"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5720" y="1052513"/>
            <a:ext cx="8858280" cy="5543550"/>
          </a:xfrm>
        </p:spPr>
        <p:txBody>
          <a:bodyPr rtlCol="1">
            <a:noAutofit/>
          </a:bodyPr>
          <a:lstStyle/>
          <a:p>
            <a:pPr eaLnBrk="1" fontAlgn="auto" hangingPunct="1">
              <a:spcAft>
                <a:spcPts val="0"/>
              </a:spcAft>
              <a:defRPr/>
            </a:pP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r>
              <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חייל צה"ל המשתמש בסמים מסכן לא רק את חייו, אלא גם את חיי חבריו המשרתים לצידו, ומפר את אחריותו כלפי תושבי המדינה שעל ביטחונם מופקד.</a:t>
            </a:r>
          </a:p>
          <a:p>
            <a:pPr marL="457200" algn="just">
              <a:lnSpc>
                <a:spcPct val="150000"/>
              </a:lnSpc>
              <a:spcBef>
                <a:spcPct val="0"/>
              </a:spcBef>
              <a:spcAft>
                <a:spcPts val="0"/>
              </a:spcAft>
              <a:buFont typeface="Wingdings" panose="05000000000000000000" pitchFamily="2" charset="2"/>
              <a:buChar char="Ø"/>
              <a:defRPr/>
            </a:pPr>
            <a:endParaRPr lang="he-IL"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r>
              <a:rPr lang="he-IL" altLang="en-US" sz="2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ה'ערבות</a:t>
            </a:r>
            <a:r>
              <a:rPr lang="he-IL" alt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ההדדית' - על חייל המזהה כי חברו במצוקה או שהוא מסכן את עצמו, לגלות עירנות ואכפתיות ולדווח למפקדיו.</a:t>
            </a:r>
            <a:endParaRPr lang="en-US" alt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defRPr/>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spcAft>
                <a:spcPts val="0"/>
              </a:spcAft>
              <a:buFont typeface="Arial" pitchFamily="34" charset="0"/>
              <a:buNone/>
              <a:defRPr/>
            </a:pPr>
            <a:endParaRPr lang="he-IL" sz="2800"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68313" y="1484313"/>
            <a:ext cx="8496300" cy="4525962"/>
          </a:xfrm>
        </p:spPr>
        <p:txBody>
          <a:bodyPr/>
          <a:lstStyle/>
          <a:p>
            <a:pPr marL="457200" algn="just">
              <a:lnSpc>
                <a:spcPct val="150000"/>
              </a:lnSpc>
              <a:spcBef>
                <a:spcPct val="0"/>
              </a:spcBef>
              <a:spcAft>
                <a:spcPts val="0"/>
              </a:spcAft>
              <a:buFont typeface="Wingdings" panose="05000000000000000000" pitchFamily="2" charset="2"/>
              <a:buChar char="Ø"/>
              <a:defRPr/>
            </a:pPr>
            <a:r>
              <a:rPr lang="he-IL" alt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יש לזכור כי חייל הוא חייל "24 שעות ביממה, 365 ימים בשנה" וכי מעשיו בנסיבות "אזרחיות" אינם פחותים בחומרתם, ואף חמורים יותר בשל ייעודו של </a:t>
            </a:r>
            <a:r>
              <a:rPr lang="he-IL" altLang="en-US" sz="2200" dirty="0" smtClean="0">
                <a:solidFill>
                  <a:srgbClr val="000000"/>
                </a:solidFill>
                <a:latin typeface="Tahoma" panose="020B0604030504040204" pitchFamily="34" charset="0"/>
                <a:ea typeface="Tahoma" panose="020B0604030504040204" pitchFamily="34" charset="0"/>
                <a:cs typeface="Tahoma" panose="020B0604030504040204" pitchFamily="34" charset="0"/>
              </a:rPr>
              <a:t>צה"ל.</a:t>
            </a:r>
            <a:endParaRPr lang="he-IL" alt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endParaRPr lang="en-US" alt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algn="just">
              <a:lnSpc>
                <a:spcPct val="150000"/>
              </a:lnSpc>
              <a:spcBef>
                <a:spcPct val="0"/>
              </a:spcBef>
              <a:spcAft>
                <a:spcPts val="0"/>
              </a:spcAft>
              <a:buFont typeface="Wingdings" panose="05000000000000000000" pitchFamily="2" charset="2"/>
              <a:buChar char="Ø"/>
              <a:defRPr/>
            </a:pPr>
            <a:r>
              <a:rPr lang="he-IL" altLang="en-US" sz="2200" b="1" dirty="0">
                <a:solidFill>
                  <a:srgbClr val="000000"/>
                </a:solidFill>
                <a:latin typeface="Tahoma" panose="020B0604030504040204" pitchFamily="34" charset="0"/>
                <a:ea typeface="Tahoma" panose="020B0604030504040204" pitchFamily="34" charset="0"/>
                <a:cs typeface="Tahoma" panose="020B0604030504040204" pitchFamily="34" charset="0"/>
              </a:rPr>
              <a:t>צה"ל אוסר את השימוש בסמים באופן חד משמעי! צה"ל מתייחס לכל סם כמסוכן ופוגעני וכך גם היחס ל'סמי פיצוציות', ונוקט באמצעי אכיפה וענישה מחמירים.</a:t>
            </a:r>
            <a:endParaRPr lang="en-US" altLang="en-US" sz="2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defRPr/>
            </a:pPr>
            <a:endParaRPr lang="en-US" altLang="en-US" sz="2800" dirty="0" smtClean="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20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Effect transition="in" filter="fade">
                                      <p:cBhvr>
                                        <p:cTn id="12" dur="20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srcRect/>
          <a:stretch>
            <a:fillRect/>
          </a:stretch>
        </p:blipFill>
        <p:spPr bwMode="auto">
          <a:xfrm>
            <a:off x="1368425" y="527050"/>
            <a:ext cx="6407150" cy="5803900"/>
          </a:xfrm>
          <a:prstGeom prst="rect">
            <a:avLst/>
          </a:prstGeom>
          <a:noFill/>
          <a:ln w="9525">
            <a:noFill/>
            <a:miter lim="800000"/>
            <a:headEnd/>
            <a:tailEnd/>
          </a:ln>
        </p:spPr>
      </p:pic>
      <p:sp>
        <p:nvSpPr>
          <p:cNvPr id="5" name="Content Placeholder 4"/>
          <p:cNvSpPr>
            <a:spLocks noGrp="1"/>
          </p:cNvSpPr>
          <p:nvPr>
            <p:ph idx="1"/>
          </p:nvPr>
        </p:nvSpPr>
        <p:spPr>
          <a:xfrm rot="20964543">
            <a:off x="2478321" y="2585404"/>
            <a:ext cx="3600632" cy="2625155"/>
          </a:xfrm>
          <a:prstGeom prst="roundRect">
            <a:avLst>
              <a:gd name="adj" fmla="val 0"/>
            </a:avLst>
          </a:prstGeom>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spcCol="0" rtlCol="0" fromWordArt="0" anchor="ctr" forceAA="0">
            <a:noAutofit/>
          </a:bodyPr>
          <a:lstStyle/>
          <a:p>
            <a:pPr marL="0" indent="0">
              <a:buFont typeface="Arial" pitchFamily="34" charset="0"/>
              <a:buNone/>
              <a:defRPr/>
            </a:pPr>
            <a:r>
              <a:rPr lang="he-IL" b="1" i="1" dirty="0" smtClean="0">
                <a:latin typeface="Tahoma" panose="020B0604030504040204" pitchFamily="34" charset="0"/>
                <a:ea typeface="Tahoma" panose="020B0604030504040204" pitchFamily="34" charset="0"/>
                <a:cs typeface="Tahoma" panose="020B0604030504040204" pitchFamily="34" charset="0"/>
              </a:rPr>
              <a:t> </a:t>
            </a:r>
          </a:p>
          <a:p>
            <a:pPr marL="0" indent="0" algn="ctr">
              <a:buFont typeface="Arial" pitchFamily="34" charset="0"/>
              <a:buNone/>
              <a:defRPr/>
            </a:pPr>
            <a:r>
              <a:rPr lang="he-IL" b="1" i="1" dirty="0" smtClean="0">
                <a:latin typeface="Tahoma" panose="020B0604030504040204" pitchFamily="34" charset="0"/>
                <a:ea typeface="Tahoma" panose="020B0604030504040204" pitchFamily="34" charset="0"/>
                <a:cs typeface="Tahoma" panose="020B0604030504040204" pitchFamily="34" charset="0"/>
              </a:rPr>
              <a:t>מיסטר נייס גאי בשבילכם...</a:t>
            </a:r>
          </a:p>
          <a:p>
            <a:pPr marL="0" indent="0">
              <a:buFont typeface="Arial" pitchFamily="34" charset="0"/>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defRPr/>
            </a:pPr>
            <a:endParaRPr lang="en-US" dirty="0"/>
          </a:p>
        </p:txBody>
      </p:sp>
      <p:pic>
        <p:nvPicPr>
          <p:cNvPr id="3078" name="Picture 3">
            <a:hlinkClick r:id="rId4"/>
          </p:cNvPr>
          <p:cNvPicPr>
            <a:picLocks noChangeAspect="1"/>
          </p:cNvPicPr>
          <p:nvPr/>
        </p:nvPicPr>
        <p:blipFill>
          <a:blip r:embed="rId5" cstate="print"/>
          <a:srcRect/>
          <a:stretch>
            <a:fillRect/>
          </a:stretch>
        </p:blipFill>
        <p:spPr bwMode="auto">
          <a:xfrm rot="-6126178">
            <a:off x="4164806" y="4188619"/>
            <a:ext cx="814388"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00088" y="2060575"/>
            <a:ext cx="8004175" cy="10080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מהן התחושות המיידיות שעולות לאחר הצפיה בסרט?</a:t>
            </a:r>
            <a:endParaRPr lang="en-US"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p:nvPr/>
        </p:nvSpPr>
        <p:spPr>
          <a:xfrm>
            <a:off x="700088" y="4076700"/>
            <a:ext cx="8004175" cy="100806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האם לדעתכם הסרט מציג מצב אותנטי? מציאותי? או דמיוני? </a:t>
            </a:r>
            <a:endParaRPr lang="en-US"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104" name="Picture 2"/>
          <p:cNvPicPr>
            <a:picLocks noChangeAspect="1"/>
          </p:cNvPicPr>
          <p:nvPr/>
        </p:nvPicPr>
        <p:blipFill>
          <a:blip r:embed="rId3" cstate="print"/>
          <a:srcRect/>
          <a:stretch>
            <a:fillRect/>
          </a:stretch>
        </p:blipFill>
        <p:spPr bwMode="auto">
          <a:xfrm>
            <a:off x="8243888" y="2305050"/>
            <a:ext cx="395287" cy="763588"/>
          </a:xfrm>
          <a:prstGeom prst="rect">
            <a:avLst/>
          </a:prstGeom>
          <a:noFill/>
          <a:ln w="9525">
            <a:noFill/>
            <a:miter lim="800000"/>
            <a:headEnd/>
            <a:tailEnd/>
          </a:ln>
        </p:spPr>
      </p:pic>
      <p:pic>
        <p:nvPicPr>
          <p:cNvPr id="4105" name="Picture 5"/>
          <p:cNvPicPr>
            <a:picLocks noChangeAspect="1"/>
          </p:cNvPicPr>
          <p:nvPr/>
        </p:nvPicPr>
        <p:blipFill>
          <a:blip r:embed="rId3" cstate="print"/>
          <a:srcRect/>
          <a:stretch>
            <a:fillRect/>
          </a:stretch>
        </p:blipFill>
        <p:spPr bwMode="auto">
          <a:xfrm>
            <a:off x="8243888" y="4198938"/>
            <a:ext cx="395287" cy="763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05"/>
                                        </p:tgtEl>
                                        <p:attrNameLst>
                                          <p:attrName>style.visibility</p:attrName>
                                        </p:attrNameLst>
                                      </p:cBhvr>
                                      <p:to>
                                        <p:strVal val="visible"/>
                                      </p:to>
                                    </p:set>
                                    <p:animEffect transition="in" filter="fade">
                                      <p:cBhvr>
                                        <p:cTn id="10"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מציין מיקום תוכן 2"/>
          <p:cNvSpPr>
            <a:spLocks noGrp="1"/>
          </p:cNvSpPr>
          <p:nvPr>
            <p:ph idx="1"/>
          </p:nvPr>
        </p:nvSpPr>
        <p:spPr>
          <a:xfrm>
            <a:off x="204788" y="3068638"/>
            <a:ext cx="8518525" cy="4525962"/>
          </a:xfrm>
        </p:spPr>
        <p:txBody>
          <a:bodyPr/>
          <a:lstStyle/>
          <a:p>
            <a:pPr eaLnBrk="1" hangingPunct="1">
              <a:buFont typeface="Arial" pitchFamily="34" charset="0"/>
              <a:buNone/>
            </a:pPr>
            <a:endParaRPr lang="he-IL" altLang="en-US" b="1" smtClean="0">
              <a:latin typeface="David" pitchFamily="34" charset="-79"/>
              <a:cs typeface="David" pitchFamily="34" charset="-79"/>
            </a:endParaRPr>
          </a:p>
          <a:p>
            <a:pPr eaLnBrk="1" hangingPunct="1"/>
            <a:endParaRPr lang="he-IL" altLang="en-US" smtClean="0"/>
          </a:p>
        </p:txBody>
      </p:sp>
      <p:sp>
        <p:nvSpPr>
          <p:cNvPr id="3" name="Rounded Rectangle 2"/>
          <p:cNvSpPr/>
          <p:nvPr/>
        </p:nvSpPr>
        <p:spPr>
          <a:xfrm>
            <a:off x="887413" y="1700213"/>
            <a:ext cx="7416800" cy="10795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מה זה "נייס גאי"?</a:t>
            </a:r>
          </a:p>
        </p:txBody>
      </p:sp>
      <p:sp>
        <p:nvSpPr>
          <p:cNvPr id="5126" name="TextBox 4"/>
          <p:cNvSpPr txBox="1">
            <a:spLocks noChangeArrowheads="1"/>
          </p:cNvSpPr>
          <p:nvPr/>
        </p:nvSpPr>
        <p:spPr bwMode="auto">
          <a:xfrm>
            <a:off x="882650" y="3500438"/>
            <a:ext cx="7840663" cy="2032000"/>
          </a:xfrm>
          <a:prstGeom prst="rect">
            <a:avLst/>
          </a:prstGeom>
          <a:noFill/>
          <a:ln w="9525">
            <a:noFill/>
            <a:miter lim="800000"/>
            <a:headEnd/>
            <a:tailEnd/>
          </a:ln>
        </p:spPr>
        <p:txBody>
          <a:bodyPr>
            <a:spAutoFit/>
          </a:bodyPr>
          <a:lstStyle/>
          <a:p>
            <a:pPr marL="457200" algn="just" rtl="1">
              <a:lnSpc>
                <a:spcPct val="150000"/>
              </a:lnSpc>
              <a:buFont typeface="Arial" pitchFamily="34" charset="0"/>
              <a:buNone/>
            </a:pPr>
            <a:r>
              <a:rPr lang="he-IL" altLang="en-US" sz="2800" dirty="0">
                <a:solidFill>
                  <a:srgbClr val="000000"/>
                </a:solidFill>
                <a:latin typeface="Tahoma" pitchFamily="34" charset="0"/>
                <a:cs typeface="Tahoma" pitchFamily="34" charset="0"/>
              </a:rPr>
              <a:t>"נייס </a:t>
            </a:r>
            <a:r>
              <a:rPr lang="he-IL" altLang="en-US" sz="2800" dirty="0" err="1">
                <a:solidFill>
                  <a:srgbClr val="000000"/>
                </a:solidFill>
                <a:latin typeface="Tahoma" pitchFamily="34" charset="0"/>
                <a:cs typeface="Tahoma" pitchFamily="34" charset="0"/>
              </a:rPr>
              <a:t>גאי</a:t>
            </a:r>
            <a:r>
              <a:rPr lang="he-IL" altLang="en-US" sz="2800" dirty="0">
                <a:solidFill>
                  <a:srgbClr val="000000"/>
                </a:solidFill>
                <a:latin typeface="Tahoma" pitchFamily="34" charset="0"/>
                <a:cs typeface="Tahoma" pitchFamily="34" charset="0"/>
              </a:rPr>
              <a:t>" הינו שם של "סם פיצוציות" המשמש גם כשם קוד לכל "סמי הפיצוציות" המכונים גם "סמים סינטטיים".</a:t>
            </a:r>
            <a:endParaRPr lang="en-US" altLang="en-US" sz="2800" dirty="0">
              <a:solidFill>
                <a:srgbClr val="000000"/>
              </a:solidFill>
              <a:latin typeface="Tahoma" pitchFamily="34" charset="0"/>
              <a:cs typeface="Tahoma" pitchFamily="34" charset="0"/>
            </a:endParaRPr>
          </a:p>
        </p:txBody>
      </p:sp>
      <p:pic>
        <p:nvPicPr>
          <p:cNvPr id="5127" name="Picture 6"/>
          <p:cNvPicPr>
            <a:picLocks noChangeAspect="1"/>
          </p:cNvPicPr>
          <p:nvPr/>
        </p:nvPicPr>
        <p:blipFill>
          <a:blip r:embed="rId3" cstate="print"/>
          <a:srcRect/>
          <a:stretch>
            <a:fillRect/>
          </a:stretch>
        </p:blipFill>
        <p:spPr bwMode="auto">
          <a:xfrm>
            <a:off x="6011863" y="1927225"/>
            <a:ext cx="395287" cy="763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5288" y="1196975"/>
            <a:ext cx="8281168" cy="136683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מהם "סמי הפיצוציות", ממה הם מורכבים </a:t>
            </a: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וכיצד מייצרים אותם?</a:t>
            </a:r>
          </a:p>
        </p:txBody>
      </p:sp>
      <p:sp>
        <p:nvSpPr>
          <p:cNvPr id="6149" name="Rectangle 5"/>
          <p:cNvSpPr>
            <a:spLocks noChangeArrowheads="1"/>
          </p:cNvSpPr>
          <p:nvPr/>
        </p:nvSpPr>
        <p:spPr bwMode="auto">
          <a:xfrm>
            <a:off x="215931" y="3071810"/>
            <a:ext cx="8856663" cy="2862322"/>
          </a:xfrm>
          <a:prstGeom prst="rect">
            <a:avLst/>
          </a:prstGeom>
          <a:noFill/>
          <a:ln w="9525">
            <a:noFill/>
            <a:miter lim="800000"/>
            <a:headEnd/>
            <a:tailEnd/>
          </a:ln>
        </p:spPr>
        <p:txBody>
          <a:bodyPr>
            <a:spAutoFit/>
          </a:bodyPr>
          <a:lstStyle/>
          <a:p>
            <a:pPr marL="457200" algn="just" rtl="1">
              <a:lnSpc>
                <a:spcPct val="150000"/>
              </a:lnSpc>
              <a:buFont typeface="Wingdings" pitchFamily="2" charset="2"/>
              <a:buChar char="Ø"/>
            </a:pPr>
            <a:r>
              <a:rPr lang="he-IL" altLang="en-US" sz="2400" dirty="0" smtClean="0">
                <a:solidFill>
                  <a:srgbClr val="000000"/>
                </a:solidFill>
                <a:latin typeface="Tahoma" pitchFamily="34" charset="0"/>
                <a:cs typeface="Tahoma" pitchFamily="34" charset="0"/>
              </a:rPr>
              <a:t>תרכובות </a:t>
            </a:r>
            <a:r>
              <a:rPr lang="he-IL" altLang="en-US" sz="2400" dirty="0">
                <a:solidFill>
                  <a:srgbClr val="000000"/>
                </a:solidFill>
                <a:latin typeface="Tahoma" pitchFamily="34" charset="0"/>
                <a:cs typeface="Tahoma" pitchFamily="34" charset="0"/>
              </a:rPr>
              <a:t>צמחיות וכימיות המרוססות בכימיקלים וברעלים.</a:t>
            </a:r>
          </a:p>
          <a:p>
            <a:pPr marL="457200" algn="just" rtl="1">
              <a:lnSpc>
                <a:spcPct val="150000"/>
              </a:lnSpc>
              <a:buFont typeface="Wingdings" pitchFamily="2" charset="2"/>
              <a:buChar char="Ø"/>
            </a:pPr>
            <a:r>
              <a:rPr lang="he-IL" altLang="en-US" sz="2400" dirty="0" smtClean="0">
                <a:solidFill>
                  <a:srgbClr val="000000"/>
                </a:solidFill>
                <a:latin typeface="Tahoma" pitchFamily="34" charset="0"/>
                <a:cs typeface="Tahoma" pitchFamily="34" charset="0"/>
              </a:rPr>
              <a:t>מיוצרים </a:t>
            </a:r>
            <a:r>
              <a:rPr lang="he-IL" altLang="en-US" sz="2400" dirty="0">
                <a:solidFill>
                  <a:srgbClr val="000000"/>
                </a:solidFill>
                <a:latin typeface="Tahoma" pitchFamily="34" charset="0"/>
                <a:cs typeface="Tahoma" pitchFamily="34" charset="0"/>
              </a:rPr>
              <a:t>ב"מעבדות" פיראטיות לא חוקיות, ללא כל פיקוח </a:t>
            </a:r>
            <a:r>
              <a:rPr lang="he-IL" altLang="en-US" sz="2400" dirty="0" smtClean="0">
                <a:solidFill>
                  <a:srgbClr val="000000"/>
                </a:solidFill>
                <a:latin typeface="Tahoma" pitchFamily="34" charset="0"/>
                <a:cs typeface="Tahoma" pitchFamily="34" charset="0"/>
              </a:rPr>
              <a:t>    </a:t>
            </a:r>
          </a:p>
          <a:p>
            <a:pPr marL="457200" algn="just" rtl="1">
              <a:lnSpc>
                <a:spcPct val="150000"/>
              </a:lnSpc>
            </a:pPr>
            <a:r>
              <a:rPr lang="he-IL" altLang="en-US" sz="2400" dirty="0" smtClean="0">
                <a:solidFill>
                  <a:srgbClr val="000000"/>
                </a:solidFill>
                <a:latin typeface="Tahoma" pitchFamily="34" charset="0"/>
                <a:cs typeface="Tahoma" pitchFamily="34" charset="0"/>
              </a:rPr>
              <a:t>   רפואי</a:t>
            </a:r>
            <a:r>
              <a:rPr lang="he-IL" altLang="en-US" sz="2400" dirty="0">
                <a:solidFill>
                  <a:srgbClr val="000000"/>
                </a:solidFill>
                <a:latin typeface="Tahoma" pitchFamily="34" charset="0"/>
                <a:cs typeface="Tahoma" pitchFamily="34" charset="0"/>
              </a:rPr>
              <a:t>!</a:t>
            </a:r>
          </a:p>
          <a:p>
            <a:pPr marL="457200" algn="just" rtl="1">
              <a:lnSpc>
                <a:spcPct val="150000"/>
              </a:lnSpc>
              <a:buFont typeface="Wingdings" pitchFamily="2" charset="2"/>
              <a:buChar char="Ø"/>
            </a:pPr>
            <a:r>
              <a:rPr lang="he-IL" altLang="en-US" sz="2400" dirty="0" smtClean="0">
                <a:solidFill>
                  <a:srgbClr val="000000"/>
                </a:solidFill>
                <a:latin typeface="Tahoma" pitchFamily="34" charset="0"/>
                <a:cs typeface="Tahoma" pitchFamily="34" charset="0"/>
              </a:rPr>
              <a:t>בעלי </a:t>
            </a:r>
            <a:r>
              <a:rPr lang="he-IL" altLang="en-US" sz="2400" dirty="0">
                <a:solidFill>
                  <a:srgbClr val="000000"/>
                </a:solidFill>
                <a:latin typeface="Tahoma" pitchFamily="34" charset="0"/>
                <a:cs typeface="Tahoma" pitchFamily="34" charset="0"/>
              </a:rPr>
              <a:t>השפעה פסיכו-אקטיבית.</a:t>
            </a:r>
          </a:p>
          <a:p>
            <a:pPr marL="457200" algn="just" rtl="1">
              <a:lnSpc>
                <a:spcPct val="150000"/>
              </a:lnSpc>
              <a:buFont typeface="Wingdings" pitchFamily="2" charset="2"/>
              <a:buChar char="Ø"/>
            </a:pPr>
            <a:r>
              <a:rPr lang="he-IL" altLang="en-US" sz="2400" dirty="0" smtClean="0">
                <a:solidFill>
                  <a:srgbClr val="000000"/>
                </a:solidFill>
                <a:latin typeface="Tahoma" pitchFamily="34" charset="0"/>
                <a:cs typeface="Tahoma" pitchFamily="34" charset="0"/>
              </a:rPr>
              <a:t>נמכרים </a:t>
            </a:r>
            <a:r>
              <a:rPr lang="he-IL" altLang="en-US" sz="2400" dirty="0">
                <a:solidFill>
                  <a:srgbClr val="000000"/>
                </a:solidFill>
                <a:latin typeface="Tahoma" pitchFamily="34" charset="0"/>
                <a:cs typeface="Tahoma" pitchFamily="34" charset="0"/>
              </a:rPr>
              <a:t>תחת כותרת מטעה של "סמים חוקיים". </a:t>
            </a:r>
          </a:p>
        </p:txBody>
      </p:sp>
      <p:pic>
        <p:nvPicPr>
          <p:cNvPr id="6150" name="Picture 7"/>
          <p:cNvPicPr>
            <a:picLocks noChangeAspect="1"/>
          </p:cNvPicPr>
          <p:nvPr/>
        </p:nvPicPr>
        <p:blipFill>
          <a:blip r:embed="rId4" cstate="print"/>
          <a:srcRect/>
          <a:stretch>
            <a:fillRect/>
          </a:stretch>
        </p:blipFill>
        <p:spPr bwMode="auto">
          <a:xfrm>
            <a:off x="7596188" y="1489075"/>
            <a:ext cx="395287"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0" name="Content Placeholder 6"/>
          <p:cNvPicPr>
            <a:picLocks noGrp="1" noChangeAspect="1"/>
          </p:cNvPicPr>
          <p:nvPr>
            <p:ph idx="1"/>
          </p:nvPr>
        </p:nvPicPr>
        <p:blipFill>
          <a:blip r:embed="rId3" cstate="print"/>
          <a:srcRect/>
          <a:stretch>
            <a:fillRect/>
          </a:stretch>
        </p:blipFill>
        <p:spPr>
          <a:xfrm>
            <a:off x="1547813" y="866775"/>
            <a:ext cx="6408737" cy="5802313"/>
          </a:xfrm>
        </p:spPr>
      </p:pic>
      <p:sp>
        <p:nvSpPr>
          <p:cNvPr id="4" name="Rounded Rectangle 3"/>
          <p:cNvSpPr/>
          <p:nvPr/>
        </p:nvSpPr>
        <p:spPr>
          <a:xfrm rot="20959197">
            <a:off x="2661145" y="3008684"/>
            <a:ext cx="3461669" cy="2424807"/>
          </a:xfrm>
          <a:prstGeom prst="roundRect">
            <a:avLst>
              <a:gd name="adj" fmla="val 0"/>
            </a:avLst>
          </a:prstGeom>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r">
              <a:defRPr/>
            </a:pPr>
            <a:r>
              <a:rPr lang="he-IL" b="1" i="1" dirty="0">
                <a:latin typeface="Tahoma" panose="020B0604030504040204" pitchFamily="34" charset="0"/>
                <a:ea typeface="Tahoma" panose="020B0604030504040204" pitchFamily="34" charset="0"/>
                <a:cs typeface="Tahoma" panose="020B0604030504040204" pitchFamily="34" charset="0"/>
              </a:rPr>
              <a:t> </a:t>
            </a:r>
          </a:p>
          <a:p>
            <a:pPr algn="ctr">
              <a:defRPr/>
            </a:pPr>
            <a:r>
              <a:rPr lang="he-IL" sz="2800" b="1" i="1" dirty="0">
                <a:latin typeface="Tahoma" panose="020B0604030504040204" pitchFamily="34" charset="0"/>
                <a:ea typeface="Tahoma" panose="020B0604030504040204" pitchFamily="34" charset="0"/>
                <a:cs typeface="Tahoma" panose="020B0604030504040204" pitchFamily="34" charset="0"/>
              </a:rPr>
              <a:t>"סמי פיצוציות –          אין לכם מושג מה זה עושה לכם"</a:t>
            </a:r>
          </a:p>
          <a:p>
            <a:pPr algn="r">
              <a:defRPr/>
            </a:pPr>
            <a:endParaRPr lang="en-US" dirty="0">
              <a:latin typeface="Tahoma" panose="020B0604030504040204" pitchFamily="34" charset="0"/>
              <a:ea typeface="Tahoma" panose="020B0604030504040204" pitchFamily="34" charset="0"/>
              <a:cs typeface="Tahoma" panose="020B0604030504040204" pitchFamily="34" charset="0"/>
            </a:endParaRPr>
          </a:p>
          <a:p>
            <a:pPr algn="r">
              <a:defRPr/>
            </a:pPr>
            <a:endParaRPr lang="en-US" dirty="0"/>
          </a:p>
        </p:txBody>
      </p:sp>
      <p:pic>
        <p:nvPicPr>
          <p:cNvPr id="7174" name="Picture 7">
            <a:hlinkClick r:id="rId4"/>
          </p:cNvPr>
          <p:cNvPicPr>
            <a:picLocks noChangeAspect="1"/>
          </p:cNvPicPr>
          <p:nvPr/>
        </p:nvPicPr>
        <p:blipFill>
          <a:blip r:embed="rId5" cstate="print"/>
          <a:srcRect/>
          <a:stretch>
            <a:fillRect/>
          </a:stretch>
        </p:blipFill>
        <p:spPr bwMode="auto">
          <a:xfrm rot="-6126178">
            <a:off x="3086894" y="4888706"/>
            <a:ext cx="669925" cy="59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23528" y="1196974"/>
            <a:ext cx="8496944" cy="143993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הצרכנים העיקריים בסמי הפיצוציות הם בני נוער     וצעירים (ובתוכם חיילים). מהן לדעתכם הסיבות לכך? </a:t>
            </a: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197" name="Rectangle 1"/>
          <p:cNvSpPr>
            <a:spLocks noChangeArrowheads="1"/>
          </p:cNvSpPr>
          <p:nvPr/>
        </p:nvSpPr>
        <p:spPr bwMode="auto">
          <a:xfrm>
            <a:off x="323850" y="2714620"/>
            <a:ext cx="8820150" cy="3970318"/>
          </a:xfrm>
          <a:prstGeom prst="rect">
            <a:avLst/>
          </a:prstGeom>
          <a:noFill/>
          <a:ln w="9525">
            <a:noFill/>
            <a:miter lim="800000"/>
            <a:headEnd/>
            <a:tailEnd/>
          </a:ln>
        </p:spPr>
        <p:txBody>
          <a:bodyPr>
            <a:spAutoFit/>
          </a:bodyPr>
          <a:lstStyle/>
          <a:p>
            <a:pPr marL="800100" indent="-342900" algn="r" rtl="1">
              <a:lnSpc>
                <a:spcPct val="150000"/>
              </a:lnSpc>
              <a:buFont typeface="Wingdings" pitchFamily="2" charset="2"/>
              <a:buChar char="Ø"/>
            </a:pPr>
            <a:r>
              <a:rPr lang="he-IL" altLang="en-US" sz="2800" dirty="0">
                <a:solidFill>
                  <a:srgbClr val="000000"/>
                </a:solidFill>
                <a:latin typeface="Tahoma" pitchFamily="34" charset="0"/>
                <a:cs typeface="Tahoma" pitchFamily="34" charset="0"/>
              </a:rPr>
              <a:t>משווקים באריזות מפתות</a:t>
            </a:r>
          </a:p>
          <a:p>
            <a:pPr marL="800100" indent="-342900" algn="r" rtl="1">
              <a:lnSpc>
                <a:spcPct val="150000"/>
              </a:lnSpc>
              <a:buFont typeface="Wingdings" pitchFamily="2" charset="2"/>
              <a:buChar char="Ø"/>
            </a:pPr>
            <a:r>
              <a:rPr lang="he-IL" altLang="en-US" sz="2800" dirty="0">
                <a:solidFill>
                  <a:srgbClr val="000000"/>
                </a:solidFill>
                <a:latin typeface="Tahoma" pitchFamily="34" charset="0"/>
                <a:cs typeface="Tahoma" pitchFamily="34" charset="0"/>
              </a:rPr>
              <a:t>ניתנים להם שמות </a:t>
            </a:r>
            <a:r>
              <a:rPr lang="he-IL" altLang="en-US" sz="2800" dirty="0" smtClean="0">
                <a:solidFill>
                  <a:srgbClr val="000000"/>
                </a:solidFill>
                <a:latin typeface="Tahoma" pitchFamily="34" charset="0"/>
                <a:cs typeface="Tahoma" pitchFamily="34" charset="0"/>
              </a:rPr>
              <a:t>"אטרקטיביים</a:t>
            </a:r>
            <a:r>
              <a:rPr lang="he-IL" altLang="en-US" sz="2800" dirty="0">
                <a:solidFill>
                  <a:srgbClr val="000000"/>
                </a:solidFill>
                <a:latin typeface="Tahoma" pitchFamily="34" charset="0"/>
                <a:cs typeface="Tahoma" pitchFamily="34" charset="0"/>
              </a:rPr>
              <a:t>"</a:t>
            </a:r>
          </a:p>
          <a:p>
            <a:pPr marL="800100" indent="-342900" algn="r" rtl="1">
              <a:lnSpc>
                <a:spcPct val="150000"/>
              </a:lnSpc>
              <a:buFont typeface="Wingdings" pitchFamily="2" charset="2"/>
              <a:buChar char="Ø"/>
            </a:pPr>
            <a:r>
              <a:rPr lang="he-IL" altLang="en-US" sz="2800" dirty="0">
                <a:solidFill>
                  <a:srgbClr val="000000"/>
                </a:solidFill>
                <a:latin typeface="Tahoma" pitchFamily="34" charset="0"/>
                <a:cs typeface="Tahoma" pitchFamily="34" charset="0"/>
              </a:rPr>
              <a:t>נתפסים כלא מזיקים </a:t>
            </a:r>
          </a:p>
          <a:p>
            <a:pPr marL="800100" indent="-342900" algn="r" rtl="1">
              <a:lnSpc>
                <a:spcPct val="150000"/>
              </a:lnSpc>
              <a:buFont typeface="Wingdings" pitchFamily="2" charset="2"/>
              <a:buChar char="Ø"/>
            </a:pPr>
            <a:r>
              <a:rPr lang="he-IL" altLang="en-US" sz="2800" dirty="0" smtClean="0">
                <a:solidFill>
                  <a:srgbClr val="000000"/>
                </a:solidFill>
                <a:latin typeface="Tahoma" pitchFamily="34" charset="0"/>
                <a:cs typeface="Tahoma" pitchFamily="34" charset="0"/>
              </a:rPr>
              <a:t>מוצגים לכאורה </a:t>
            </a:r>
            <a:r>
              <a:rPr lang="he-IL" altLang="en-US" sz="2800" dirty="0">
                <a:solidFill>
                  <a:srgbClr val="000000"/>
                </a:solidFill>
                <a:latin typeface="Tahoma" pitchFamily="34" charset="0"/>
                <a:cs typeface="Tahoma" pitchFamily="34" charset="0"/>
              </a:rPr>
              <a:t>כחוקיים</a:t>
            </a:r>
          </a:p>
          <a:p>
            <a:pPr marL="800100" indent="-342900" algn="r" rtl="1">
              <a:lnSpc>
                <a:spcPct val="150000"/>
              </a:lnSpc>
              <a:buFont typeface="Wingdings" pitchFamily="2" charset="2"/>
              <a:buChar char="Ø"/>
            </a:pPr>
            <a:r>
              <a:rPr lang="he-IL" altLang="en-US" sz="2800" dirty="0">
                <a:solidFill>
                  <a:srgbClr val="000000"/>
                </a:solidFill>
                <a:latin typeface="Tahoma" pitchFamily="34" charset="0"/>
                <a:cs typeface="Tahoma" pitchFamily="34" charset="0"/>
              </a:rPr>
              <a:t>זולים יחסית</a:t>
            </a:r>
          </a:p>
          <a:p>
            <a:pPr marL="800100" indent="-342900" algn="r" rtl="1">
              <a:lnSpc>
                <a:spcPct val="150000"/>
              </a:lnSpc>
              <a:buFont typeface="Wingdings" pitchFamily="2" charset="2"/>
              <a:buChar char="Ø"/>
            </a:pPr>
            <a:r>
              <a:rPr lang="he-IL" altLang="en-US" sz="2800" dirty="0">
                <a:solidFill>
                  <a:srgbClr val="000000"/>
                </a:solidFill>
                <a:latin typeface="Tahoma" pitchFamily="34" charset="0"/>
                <a:cs typeface="Tahoma" pitchFamily="34" charset="0"/>
              </a:rPr>
              <a:t>נקנים בקלות באינטרנט</a:t>
            </a:r>
            <a:endParaRPr lang="en-US" altLang="en-US" sz="2800" dirty="0">
              <a:solidFill>
                <a:srgbClr val="000000"/>
              </a:solidFill>
              <a:latin typeface="Tahoma" pitchFamily="34" charset="0"/>
              <a:cs typeface="Tahoma" pitchFamily="34" charset="0"/>
            </a:endParaRPr>
          </a:p>
        </p:txBody>
      </p:sp>
      <p:pic>
        <p:nvPicPr>
          <p:cNvPr id="8198" name="Picture 5"/>
          <p:cNvPicPr>
            <a:picLocks noChangeAspect="1"/>
          </p:cNvPicPr>
          <p:nvPr/>
        </p:nvPicPr>
        <p:blipFill>
          <a:blip r:embed="rId4" cstate="print"/>
          <a:srcRect/>
          <a:stretch>
            <a:fillRect/>
          </a:stretch>
        </p:blipFill>
        <p:spPr bwMode="auto">
          <a:xfrm>
            <a:off x="8316913" y="1412875"/>
            <a:ext cx="396875"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10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fade">
                                      <p:cBhvr>
                                        <p:cTn id="12" dur="1000"/>
                                        <p:tgtEl>
                                          <p:spTgt spid="8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fade">
                                      <p:cBhvr>
                                        <p:cTn id="17" dur="1000"/>
                                        <p:tgtEl>
                                          <p:spTgt spid="8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7">
                                            <p:txEl>
                                              <p:pRg st="3" end="3"/>
                                            </p:txEl>
                                          </p:spTgt>
                                        </p:tgtEl>
                                        <p:attrNameLst>
                                          <p:attrName>style.visibility</p:attrName>
                                        </p:attrNameLst>
                                      </p:cBhvr>
                                      <p:to>
                                        <p:strVal val="visible"/>
                                      </p:to>
                                    </p:set>
                                    <p:animEffect transition="in" filter="fade">
                                      <p:cBhvr>
                                        <p:cTn id="22" dur="1000"/>
                                        <p:tgtEl>
                                          <p:spTgt spid="81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7">
                                            <p:txEl>
                                              <p:pRg st="4" end="4"/>
                                            </p:txEl>
                                          </p:spTgt>
                                        </p:tgtEl>
                                        <p:attrNameLst>
                                          <p:attrName>style.visibility</p:attrName>
                                        </p:attrNameLst>
                                      </p:cBhvr>
                                      <p:to>
                                        <p:strVal val="visible"/>
                                      </p:to>
                                    </p:set>
                                    <p:animEffect transition="in" filter="fade">
                                      <p:cBhvr>
                                        <p:cTn id="27" dur="1000"/>
                                        <p:tgtEl>
                                          <p:spTgt spid="81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7">
                                            <p:txEl>
                                              <p:pRg st="5" end="5"/>
                                            </p:txEl>
                                          </p:spTgt>
                                        </p:tgtEl>
                                        <p:attrNameLst>
                                          <p:attrName>style.visibility</p:attrName>
                                        </p:attrNameLst>
                                      </p:cBhvr>
                                      <p:to>
                                        <p:strVal val="visible"/>
                                      </p:to>
                                    </p:set>
                                    <p:animEffect transition="in" filter="fade">
                                      <p:cBhvr>
                                        <p:cTn id="32" dur="1000"/>
                                        <p:tgtEl>
                                          <p:spTgt spid="81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41350" y="1268413"/>
            <a:ext cx="7907338" cy="112077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he-IL" altLang="en-US"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מהן ההשפעות של החומרים הללו על המשתמש? (באופן מיידי ובטווח הבינוני)</a:t>
            </a:r>
          </a:p>
          <a:p>
            <a:pPr algn="ctr" eaLnBrk="1" hangingPunct="1">
              <a:defRPr/>
            </a:pPr>
            <a:endParaRPr lang="he-IL" sz="240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221" name="Rectangle 1"/>
          <p:cNvSpPr>
            <a:spLocks noChangeArrowheads="1"/>
          </p:cNvSpPr>
          <p:nvPr/>
        </p:nvSpPr>
        <p:spPr bwMode="auto">
          <a:xfrm>
            <a:off x="281015" y="2714620"/>
            <a:ext cx="8862985" cy="3646488"/>
          </a:xfrm>
          <a:prstGeom prst="rect">
            <a:avLst/>
          </a:prstGeom>
          <a:noFill/>
          <a:ln w="9525">
            <a:noFill/>
            <a:miter lim="800000"/>
            <a:headEnd/>
            <a:tailEnd/>
          </a:ln>
        </p:spPr>
        <p:txBody>
          <a:bodyPr wrap="square">
            <a:spAutoFit/>
          </a:bodyPr>
          <a:lstStyle/>
          <a:p>
            <a:pPr marL="800100" indent="-342900" algn="just" rtl="1">
              <a:lnSpc>
                <a:spcPct val="150000"/>
              </a:lnSpc>
              <a:buFont typeface="Wingdings" pitchFamily="2" charset="2"/>
              <a:buChar char="Ø"/>
            </a:pPr>
            <a:r>
              <a:rPr lang="he-IL" altLang="en-US" sz="2200" dirty="0">
                <a:solidFill>
                  <a:srgbClr val="000000"/>
                </a:solidFill>
                <a:latin typeface="Tahoma" pitchFamily="34" charset="0"/>
                <a:cs typeface="Tahoma" pitchFamily="34" charset="0"/>
              </a:rPr>
              <a:t>חומרים רעילים בעלי השפעות חזקות ומסוכנות הבאות </a:t>
            </a:r>
            <a:r>
              <a:rPr lang="he-IL" altLang="en-US" sz="2200" dirty="0" smtClean="0">
                <a:solidFill>
                  <a:srgbClr val="000000"/>
                </a:solidFill>
                <a:latin typeface="Tahoma" pitchFamily="34" charset="0"/>
                <a:cs typeface="Tahoma" pitchFamily="34" charset="0"/>
              </a:rPr>
              <a:t>לידי</a:t>
            </a:r>
            <a:r>
              <a:rPr lang="en-US" altLang="en-US" sz="2200" dirty="0" smtClean="0">
                <a:solidFill>
                  <a:srgbClr val="000000"/>
                </a:solidFill>
                <a:latin typeface="Tahoma" pitchFamily="34" charset="0"/>
                <a:cs typeface="Tahoma" pitchFamily="34" charset="0"/>
              </a:rPr>
              <a:t> </a:t>
            </a:r>
            <a:r>
              <a:rPr lang="he-IL" altLang="en-US" sz="2200" dirty="0">
                <a:solidFill>
                  <a:srgbClr val="000000"/>
                </a:solidFill>
                <a:latin typeface="Tahoma" pitchFamily="34" charset="0"/>
                <a:cs typeface="Tahoma" pitchFamily="34" charset="0"/>
              </a:rPr>
              <a:t>ביטוי באופן שונה בין אדם אחד לאחר.</a:t>
            </a:r>
          </a:p>
          <a:p>
            <a:pPr marL="800100" indent="-342900" algn="just" rtl="1">
              <a:lnSpc>
                <a:spcPct val="150000"/>
              </a:lnSpc>
              <a:buFont typeface="Wingdings" pitchFamily="2" charset="2"/>
              <a:buChar char="Ø"/>
            </a:pPr>
            <a:endParaRPr lang="he-IL" altLang="en-US" sz="2200" dirty="0">
              <a:solidFill>
                <a:srgbClr val="000000"/>
              </a:solidFill>
              <a:latin typeface="Tahoma" pitchFamily="34" charset="0"/>
              <a:cs typeface="Tahoma" pitchFamily="34" charset="0"/>
            </a:endParaRPr>
          </a:p>
          <a:p>
            <a:pPr marL="800100" indent="-342900" algn="just" rtl="1">
              <a:lnSpc>
                <a:spcPct val="150000"/>
              </a:lnSpc>
              <a:buFont typeface="Wingdings" pitchFamily="2" charset="2"/>
              <a:buChar char="Ø"/>
            </a:pPr>
            <a:r>
              <a:rPr lang="he-IL" altLang="en-US" sz="2200" dirty="0">
                <a:solidFill>
                  <a:srgbClr val="000000"/>
                </a:solidFill>
                <a:latin typeface="Tahoma" pitchFamily="34" charset="0"/>
                <a:cs typeface="Tahoma" pitchFamily="34" charset="0"/>
              </a:rPr>
              <a:t>ישנם הבדלים בהשפעות בין שימוש אחד למשנהו. </a:t>
            </a:r>
          </a:p>
          <a:p>
            <a:pPr marL="800100" indent="-342900" algn="just" rtl="1">
              <a:lnSpc>
                <a:spcPct val="150000"/>
              </a:lnSpc>
              <a:buFont typeface="Wingdings" pitchFamily="2" charset="2"/>
              <a:buChar char="Ø"/>
            </a:pPr>
            <a:endParaRPr lang="he-IL" altLang="en-US" sz="2200" dirty="0">
              <a:solidFill>
                <a:srgbClr val="000000"/>
              </a:solidFill>
              <a:latin typeface="Tahoma" pitchFamily="34" charset="0"/>
              <a:cs typeface="Tahoma" pitchFamily="34" charset="0"/>
            </a:endParaRPr>
          </a:p>
          <a:p>
            <a:pPr marL="800100" indent="-342900" algn="just" rtl="1">
              <a:lnSpc>
                <a:spcPct val="150000"/>
              </a:lnSpc>
              <a:buFont typeface="Wingdings" pitchFamily="2" charset="2"/>
              <a:buChar char="Ø"/>
            </a:pPr>
            <a:r>
              <a:rPr lang="he-IL" altLang="en-US" sz="2200" dirty="0">
                <a:solidFill>
                  <a:srgbClr val="000000"/>
                </a:solidFill>
                <a:latin typeface="Tahoma" pitchFamily="34" charset="0"/>
                <a:cs typeface="Tahoma" pitchFamily="34" charset="0"/>
              </a:rPr>
              <a:t> </a:t>
            </a:r>
            <a:r>
              <a:rPr lang="he-IL" altLang="en-US" sz="2200" dirty="0" smtClean="0">
                <a:solidFill>
                  <a:srgbClr val="000000"/>
                </a:solidFill>
                <a:latin typeface="Tahoma" pitchFamily="34" charset="0"/>
                <a:cs typeface="Tahoma" pitchFamily="34" charset="0"/>
              </a:rPr>
              <a:t>נתפסים כתחליפים </a:t>
            </a:r>
            <a:r>
              <a:rPr lang="he-IL" altLang="en-US" sz="2200" dirty="0">
                <a:solidFill>
                  <a:srgbClr val="000000"/>
                </a:solidFill>
                <a:latin typeface="Tahoma" pitchFamily="34" charset="0"/>
                <a:cs typeface="Tahoma" pitchFamily="34" charset="0"/>
              </a:rPr>
              <a:t>זמינים לסמים </a:t>
            </a:r>
            <a:r>
              <a:rPr lang="he-IL" altLang="en-US" sz="2200" dirty="0" smtClean="0">
                <a:solidFill>
                  <a:srgbClr val="000000"/>
                </a:solidFill>
                <a:latin typeface="Tahoma" pitchFamily="34" charset="0"/>
                <a:cs typeface="Tahoma" pitchFamily="34" charset="0"/>
              </a:rPr>
              <a:t>אך מדובר </a:t>
            </a:r>
            <a:r>
              <a:rPr lang="he-IL" altLang="en-US" sz="2200" dirty="0">
                <a:solidFill>
                  <a:srgbClr val="000000"/>
                </a:solidFill>
                <a:latin typeface="Tahoma" pitchFamily="34" charset="0"/>
                <a:cs typeface="Tahoma" pitchFamily="34" charset="0"/>
              </a:rPr>
              <a:t>בחומרים, </a:t>
            </a:r>
            <a:r>
              <a:rPr lang="he-IL" altLang="en-US" sz="2200" dirty="0" smtClean="0">
                <a:solidFill>
                  <a:srgbClr val="000000"/>
                </a:solidFill>
                <a:latin typeface="Tahoma" pitchFamily="34" charset="0"/>
                <a:cs typeface="Tahoma" pitchFamily="34" charset="0"/>
              </a:rPr>
              <a:t>   שהשפעתם </a:t>
            </a:r>
            <a:r>
              <a:rPr lang="he-IL" altLang="en-US" sz="2200" dirty="0">
                <a:solidFill>
                  <a:srgbClr val="000000"/>
                </a:solidFill>
                <a:latin typeface="Tahoma" pitchFamily="34" charset="0"/>
                <a:cs typeface="Tahoma" pitchFamily="34" charset="0"/>
              </a:rPr>
              <a:t>הפיזית והנפשית חזקה ומסוכנת מאוד.</a:t>
            </a:r>
            <a:endParaRPr lang="en-US" altLang="en-US" sz="2200" dirty="0">
              <a:solidFill>
                <a:srgbClr val="000000"/>
              </a:solidFill>
              <a:latin typeface="Tahoma" pitchFamily="34" charset="0"/>
              <a:cs typeface="Tahoma" pitchFamily="34" charset="0"/>
            </a:endParaRPr>
          </a:p>
        </p:txBody>
      </p:sp>
      <p:pic>
        <p:nvPicPr>
          <p:cNvPr id="9222" name="Picture 5"/>
          <p:cNvPicPr>
            <a:picLocks noChangeAspect="1"/>
          </p:cNvPicPr>
          <p:nvPr/>
        </p:nvPicPr>
        <p:blipFill>
          <a:blip r:embed="rId4" cstate="print"/>
          <a:srcRect/>
          <a:stretch>
            <a:fillRect/>
          </a:stretch>
        </p:blipFill>
        <p:spPr bwMode="auto">
          <a:xfrm>
            <a:off x="7989888" y="1438275"/>
            <a:ext cx="396875" cy="76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תמונה" ma:contentTypeID="0x010102003A940F93261661479CE493F4D666E106" ma:contentTypeVersion="0" ma:contentTypeDescription="טען תמונה או צילום." ma:contentTypeScope="" ma:versionID="19b4d8a755a3227cf5200eac2301ef3b">
  <xsd:schema xmlns:xsd="http://www.w3.org/2001/XMLSchema" xmlns:xs="http://www.w3.org/2001/XMLSchema" xmlns:p="http://schemas.microsoft.com/office/2006/metadata/properties" xmlns:ns1="http://schemas.microsoft.com/sharepoint/v3" targetNamespace="http://schemas.microsoft.com/office/2006/metadata/properties" ma:root="true" ma:fieldsID="33787abc653e79b3982830569c05ddf4"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רוחב תמונה" ma:internalName="ImageWidth" ma:readOnly="true">
      <xsd:simpleType>
        <xsd:restriction base="dms:Unknown"/>
      </xsd:simpleType>
    </xsd:element>
    <xsd:element name="ImageHeight" ma:index="12" nillable="true" ma:displayName="גובה תמונה" ma:internalName="ImageHeight" ma:readOnly="true">
      <xsd:simpleType>
        <xsd:restriction base="dms:Unknown"/>
      </xsd:simpleType>
    </xsd:element>
    <xsd:element name="ImageCreateDate" ma:index="13" nillable="true" ma:displayName="ת. צילום" ma:description="" ma:format="DateTime" ma:hidden="true" ma:internalName="ImageCreateDate">
      <xsd:simpleType>
        <xsd:restriction base="dms:DateTime"/>
      </xsd:simpleType>
    </xsd:element>
    <xsd:element name="Description" ma:index="14" nillable="true" ma:displayName="תיאור" ma:description="משמש כטקסט חלופי עבור התמונה." ma:hidden="true" ma:internalName="Description">
      <xsd:simpleType>
        <xsd:restriction base="dms:Note">
          <xsd:maxLength value="255"/>
        </xsd:restriction>
      </xsd:simpleType>
    </xsd:element>
    <xsd:element name="ThumbnailExists" ma:index="23" nillable="true" ma:displayName="תמונה ממוזערת קיימת" ma:default="FALSE" ma:hidden="true" ma:internalName="ThumbnailExists" ma:readOnly="true">
      <xsd:simpleType>
        <xsd:restriction base="dms:Boolean"/>
      </xsd:simpleType>
    </xsd:element>
    <xsd:element name="PreviewExists" ma:index="24" nillable="true" ma:displayName="תצוגה מקדימה קיימת" ma:default="FALSE" ma:hidden="true" ma:internalName="PreviewExists" ma:readOnly="true">
      <xsd:simpleType>
        <xsd:restriction base="dms:Boolean"/>
      </xsd:simpleType>
    </xsd:element>
    <xsd:element name="AlternateThumbnailUrl" ma:index="25" nillable="true" ma:displayName="כתובת URL של תמונת תצוגה מקדימה"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8" ma:displayName="כותרת"/>
        <xsd:element ref="dc:subject" minOccurs="0" maxOccurs="1"/>
        <xsd:element ref="dc:description" minOccurs="0" maxOccurs="1"/>
        <xsd:element name="keywords" minOccurs="0" maxOccurs="1" type="xsd:string" ma:index="20"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4b74278-1420-4dcd-869c-16370e1908a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787BE610-FC04-4C24-B189-79D3E4D081CF}"/>
</file>

<file path=customXml/itemProps2.xml><?xml version="1.0" encoding="utf-8"?>
<ds:datastoreItem xmlns:ds="http://schemas.openxmlformats.org/officeDocument/2006/customXml" ds:itemID="{3A6B3330-643A-463B-A57E-1D0E101066AF}"/>
</file>

<file path=customXml/itemProps3.xml><?xml version="1.0" encoding="utf-8"?>
<ds:datastoreItem xmlns:ds="http://schemas.openxmlformats.org/officeDocument/2006/customXml" ds:itemID="{0C108D3C-2314-405C-98D5-0F8F89928C9C}"/>
</file>

<file path=customXml/itemProps4.xml><?xml version="1.0" encoding="utf-8"?>
<ds:datastoreItem xmlns:ds="http://schemas.openxmlformats.org/officeDocument/2006/customXml" ds:itemID="{8E5BEA1E-9E9D-4E32-97A8-A6455467E089}"/>
</file>

<file path=docProps/app.xml><?xml version="1.0" encoding="utf-8"?>
<Properties xmlns="http://schemas.openxmlformats.org/officeDocument/2006/extended-properties" xmlns:vt="http://schemas.openxmlformats.org/officeDocument/2006/docPropsVTypes">
  <TotalTime>643</TotalTime>
  <Words>2470</Words>
  <Application>Microsoft Office PowerPoint</Application>
  <PresentationFormat>‫הצגה על המסך (4:3)</PresentationFormat>
  <Paragraphs>192</Paragraphs>
  <Slides>28</Slides>
  <Notes>18</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28</vt:i4>
      </vt:variant>
    </vt:vector>
  </HeadingPairs>
  <TitlesOfParts>
    <vt:vector size="36" baseType="lpstr">
      <vt:lpstr>Arial</vt:lpstr>
      <vt:lpstr>Calibri</vt:lpstr>
      <vt:lpstr>David</vt:lpstr>
      <vt:lpstr>Tahoma</vt:lpstr>
      <vt:lpstr>Times New Roman</vt:lpstr>
      <vt:lpstr>Wingdings</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GOI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נייס גאי</dc:title>
  <dc:creator>GOI</dc:creator>
  <cp:keywords/>
  <cp:lastModifiedBy>s8349194</cp:lastModifiedBy>
  <cp:revision>106</cp:revision>
  <dcterms:created xsi:type="dcterms:W3CDTF">2016-01-20T07:56:54Z</dcterms:created>
  <dcterms:modified xsi:type="dcterms:W3CDTF">2017-11-15T07:40:27Z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0x010102003A940F93261661479CE493F4D666E106</vt:lpwstr>
  </property>
</Properties>
</file>